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81" r:id="rId3"/>
    <p:sldId id="256" r:id="rId4"/>
    <p:sldId id="267" r:id="rId5"/>
    <p:sldId id="266" r:id="rId6"/>
    <p:sldId id="264" r:id="rId7"/>
    <p:sldId id="268" r:id="rId8"/>
    <p:sldId id="270" r:id="rId9"/>
    <p:sldId id="269" r:id="rId10"/>
    <p:sldId id="275" r:id="rId11"/>
    <p:sldId id="274" r:id="rId12"/>
    <p:sldId id="282" r:id="rId13"/>
    <p:sldId id="277" r:id="rId14"/>
    <p:sldId id="272" r:id="rId15"/>
    <p:sldId id="276" r:id="rId16"/>
    <p:sldId id="279" r:id="rId17"/>
    <p:sldId id="280" r:id="rId18"/>
    <p:sldId id="263" r:id="rId19"/>
    <p:sldId id="284" r:id="rId20"/>
    <p:sldId id="265" r:id="rId21"/>
    <p:sldId id="286" r:id="rId22"/>
    <p:sldId id="287" r:id="rId23"/>
    <p:sldId id="285" r:id="rId24"/>
    <p:sldId id="290" r:id="rId25"/>
    <p:sldId id="291" r:id="rId26"/>
    <p:sldId id="289" r:id="rId27"/>
    <p:sldId id="288" r:id="rId28"/>
    <p:sldId id="293" r:id="rId29"/>
    <p:sldId id="292" r:id="rId30"/>
    <p:sldId id="296" r:id="rId31"/>
    <p:sldId id="297" r:id="rId32"/>
    <p:sldId id="295" r:id="rId33"/>
    <p:sldId id="294" r:id="rId34"/>
    <p:sldId id="299" r:id="rId35"/>
    <p:sldId id="29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322B9-288A-437F-AC63-66ADEED4934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3DF61-910C-4B74-A2F5-492F23E73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3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3DF61-910C-4B74-A2F5-492F23E73C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5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F43D32-99F6-214C-28F0-BB6B927E4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60FB95-F05D-C249-0A68-197DAF829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8E47413-6224-494E-0DA0-ABF15B5E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D32DE92-7B76-D382-163D-76DC306A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7D64489-3A77-0F39-45EC-DA56CEEB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4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58BF7F-7695-6FBA-917D-5A60D674C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0E9D103-700D-A984-187C-87126BCF9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ABE02E0-7959-1DCE-986C-1400C05A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E680AF3-43B2-64FE-34C0-C61C2352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95A24C5-EC67-1858-C7C0-02EAD728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0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B205D4C-EE61-5240-284D-7A799AB2D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4D9FBF4-E382-535F-8D30-F9DCD033B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6BF5BBC-F666-0DD9-66BE-A65EAA1F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B60B5EE-B71A-22AB-9734-4FF741E4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77E7A05-971C-80EB-620C-3841F0C1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8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6CF56-BEC0-997E-E5B5-E6A1D0A82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85177-82DE-25D6-733A-BF5C440D6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33796-EF4C-A1AE-469F-F57CB479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CA35-F410-FD8B-2A31-9F821804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FA9A0-6B7D-9360-11EF-D71636C1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10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2C8B7-79F0-1735-7C81-CCB1043E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2CCCE-E66C-F8BF-5318-C638D3FD8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883C5-CB2D-829C-615E-69D4B39CE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2AF87-DAB6-DA29-5F75-6A1A0A62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79DD8-4FBA-6549-AA40-2D5E7F9F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73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1D38-3B76-A758-711D-F85A7A67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EF195-B699-34D0-E66F-796B3AF67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A05A8-0921-2C32-8A53-FA7D53722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0312C-8B9F-135F-906E-1D381519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FC652-CC11-1D05-4A9C-674386B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90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F84E-489E-5A6A-4886-00F2F1805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0424-3CED-50E7-CC42-ECAA201BC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B8D34-3D71-936A-E24E-082B5C407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0B08D-6852-37EB-A39A-BB34C40E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2CF7E-782A-F141-4FE5-2DE963606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B82AA-D322-8028-1BCB-E9DD8C1E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1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EB197-A8D0-0F00-A9FC-58F2E24A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F0240-100F-8CEF-649A-21F8A8D91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4795A-C2C6-6736-C5EA-853C5951D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4E009-2696-8883-4989-F48D2E4E7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D29DE-C556-6337-B6E1-7EDB4E5370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6CD847-64FE-117D-9F5B-395E8D29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85941-8C2C-6B54-2ABA-9A920809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1161BF-86BE-1FBE-9EDF-4CAED156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06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B9D64-429B-0D98-AEC1-EF017BAE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5554D-9EDE-177D-069F-38009BB5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1BAB3-00F6-B1F2-C2F6-D5D8A0097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9BBFD-5211-C3C6-7A71-D06FB136B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2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D2CA2D-8CD6-ADC1-EF47-682517AE4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EED0-5B2A-3FFE-8DDC-073783EC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E3DF6-5F85-030C-C282-0689C455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14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F51A-E930-8826-DFC7-A6B40F04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C4944-95C7-65AE-177C-BE20D5722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11A01-B147-4776-0319-681176344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D02A0-8CD8-B5C3-FD3B-A1A5496B1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998A4-DD2B-A6E4-7CBF-D5090BF55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8AF82-B4A9-CAA0-172D-46E6A648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6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E365E4-9C10-4D3A-658A-D74E5288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7ED955E-C026-BAD3-A4ED-541BD4B79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D63A44D-7260-4AAB-B8A2-D5128F6E4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2FA198E-671F-1B5B-6ABC-792F8254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9425116-DDB1-7F74-5136-0875EB0D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0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6472-F977-F8EB-D786-9BDF97C75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083B72-EE7C-CB9F-C460-24D046A82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8C392-6DDB-C47B-4113-96696A621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1B3E8-F4E9-1BAE-DFCB-0D3A2DDB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A7928-C943-D70A-4760-6658BB99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3B14C-48A3-7DBD-92FF-44E61F02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08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AA4D-6C33-5B0A-77E7-E9A4A0A6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2CF23-17EE-21C3-320A-924F6068F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0FFC-143F-D2F5-F00D-4F9AE1669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395DD-9B7C-D716-FE5B-A35D275CD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7BBD9-2348-A7E3-7492-ABB44A9DD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876459-D14F-C52A-2D42-522212311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FE377-D0AC-E0A8-199C-54F779DF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A1CA-1FF7-DA84-82C4-60E5C4A59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33501-880B-5A92-3B9B-1025DFE8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B1004-0CA5-89A2-AEF1-EE309B512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1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140908-CC25-74F0-5A8E-38B16982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ACBF0BA-D0C8-2998-AAFD-257959E65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74F033C-F919-3E10-336A-B8C3D2E8C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064655D-9850-605C-7DB1-F7F21D21F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24A66B3-7E4D-EDE8-10B4-D0C6C6B3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2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08EE8E-E86B-5102-4E50-7521E7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5D58E78-4F9F-2B7F-6B60-AB6A936DD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C3A3795-0D78-A563-C625-7E0FC326B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E9B5E52-C8EF-CF07-AE4B-07F2E4C1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C345445-C080-EA3A-8E17-D8C616ED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56413DF-6A05-4C51-B318-A918DFBD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9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00CB1E-BE26-8D06-A32A-2A74DC148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BE8B500-7C19-5CB8-894E-8187A8E46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1B2A030-DD78-0565-72BD-BCB026FFF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BA1EB7B-B0F2-57E3-AFE4-0DB623253C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8D5EE51-9886-A780-BE04-B852F265D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08EB131-BA57-85AE-9C28-B1BC2FF8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05F8ABB-BA76-DC07-FED3-99A24FC4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F4B85FC-6494-815A-667F-F936C2D0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5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EE040B-C668-5F24-6F19-69A39FAB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E69462A-727F-F537-E042-FC65BBA9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B3C37FD-C451-91F0-2266-D9266EB2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902866E-F52E-F7AC-F779-31ECF689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5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4169010-F927-003C-002B-8F71E7E60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B30C579-677F-EA5B-1735-37FD308A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77AC830-EC9D-2EC3-FB07-1CA54DFA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2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91AF3F-5D0E-8DCD-D82A-F6D18584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1289E8-714A-6FE5-691A-F29E7A479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9DD6502-5518-5710-03B5-FA01736AB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02F0BBB-C0AF-54D5-428D-1F0AC35AA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02310B1-5E89-0BDB-DD18-DDE2C71C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5361912-C88E-EE4D-0B09-4E5CB476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9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DC81E4-B725-807A-D1FE-25891A904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B96BC92-88E8-035C-86D6-C37254AF3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69C8DD9-F433-F5FB-C8D4-8F29C5E55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F2FDFBC-6818-3D37-A7BE-F1E6E0922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BD1F986-9644-8131-1FA9-A9CAC4668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FE8826A-BEE6-7A96-3299-AF712B06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46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B2B8EA7-A0A9-BC37-6751-51D8C853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4A2BD70-ED2B-5298-96C9-B82836DFB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0825601-2FA9-0770-2EB5-1DE7FD2EF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2C7475-A078-43E2-B449-E17B8F14C18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211715D-C083-C1B4-FCB8-6A375AB2B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94FA14C-E03A-0802-888D-3F2640B68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8FC483-AE77-4264-ADA7-0A32B01FF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C02F2B-BCA7-FF8C-5BCD-BFCBFBF58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9D7D-1BC1-A9E8-BC79-FDBD1BD36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F9AB6-D0B3-6014-3427-F653DD60F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1C922E-0238-4149-9322-CC7DF44CC4C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3E0FE-AC1C-E200-FEC1-4E8072C67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FFC47-6D40-6117-E954-DAC399BE6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FE5E8D-393F-4D32-A2E8-70D83CF7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6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A4D6F51-BEF6-A143-6563-A0973695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A5A939F-88A6-3FBC-B648-672D0CAD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7325" y="1328738"/>
            <a:ext cx="902287" cy="108881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BBFB58E-89F9-90CD-6588-79026FF2C3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2700" y="1328738"/>
            <a:ext cx="884935" cy="112785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E506634-9151-92BC-0C70-99CCCAA270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5310" y="1319340"/>
            <a:ext cx="776487" cy="106712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0197CEC-85A6-29E1-D41E-88297ABCC5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1823" y="1341029"/>
            <a:ext cx="884935" cy="104543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DD6BD96-0530-819A-F55D-0F446AADBB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427" y="1388699"/>
            <a:ext cx="806852" cy="1032424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B2E56D5D-E62B-E27F-5C7F-69ED09292B2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7278" y="1367778"/>
            <a:ext cx="815529" cy="1010735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A937C977-4516-49DD-2C9F-5543CF5D31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6806" y="1356165"/>
            <a:ext cx="819866" cy="1097493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4C749FB4-02DC-4249-CBC4-16FDC4DAB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286" y="2930210"/>
            <a:ext cx="919638" cy="1006396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687D07BB-10E1-0307-B91B-0507FA347A8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8895" y="2833983"/>
            <a:ext cx="893611" cy="1088817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9B2D6FAD-AC70-C7CF-7DE8-68CC1F7D23B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9203" y="2961585"/>
            <a:ext cx="776487" cy="1006396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EFD336C9-FAAE-6545-D93A-DA43CE550FA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3365"/>
          <a:stretch>
            <a:fillRect/>
          </a:stretch>
        </p:blipFill>
        <p:spPr>
          <a:xfrm>
            <a:off x="7034454" y="2874150"/>
            <a:ext cx="871921" cy="1036762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7CFDEE96-E75D-3DB3-EEF8-FF35E28F5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6934" y="2815833"/>
            <a:ext cx="780826" cy="1071466"/>
          </a:xfrm>
          <a:prstGeom prst="rect">
            <a:avLst/>
          </a:prstGeom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363A46B7-E72C-7A95-0FB3-328C2966C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4325" y="2910312"/>
            <a:ext cx="628998" cy="1045438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C26BD8BC-EB30-6F5A-5FF8-AAA55D44F44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4475" y="4422962"/>
            <a:ext cx="871921" cy="1036762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5E291522-7F81-C5B8-6F0C-A6496A2708D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7708" y="4400088"/>
            <a:ext cx="763474" cy="1019411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9C2898B6-DC15-DBF1-BE5C-7E2E93D7661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0952" y="4415550"/>
            <a:ext cx="932652" cy="993383"/>
          </a:xfrm>
          <a:prstGeom prst="rect">
            <a:avLst/>
          </a:prstGeom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1A62A5FF-D877-8D4D-CA47-BC4AAD40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0306" y="1329449"/>
            <a:ext cx="776487" cy="1067127"/>
          </a:xfrm>
          <a:prstGeom prst="rect">
            <a:avLst/>
          </a:prstGeom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id="{D8EB4AD2-D401-4BD9-03B1-45ABF0CD957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6485" y="2939247"/>
            <a:ext cx="919638" cy="1006396"/>
          </a:xfrm>
          <a:prstGeom prst="rect">
            <a:avLst/>
          </a:prstGeom>
        </p:spPr>
      </p:pic>
      <p:pic>
        <p:nvPicPr>
          <p:cNvPr id="39" name="Slika 38">
            <a:extLst>
              <a:ext uri="{FF2B5EF4-FFF2-40B4-BE49-F238E27FC236}">
                <a16:creationId xmlns:a16="http://schemas.microsoft.com/office/drawing/2014/main" id="{82AF9609-5546-9878-85CC-2F98CA4F7F5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3365"/>
          <a:stretch>
            <a:fillRect/>
          </a:stretch>
        </p:blipFill>
        <p:spPr>
          <a:xfrm>
            <a:off x="3297030" y="4440445"/>
            <a:ext cx="871921" cy="1036762"/>
          </a:xfrm>
          <a:prstGeom prst="rect">
            <a:avLst/>
          </a:prstGeom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id="{AFECF3BE-CF0F-DD38-F757-B4B91FAC9A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6600" y="4351703"/>
            <a:ext cx="884935" cy="1127858"/>
          </a:xfrm>
          <a:prstGeom prst="rect">
            <a:avLst/>
          </a:prstGeom>
        </p:spPr>
      </p:pic>
      <p:pic>
        <p:nvPicPr>
          <p:cNvPr id="41" name="Slika 40">
            <a:extLst>
              <a:ext uri="{FF2B5EF4-FFF2-40B4-BE49-F238E27FC236}">
                <a16:creationId xmlns:a16="http://schemas.microsoft.com/office/drawing/2014/main" id="{F7D15935-8CB9-8294-BA5B-62FC27E9083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951" y="4406595"/>
            <a:ext cx="776487" cy="1006396"/>
          </a:xfrm>
          <a:prstGeom prst="rect">
            <a:avLst/>
          </a:prstGeom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8D7A6880-9891-15DB-2E78-039D5619CD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0373" y="4361046"/>
            <a:ext cx="819866" cy="1097493"/>
          </a:xfrm>
          <a:prstGeom prst="rect">
            <a:avLst/>
          </a:prstGeom>
        </p:spPr>
      </p:pic>
      <p:pic>
        <p:nvPicPr>
          <p:cNvPr id="43" name="Slika 42">
            <a:extLst>
              <a:ext uri="{FF2B5EF4-FFF2-40B4-BE49-F238E27FC236}">
                <a16:creationId xmlns:a16="http://schemas.microsoft.com/office/drawing/2014/main" id="{D027DFAE-B9B5-C045-2E55-5D28D43C024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0020" y="4444783"/>
            <a:ext cx="806852" cy="1032424"/>
          </a:xfrm>
          <a:prstGeom prst="rect">
            <a:avLst/>
          </a:prstGeom>
        </p:spPr>
      </p:pic>
      <p:pic>
        <p:nvPicPr>
          <p:cNvPr id="44" name="Slika 43">
            <a:extLst>
              <a:ext uri="{FF2B5EF4-FFF2-40B4-BE49-F238E27FC236}">
                <a16:creationId xmlns:a16="http://schemas.microsoft.com/office/drawing/2014/main" id="{60949971-8E44-F779-E4B0-0647EE4FC7B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5012" y="2625213"/>
            <a:ext cx="209562" cy="2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1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42270-B999-C98D-2090-CD7C0D9B1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9073D2-0D79-DBC6-7349-097880233257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2" name="Plaque 20">
            <a:extLst>
              <a:ext uri="{FF2B5EF4-FFF2-40B4-BE49-F238E27FC236}">
                <a16:creationId xmlns:a16="http://schemas.microsoft.com/office/drawing/2014/main" id="{435E88BA-0F86-225B-FEA1-43BAC6DB784C}"/>
              </a:ext>
            </a:extLst>
          </p:cNvPr>
          <p:cNvSpPr/>
          <p:nvPr/>
        </p:nvSpPr>
        <p:spPr>
          <a:xfrm>
            <a:off x="5263014" y="848467"/>
            <a:ext cx="3527425" cy="784225"/>
          </a:xfrm>
          <a:prstGeom prst="plaque">
            <a:avLst/>
          </a:prstGeom>
          <a:solidFill>
            <a:srgbClr val="82E67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BC45E2C1-4C97-57B3-9879-3C52CA16D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14" y="931414"/>
            <a:ext cx="3941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3600" b="1" dirty="0">
                <a:latin typeface="Comic Sans MS" panose="030F0702030302020204" pitchFamily="66" charset="0"/>
              </a:rPr>
              <a:t>KOSTI TRUPA</a:t>
            </a:r>
          </a:p>
        </p:txBody>
      </p:sp>
      <p:sp>
        <p:nvSpPr>
          <p:cNvPr id="4" name="TekstniOkvir 26">
            <a:extLst>
              <a:ext uri="{FF2B5EF4-FFF2-40B4-BE49-F238E27FC236}">
                <a16:creationId xmlns:a16="http://schemas.microsoft.com/office/drawing/2014/main" id="{531D2209-42B2-D52A-ABFF-F58ED31B9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78" y="1634760"/>
            <a:ext cx="1149682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glavni oslonac tijela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povezuje kosti trupa s kostima glave i udova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čine je 33-34 kosti</a:t>
            </a:r>
            <a:r>
              <a:rPr lang="hr-HR" altLang="sr-Latn-R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kralješci srasli pa tvore križnu i trtičnu kost </a:t>
            </a:r>
            <a:r>
              <a:rPr lang="hr-HR" altLang="sr-Latn-RS" sz="2000" b="1" dirty="0">
                <a:latin typeface="Comic Sans MS" panose="030F0702030302020204" pitchFamily="66" charset="0"/>
                <a:sym typeface="Wingdings" panose="05000000000000000000" pitchFamily="2" charset="2"/>
              </a:rPr>
              <a:t>nepomična veza</a:t>
            </a:r>
            <a:endParaRPr lang="hr-HR" altLang="sr-Latn-RS" sz="20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blago savinuta u obliku dvostrukog slova S</a:t>
            </a:r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235F163D-96D6-BC4F-F2F0-0EB9CCF40FDE}"/>
              </a:ext>
            </a:extLst>
          </p:cNvPr>
          <p:cNvCxnSpPr>
            <a:cxnSpLocks/>
          </p:cNvCxnSpPr>
          <p:nvPr/>
        </p:nvCxnSpPr>
        <p:spPr>
          <a:xfrm flipH="1">
            <a:off x="3995508" y="1240579"/>
            <a:ext cx="12675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43">
            <a:extLst>
              <a:ext uri="{FF2B5EF4-FFF2-40B4-BE49-F238E27FC236}">
                <a16:creationId xmlns:a16="http://schemas.microsoft.com/office/drawing/2014/main" id="{F4589098-C705-80F3-B7A9-E5E884987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20" y="953687"/>
            <a:ext cx="3176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3200" b="1" dirty="0">
                <a:solidFill>
                  <a:srgbClr val="FFC000"/>
                </a:solidFill>
                <a:latin typeface="Comic Sans MS" panose="030F0702030302020204" pitchFamily="66" charset="0"/>
              </a:rPr>
              <a:t>KRALJEŽNICA</a:t>
            </a:r>
          </a:p>
        </p:txBody>
      </p:sp>
      <p:pic>
        <p:nvPicPr>
          <p:cNvPr id="8" name="Picture 9" descr="rad1142F.jpg">
            <a:extLst>
              <a:ext uri="{FF2B5EF4-FFF2-40B4-BE49-F238E27FC236}">
                <a16:creationId xmlns:a16="http://schemas.microsoft.com/office/drawing/2014/main" id="{D2D9C104-0A80-73B6-195D-72AEBFB71E53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693" y="2494983"/>
            <a:ext cx="1689952" cy="439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DC8C3816-4B74-7EED-A50D-009FAB8B8106}"/>
              </a:ext>
            </a:extLst>
          </p:cNvPr>
          <p:cNvCxnSpPr>
            <a:cxnSpLocks/>
          </p:cNvCxnSpPr>
          <p:nvPr/>
        </p:nvCxnSpPr>
        <p:spPr>
          <a:xfrm flipH="1">
            <a:off x="7202027" y="3894292"/>
            <a:ext cx="870857" cy="160528"/>
          </a:xfrm>
          <a:prstGeom prst="straightConnector1">
            <a:avLst/>
          </a:prstGeom>
          <a:ln w="190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50">
            <a:extLst>
              <a:ext uri="{FF2B5EF4-FFF2-40B4-BE49-F238E27FC236}">
                <a16:creationId xmlns:a16="http://schemas.microsoft.com/office/drawing/2014/main" id="{02109BE4-BA08-96A0-F529-E95BF2306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00" y="3280960"/>
            <a:ext cx="47173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hr-HR" altLang="sr-Latn-RS" sz="2000" i="1" dirty="0">
                <a:latin typeface="Comic Sans MS" panose="030F0702030302020204" pitchFamily="66" charset="0"/>
              </a:rPr>
              <a:t>- pritisak mase tijela na kralježnicu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hr-HR" altLang="sr-Latn-RS" sz="2000" i="1" dirty="0">
                <a:latin typeface="Comic Sans MS" panose="030F0702030302020204" pitchFamily="66" charset="0"/>
              </a:rPr>
              <a:t>  jednoliko raspoređen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i="1" dirty="0">
                <a:latin typeface="Comic Sans MS" panose="030F0702030302020204" pitchFamily="66" charset="0"/>
              </a:rPr>
              <a:t>- ugodno kretanje</a:t>
            </a: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FC1B3551-F2FC-52D3-4AF9-694AE3A70FBC}"/>
              </a:ext>
            </a:extLst>
          </p:cNvPr>
          <p:cNvCxnSpPr>
            <a:cxnSpLocks/>
          </p:cNvCxnSpPr>
          <p:nvPr/>
        </p:nvCxnSpPr>
        <p:spPr>
          <a:xfrm flipH="1" flipV="1">
            <a:off x="7224145" y="4066291"/>
            <a:ext cx="870857" cy="321520"/>
          </a:xfrm>
          <a:prstGeom prst="straightConnector1">
            <a:avLst/>
          </a:prstGeom>
          <a:ln w="190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niOkvir 50">
            <a:extLst>
              <a:ext uri="{FF2B5EF4-FFF2-40B4-BE49-F238E27FC236}">
                <a16:creationId xmlns:a16="http://schemas.microsoft.com/office/drawing/2014/main" id="{3BCBEA5E-5733-6F1B-67E4-D7C186C6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562" y="3846116"/>
            <a:ext cx="1689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kralješci</a:t>
            </a:r>
          </a:p>
        </p:txBody>
      </p:sp>
      <p:sp>
        <p:nvSpPr>
          <p:cNvPr id="17" name="Strelica: prema dolje 16">
            <a:extLst>
              <a:ext uri="{FF2B5EF4-FFF2-40B4-BE49-F238E27FC236}">
                <a16:creationId xmlns:a16="http://schemas.microsoft.com/office/drawing/2014/main" id="{307AA760-8834-BF72-FE98-2809DEFB14B9}"/>
              </a:ext>
            </a:extLst>
          </p:cNvPr>
          <p:cNvSpPr/>
          <p:nvPr/>
        </p:nvSpPr>
        <p:spPr>
          <a:xfrm>
            <a:off x="3287027" y="2885861"/>
            <a:ext cx="210916" cy="4280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2D94B0B2-73A4-055B-F12D-F55EE3F8025C}"/>
              </a:ext>
            </a:extLst>
          </p:cNvPr>
          <p:cNvCxnSpPr>
            <a:cxnSpLocks/>
          </p:cNvCxnSpPr>
          <p:nvPr/>
        </p:nvCxnSpPr>
        <p:spPr>
          <a:xfrm flipH="1">
            <a:off x="6814922" y="4910317"/>
            <a:ext cx="1039526" cy="0"/>
          </a:xfrm>
          <a:prstGeom prst="straightConnector1">
            <a:avLst/>
          </a:prstGeom>
          <a:ln w="190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niOkvir 50">
            <a:extLst>
              <a:ext uri="{FF2B5EF4-FFF2-40B4-BE49-F238E27FC236}">
                <a16:creationId xmlns:a16="http://schemas.microsoft.com/office/drawing/2014/main" id="{E085F451-E261-391F-ACFC-BFCF6E786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394" y="4558655"/>
            <a:ext cx="2532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hrskavične pločice (diskovi)</a:t>
            </a:r>
          </a:p>
        </p:txBody>
      </p:sp>
      <p:sp>
        <p:nvSpPr>
          <p:cNvPr id="21" name="Strelica: prema dolje 20">
            <a:extLst>
              <a:ext uri="{FF2B5EF4-FFF2-40B4-BE49-F238E27FC236}">
                <a16:creationId xmlns:a16="http://schemas.microsoft.com/office/drawing/2014/main" id="{597E91CA-0144-9E19-3C33-998875BE536C}"/>
              </a:ext>
            </a:extLst>
          </p:cNvPr>
          <p:cNvSpPr/>
          <p:nvPr/>
        </p:nvSpPr>
        <p:spPr>
          <a:xfrm rot="5400000">
            <a:off x="3968066" y="4696306"/>
            <a:ext cx="210916" cy="4280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TekstniOkvir 50">
            <a:extLst>
              <a:ext uri="{FF2B5EF4-FFF2-40B4-BE49-F238E27FC236}">
                <a16:creationId xmlns:a16="http://schemas.microsoft.com/office/drawing/2014/main" id="{0E0FB6D5-EE09-AAD9-51B1-F01081A06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7" y="4457884"/>
            <a:ext cx="35401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i="1" dirty="0">
                <a:latin typeface="Comic Sans MS" panose="030F0702030302020204" pitchFamily="66" charset="0"/>
              </a:rPr>
              <a:t>nisu čvrsto srasle s kralješcima pa omogućuju savitljivost kralježnice</a:t>
            </a:r>
          </a:p>
        </p:txBody>
      </p:sp>
      <p:sp>
        <p:nvSpPr>
          <p:cNvPr id="23" name="Strelica: prema dolje 22">
            <a:extLst>
              <a:ext uri="{FF2B5EF4-FFF2-40B4-BE49-F238E27FC236}">
                <a16:creationId xmlns:a16="http://schemas.microsoft.com/office/drawing/2014/main" id="{96CE336E-959B-87E6-4959-F1D119D57F76}"/>
              </a:ext>
            </a:extLst>
          </p:cNvPr>
          <p:cNvSpPr/>
          <p:nvPr/>
        </p:nvSpPr>
        <p:spPr>
          <a:xfrm>
            <a:off x="5595775" y="5434384"/>
            <a:ext cx="210916" cy="4280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TekstniOkvir 50">
            <a:extLst>
              <a:ext uri="{FF2B5EF4-FFF2-40B4-BE49-F238E27FC236}">
                <a16:creationId xmlns:a16="http://schemas.microsoft.com/office/drawing/2014/main" id="{7D5436BD-B866-4ACD-4532-699A2F832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9512" y="5862407"/>
            <a:ext cx="37779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i="1" dirty="0">
                <a:latin typeface="Comic Sans MS" panose="030F0702030302020204" pitchFamily="66" charset="0"/>
              </a:rPr>
              <a:t>smanjuju trenje među kralješcima uzrokovano kretanjem</a:t>
            </a:r>
          </a:p>
        </p:txBody>
      </p:sp>
      <p:sp>
        <p:nvSpPr>
          <p:cNvPr id="27" name="Strelica: prema dolje 26">
            <a:extLst>
              <a:ext uri="{FF2B5EF4-FFF2-40B4-BE49-F238E27FC236}">
                <a16:creationId xmlns:a16="http://schemas.microsoft.com/office/drawing/2014/main" id="{8845340D-DE1A-CF64-C629-14A5E9B949DC}"/>
              </a:ext>
            </a:extLst>
          </p:cNvPr>
          <p:cNvSpPr/>
          <p:nvPr/>
        </p:nvSpPr>
        <p:spPr>
          <a:xfrm rot="3032267">
            <a:off x="4182079" y="5430958"/>
            <a:ext cx="210916" cy="4280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TekstniOkvir 50">
            <a:extLst>
              <a:ext uri="{FF2B5EF4-FFF2-40B4-BE49-F238E27FC236}">
                <a16:creationId xmlns:a16="http://schemas.microsoft.com/office/drawing/2014/main" id="{EBC6FFEB-7CDF-A2CD-AAFA-EF26C9404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594" y="5843030"/>
            <a:ext cx="27089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i="1" dirty="0">
                <a:latin typeface="Comic Sans MS" panose="030F0702030302020204" pitchFamily="66" charset="0"/>
              </a:rPr>
              <a:t>primjer </a:t>
            </a:r>
            <a:r>
              <a:rPr lang="hr-HR" altLang="sr-Latn-RS" sz="2000" b="1" i="1" dirty="0" err="1">
                <a:latin typeface="Comic Sans MS" panose="030F0702030302020204" pitchFamily="66" charset="0"/>
              </a:rPr>
              <a:t>polupomične</a:t>
            </a:r>
            <a:r>
              <a:rPr lang="hr-HR" altLang="sr-Latn-RS" sz="2000" b="1" i="1" dirty="0">
                <a:latin typeface="Comic Sans MS" panose="030F0702030302020204" pitchFamily="66" charset="0"/>
              </a:rPr>
              <a:t> veze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B87E9AB0-E40C-AD18-4C61-95EAA64E5217}"/>
              </a:ext>
            </a:extLst>
          </p:cNvPr>
          <p:cNvSpPr txBox="1"/>
          <p:nvPr/>
        </p:nvSpPr>
        <p:spPr>
          <a:xfrm>
            <a:off x="8821852" y="3442222"/>
            <a:ext cx="3370148" cy="147732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Comic Sans MS" panose="030F0702030302020204" pitchFamily="66" charset="0"/>
              </a:rPr>
              <a:t>vratni (7)</a:t>
            </a:r>
          </a:p>
          <a:p>
            <a:pPr algn="ctr"/>
            <a:r>
              <a:rPr lang="hr-HR" dirty="0">
                <a:latin typeface="Comic Sans MS" panose="030F0702030302020204" pitchFamily="66" charset="0"/>
              </a:rPr>
              <a:t>prsni (12)</a:t>
            </a:r>
          </a:p>
          <a:p>
            <a:pPr algn="ctr"/>
            <a:r>
              <a:rPr lang="hr-HR" dirty="0">
                <a:latin typeface="Comic Sans MS" panose="030F0702030302020204" pitchFamily="66" charset="0"/>
              </a:rPr>
              <a:t>slabinski (5)</a:t>
            </a:r>
          </a:p>
          <a:p>
            <a:pPr algn="ctr"/>
            <a:r>
              <a:rPr lang="hr-HR" dirty="0">
                <a:latin typeface="Comic Sans MS" panose="030F0702030302020204" pitchFamily="66" charset="0"/>
              </a:rPr>
              <a:t>križna kost (</a:t>
            </a:r>
            <a:r>
              <a:rPr lang="hr-HR" sz="1400" dirty="0">
                <a:latin typeface="Comic Sans MS" panose="030F0702030302020204" pitchFamily="66" charset="0"/>
              </a:rPr>
              <a:t>5 sraslih kralježaka)</a:t>
            </a:r>
          </a:p>
          <a:p>
            <a:pPr algn="ctr"/>
            <a:r>
              <a:rPr lang="hr-HR" dirty="0">
                <a:latin typeface="Comic Sans MS" panose="030F0702030302020204" pitchFamily="66" charset="0"/>
              </a:rPr>
              <a:t>trtična kost (</a:t>
            </a:r>
            <a:r>
              <a:rPr lang="hr-HR" sz="1400" dirty="0">
                <a:latin typeface="Comic Sans MS" panose="030F0702030302020204" pitchFamily="66" charset="0"/>
              </a:rPr>
              <a:t>4 srasla kralješka)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5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21" grpId="0" animBg="1"/>
      <p:bldP spid="23" grpId="0" animBg="1"/>
      <p:bldP spid="27" grpId="0" animBg="1"/>
      <p:bldP spid="29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334C4-6917-18AD-1CB4-D742E27A4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E9D4795-0249-E4C3-1D06-00136A78F045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2" name="Plaque 20">
            <a:extLst>
              <a:ext uri="{FF2B5EF4-FFF2-40B4-BE49-F238E27FC236}">
                <a16:creationId xmlns:a16="http://schemas.microsoft.com/office/drawing/2014/main" id="{11FA947E-63AC-3592-46FA-0C22CB48D340}"/>
              </a:ext>
            </a:extLst>
          </p:cNvPr>
          <p:cNvSpPr/>
          <p:nvPr/>
        </p:nvSpPr>
        <p:spPr>
          <a:xfrm>
            <a:off x="696196" y="989289"/>
            <a:ext cx="3527425" cy="784225"/>
          </a:xfrm>
          <a:prstGeom prst="plaque">
            <a:avLst/>
          </a:prstGeom>
          <a:solidFill>
            <a:srgbClr val="82E67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BAAAC0BD-B47C-F871-A11E-E996A0F74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66" y="1127370"/>
            <a:ext cx="3941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3600" b="1" dirty="0">
                <a:latin typeface="Comic Sans MS" panose="030F0702030302020204" pitchFamily="66" charset="0"/>
              </a:rPr>
              <a:t>KOSTI TRUPA</a:t>
            </a:r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9660D3F2-A32A-6DF4-304C-7D6399CBC9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168" y="1773514"/>
            <a:ext cx="2792360" cy="3735650"/>
          </a:xfrm>
          <a:prstGeom prst="rect">
            <a:avLst/>
          </a:prstGeom>
        </p:spPr>
      </p:pic>
      <p:sp>
        <p:nvSpPr>
          <p:cNvPr id="42" name="TekstniOkvir 41">
            <a:extLst>
              <a:ext uri="{FF2B5EF4-FFF2-40B4-BE49-F238E27FC236}">
                <a16:creationId xmlns:a16="http://schemas.microsoft.com/office/drawing/2014/main" id="{B561E1C4-186F-7F3D-8320-DE1D4A30335F}"/>
              </a:ext>
            </a:extLst>
          </p:cNvPr>
          <p:cNvSpPr txBox="1"/>
          <p:nvPr/>
        </p:nvSpPr>
        <p:spPr>
          <a:xfrm>
            <a:off x="7598675" y="5462897"/>
            <a:ext cx="3924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Zdjelični pojas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cxnSp>
        <p:nvCxnSpPr>
          <p:cNvPr id="43" name="Ravni poveznik 42">
            <a:extLst>
              <a:ext uri="{FF2B5EF4-FFF2-40B4-BE49-F238E27FC236}">
                <a16:creationId xmlns:a16="http://schemas.microsoft.com/office/drawing/2014/main" id="{878BCAA3-D8E1-84F7-0F18-C725416840CD}"/>
              </a:ext>
            </a:extLst>
          </p:cNvPr>
          <p:cNvCxnSpPr>
            <a:cxnSpLocks/>
          </p:cNvCxnSpPr>
          <p:nvPr/>
        </p:nvCxnSpPr>
        <p:spPr>
          <a:xfrm flipV="1">
            <a:off x="9199370" y="2794978"/>
            <a:ext cx="734463" cy="475418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Ravni poveznik 43">
            <a:extLst>
              <a:ext uri="{FF2B5EF4-FFF2-40B4-BE49-F238E27FC236}">
                <a16:creationId xmlns:a16="http://schemas.microsoft.com/office/drawing/2014/main" id="{167E6875-C2C2-3CEE-77F7-E4846B07FEAB}"/>
              </a:ext>
            </a:extLst>
          </p:cNvPr>
          <p:cNvCxnSpPr>
            <a:cxnSpLocks/>
          </p:cNvCxnSpPr>
          <p:nvPr/>
        </p:nvCxnSpPr>
        <p:spPr>
          <a:xfrm flipV="1">
            <a:off x="8126884" y="2683549"/>
            <a:ext cx="1806949" cy="586847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kstniOkvir 46">
            <a:extLst>
              <a:ext uri="{FF2B5EF4-FFF2-40B4-BE49-F238E27FC236}">
                <a16:creationId xmlns:a16="http://schemas.microsoft.com/office/drawing/2014/main" id="{360B65E2-5401-10D5-08C8-AAC7C12B5E51}"/>
              </a:ext>
            </a:extLst>
          </p:cNvPr>
          <p:cNvSpPr txBox="1"/>
          <p:nvPr/>
        </p:nvSpPr>
        <p:spPr>
          <a:xfrm>
            <a:off x="9933833" y="2525613"/>
            <a:ext cx="168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zdjelica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cxnSp>
        <p:nvCxnSpPr>
          <p:cNvPr id="48" name="Ravni poveznik 47">
            <a:extLst>
              <a:ext uri="{FF2B5EF4-FFF2-40B4-BE49-F238E27FC236}">
                <a16:creationId xmlns:a16="http://schemas.microsoft.com/office/drawing/2014/main" id="{BA75CF34-BBEA-BA6B-65F1-5B6DE7504057}"/>
              </a:ext>
            </a:extLst>
          </p:cNvPr>
          <p:cNvCxnSpPr>
            <a:cxnSpLocks/>
          </p:cNvCxnSpPr>
          <p:nvPr/>
        </p:nvCxnSpPr>
        <p:spPr>
          <a:xfrm>
            <a:off x="8788601" y="3606606"/>
            <a:ext cx="1468927" cy="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kstniOkvir 48">
            <a:extLst>
              <a:ext uri="{FF2B5EF4-FFF2-40B4-BE49-F238E27FC236}">
                <a16:creationId xmlns:a16="http://schemas.microsoft.com/office/drawing/2014/main" id="{DF41682B-DA26-12BE-8DD7-B01B53F0E4A6}"/>
              </a:ext>
            </a:extLst>
          </p:cNvPr>
          <p:cNvSpPr txBox="1"/>
          <p:nvPr/>
        </p:nvSpPr>
        <p:spPr>
          <a:xfrm>
            <a:off x="10257528" y="3385161"/>
            <a:ext cx="168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križna kost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cxnSp>
        <p:nvCxnSpPr>
          <p:cNvPr id="50" name="Ravni poveznik 49">
            <a:extLst>
              <a:ext uri="{FF2B5EF4-FFF2-40B4-BE49-F238E27FC236}">
                <a16:creationId xmlns:a16="http://schemas.microsoft.com/office/drawing/2014/main" id="{DEED2DB3-C067-4191-5A86-740519C36733}"/>
              </a:ext>
            </a:extLst>
          </p:cNvPr>
          <p:cNvCxnSpPr>
            <a:cxnSpLocks/>
          </p:cNvCxnSpPr>
          <p:nvPr/>
        </p:nvCxnSpPr>
        <p:spPr>
          <a:xfrm>
            <a:off x="8832137" y="3874189"/>
            <a:ext cx="1468927" cy="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kstniOkvir 50">
            <a:extLst>
              <a:ext uri="{FF2B5EF4-FFF2-40B4-BE49-F238E27FC236}">
                <a16:creationId xmlns:a16="http://schemas.microsoft.com/office/drawing/2014/main" id="{4028F05C-6760-2528-07FD-C5694B354D4E}"/>
              </a:ext>
            </a:extLst>
          </p:cNvPr>
          <p:cNvSpPr txBox="1"/>
          <p:nvPr/>
        </p:nvSpPr>
        <p:spPr>
          <a:xfrm>
            <a:off x="10301064" y="3767173"/>
            <a:ext cx="168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trtična kost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1176271B-1CAD-ECC2-100F-BEA7BE65E71E}"/>
              </a:ext>
            </a:extLst>
          </p:cNvPr>
          <p:cNvSpPr/>
          <p:nvPr/>
        </p:nvSpPr>
        <p:spPr>
          <a:xfrm>
            <a:off x="352457" y="2289538"/>
            <a:ext cx="67464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hr-HR" altLang="sr-Latn-R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ZDJELIČNI POJAS</a:t>
            </a:r>
          </a:p>
          <a:p>
            <a:pPr>
              <a:spcBef>
                <a:spcPct val="0"/>
              </a:spcBef>
            </a:pPr>
            <a:endParaRPr lang="hr-HR" altLang="sr-Latn-RS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završni dio kostiju trupa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lijeva i desna kost zdjelice vezane na križnu kost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djelomična zaštita spolnih, probavnih i mokraćnih organa</a:t>
            </a:r>
          </a:p>
        </p:txBody>
      </p:sp>
      <p:sp>
        <p:nvSpPr>
          <p:cNvPr id="15" name="Speech Bubble: Rectangle 7">
            <a:extLst>
              <a:ext uri="{FF2B5EF4-FFF2-40B4-BE49-F238E27FC236}">
                <a16:creationId xmlns:a16="http://schemas.microsoft.com/office/drawing/2014/main" id="{5AB59647-BB61-2E0C-C5FE-DCB93CABA3E7}"/>
              </a:ext>
            </a:extLst>
          </p:cNvPr>
          <p:cNvSpPr/>
          <p:nvPr/>
        </p:nvSpPr>
        <p:spPr>
          <a:xfrm>
            <a:off x="798666" y="5113887"/>
            <a:ext cx="3077070" cy="1014709"/>
          </a:xfrm>
          <a:prstGeom prst="wedgeRectCallout">
            <a:avLst>
              <a:gd name="adj1" fmla="val 73605"/>
              <a:gd name="adj2" fmla="val -20506"/>
            </a:avLst>
          </a:prstGeom>
          <a:solidFill>
            <a:srgbClr val="EBF5F7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Zašto žene imaju širu i pliću zdjelicu nego muškarci?</a:t>
            </a:r>
            <a:endParaRPr lang="en-US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E10B4FB4-F9F5-488E-39D6-7B302815B0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43" y="5091123"/>
            <a:ext cx="1284856" cy="12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4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1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6C705-5BE9-D2C5-B4FA-42C231A31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8F024E-6BA3-1374-FC2D-C137675CE789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2B05D02-7CA7-8525-032E-BE7D7BBBC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21" b="1713"/>
          <a:stretch/>
        </p:blipFill>
        <p:spPr>
          <a:xfrm>
            <a:off x="6105854" y="1754546"/>
            <a:ext cx="2193133" cy="5014532"/>
          </a:xfrm>
          <a:prstGeom prst="rect">
            <a:avLst/>
          </a:prstGeom>
        </p:spPr>
      </p:pic>
      <p:sp>
        <p:nvSpPr>
          <p:cNvPr id="3" name="Plaque 20">
            <a:extLst>
              <a:ext uri="{FF2B5EF4-FFF2-40B4-BE49-F238E27FC236}">
                <a16:creationId xmlns:a16="http://schemas.microsoft.com/office/drawing/2014/main" id="{7C13229E-89B2-8F5C-CF77-0FFFDE36FD6D}"/>
              </a:ext>
            </a:extLst>
          </p:cNvPr>
          <p:cNvSpPr/>
          <p:nvPr/>
        </p:nvSpPr>
        <p:spPr>
          <a:xfrm>
            <a:off x="963561" y="970321"/>
            <a:ext cx="3671888" cy="784225"/>
          </a:xfrm>
          <a:prstGeom prst="plaque">
            <a:avLst/>
          </a:prstGeom>
          <a:solidFill>
            <a:srgbClr val="ED827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4" name="TextBox 31">
            <a:extLst>
              <a:ext uri="{FF2B5EF4-FFF2-40B4-BE49-F238E27FC236}">
                <a16:creationId xmlns:a16="http://schemas.microsoft.com/office/drawing/2014/main" id="{942B9E13-1B05-3F61-2E1E-47434842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36" y="1019534"/>
            <a:ext cx="3941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3600" b="1">
                <a:latin typeface="Comic Sans MS" panose="030F0702030302020204" pitchFamily="66" charset="0"/>
              </a:rPr>
              <a:t>KOSTI UDOVA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3E143D2-7D32-AD0A-8B7B-D7328F06AB9D}"/>
              </a:ext>
            </a:extLst>
          </p:cNvPr>
          <p:cNvSpPr txBox="1"/>
          <p:nvPr/>
        </p:nvSpPr>
        <p:spPr>
          <a:xfrm>
            <a:off x="181757" y="2075844"/>
            <a:ext cx="5152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Comic Sans MS" panose="030F0702030302020204" pitchFamily="66" charset="0"/>
              </a:rPr>
              <a:t>kosti ruku </a:t>
            </a:r>
            <a:r>
              <a:rPr lang="hr-H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pokretna veza ZGLOB RAMENI POJAS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kosti nogu  zglob ZDJELIČNI POJAS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C74A0A1-7677-2A15-1E42-3C29EEBE8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361" y="875071"/>
            <a:ext cx="3175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>
                <a:solidFill>
                  <a:srgbClr val="00B050"/>
                </a:solidFill>
                <a:latin typeface="Comic Sans MS" panose="030F0702030302020204" pitchFamily="66" charset="0"/>
              </a:rPr>
              <a:t>KOSTI RUKU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4FBC3E0-8D67-9DDD-4E0B-72D22B319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411" y="1397359"/>
            <a:ext cx="3175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solidFill>
                  <a:srgbClr val="FF0000"/>
                </a:solidFill>
                <a:latin typeface="Comic Sans MS" panose="030F0702030302020204" pitchFamily="66" charset="0"/>
              </a:rPr>
              <a:t>KOSTI NOGU</a:t>
            </a:r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E5204926-FC28-A3B4-1079-B30C83C0A4F6}"/>
              </a:ext>
            </a:extLst>
          </p:cNvPr>
          <p:cNvCxnSpPr/>
          <p:nvPr/>
        </p:nvCxnSpPr>
        <p:spPr>
          <a:xfrm flipV="1">
            <a:off x="4641799" y="1152884"/>
            <a:ext cx="765175" cy="2016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912D5EEE-C606-A5DE-A7C2-9E51212CCD66}"/>
              </a:ext>
            </a:extLst>
          </p:cNvPr>
          <p:cNvCxnSpPr/>
          <p:nvPr/>
        </p:nvCxnSpPr>
        <p:spPr>
          <a:xfrm>
            <a:off x="4648149" y="1352909"/>
            <a:ext cx="798512" cy="234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22">
            <a:extLst>
              <a:ext uri="{FF2B5EF4-FFF2-40B4-BE49-F238E27FC236}">
                <a16:creationId xmlns:a16="http://schemas.microsoft.com/office/drawing/2014/main" id="{F49CA5E6-2857-5F00-D04A-08AE748D3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432" y="4661047"/>
            <a:ext cx="2070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bedrena kost</a:t>
            </a:r>
          </a:p>
        </p:txBody>
      </p:sp>
      <p:sp>
        <p:nvSpPr>
          <p:cNvPr id="12" name="TekstniOkvir 29">
            <a:extLst>
              <a:ext uri="{FF2B5EF4-FFF2-40B4-BE49-F238E27FC236}">
                <a16:creationId xmlns:a16="http://schemas.microsoft.com/office/drawing/2014/main" id="{5C36EF9C-9CDF-B27A-4840-3E35C6052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7728" y="2939968"/>
            <a:ext cx="1661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nadlaktica</a:t>
            </a: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4223677B-D385-666A-AAFD-E4F429A592D9}"/>
              </a:ext>
            </a:extLst>
          </p:cNvPr>
          <p:cNvCxnSpPr>
            <a:cxnSpLocks/>
          </p:cNvCxnSpPr>
          <p:nvPr/>
        </p:nvCxnSpPr>
        <p:spPr>
          <a:xfrm>
            <a:off x="7681252" y="3035470"/>
            <a:ext cx="1587500" cy="83913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723FA345-7BBD-CEAA-58A2-6E1EBE02F2BB}"/>
              </a:ext>
            </a:extLst>
          </p:cNvPr>
          <p:cNvCxnSpPr>
            <a:cxnSpLocks/>
          </p:cNvCxnSpPr>
          <p:nvPr/>
        </p:nvCxnSpPr>
        <p:spPr>
          <a:xfrm flipH="1" flipV="1">
            <a:off x="5662746" y="5565975"/>
            <a:ext cx="1247510" cy="33394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98CD2FD3-AD4F-BEA6-EAE3-88387764BF51}"/>
              </a:ext>
            </a:extLst>
          </p:cNvPr>
          <p:cNvCxnSpPr>
            <a:cxnSpLocks/>
          </p:cNvCxnSpPr>
          <p:nvPr/>
        </p:nvCxnSpPr>
        <p:spPr>
          <a:xfrm flipV="1">
            <a:off x="7961056" y="3746605"/>
            <a:ext cx="1288646" cy="282215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9516BC43-77C8-9078-868F-D4D55E37B9C6}"/>
              </a:ext>
            </a:extLst>
          </p:cNvPr>
          <p:cNvCxnSpPr>
            <a:cxnSpLocks/>
          </p:cNvCxnSpPr>
          <p:nvPr/>
        </p:nvCxnSpPr>
        <p:spPr>
          <a:xfrm flipH="1">
            <a:off x="5484375" y="4688053"/>
            <a:ext cx="1291720" cy="131292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96AB0DCA-29C0-E77D-36A0-7BE624329C2F}"/>
              </a:ext>
            </a:extLst>
          </p:cNvPr>
          <p:cNvCxnSpPr>
            <a:cxnSpLocks/>
          </p:cNvCxnSpPr>
          <p:nvPr/>
        </p:nvCxnSpPr>
        <p:spPr>
          <a:xfrm flipH="1" flipV="1">
            <a:off x="5699763" y="5749544"/>
            <a:ext cx="1118206" cy="266389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3DD36428-7555-167F-7F04-804376D5A080}"/>
              </a:ext>
            </a:extLst>
          </p:cNvPr>
          <p:cNvCxnSpPr>
            <a:cxnSpLocks/>
          </p:cNvCxnSpPr>
          <p:nvPr/>
        </p:nvCxnSpPr>
        <p:spPr>
          <a:xfrm>
            <a:off x="7835994" y="3701584"/>
            <a:ext cx="1413708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Elipsa 24">
            <a:extLst>
              <a:ext uri="{FF2B5EF4-FFF2-40B4-BE49-F238E27FC236}">
                <a16:creationId xmlns:a16="http://schemas.microsoft.com/office/drawing/2014/main" id="{D4F44687-CCD4-D91B-86B1-3BAA5ACEFBEF}"/>
              </a:ext>
            </a:extLst>
          </p:cNvPr>
          <p:cNvSpPr/>
          <p:nvPr/>
        </p:nvSpPr>
        <p:spPr>
          <a:xfrm>
            <a:off x="6459057" y="2560198"/>
            <a:ext cx="1501999" cy="46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F9E762CA-29A8-6C8E-2BA0-CEA7E510D226}"/>
              </a:ext>
            </a:extLst>
          </p:cNvPr>
          <p:cNvSpPr/>
          <p:nvPr/>
        </p:nvSpPr>
        <p:spPr>
          <a:xfrm>
            <a:off x="6501799" y="3701585"/>
            <a:ext cx="1334195" cy="7107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id="{554E753F-5E88-6F58-50BC-B5491F643917}"/>
              </a:ext>
            </a:extLst>
          </p:cNvPr>
          <p:cNvCxnSpPr>
            <a:stCxn id="25" idx="7"/>
          </p:cNvCxnSpPr>
          <p:nvPr/>
        </p:nvCxnSpPr>
        <p:spPr>
          <a:xfrm flipV="1">
            <a:off x="7741093" y="2560198"/>
            <a:ext cx="651540" cy="67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40A7E766-C28B-25A8-167D-FF233F04F27A}"/>
              </a:ext>
            </a:extLst>
          </p:cNvPr>
          <p:cNvSpPr txBox="1"/>
          <p:nvPr/>
        </p:nvSpPr>
        <p:spPr>
          <a:xfrm>
            <a:off x="8455163" y="2302974"/>
            <a:ext cx="2729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kosti ramenog pojasa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4E40626B-35E2-A03E-132F-143EDD320F51}"/>
              </a:ext>
            </a:extLst>
          </p:cNvPr>
          <p:cNvSpPr txBox="1"/>
          <p:nvPr/>
        </p:nvSpPr>
        <p:spPr>
          <a:xfrm>
            <a:off x="3292767" y="3557585"/>
            <a:ext cx="263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kosti zdjeličnog</a:t>
            </a:r>
          </a:p>
          <a:p>
            <a:pPr algn="ctr"/>
            <a:r>
              <a:rPr lang="hr-HR" sz="2000" dirty="0">
                <a:latin typeface="Comic Sans MS" panose="030F0702030302020204" pitchFamily="66" charset="0"/>
              </a:rPr>
              <a:t>pojasa</a:t>
            </a:r>
          </a:p>
        </p:txBody>
      </p:sp>
      <p:cxnSp>
        <p:nvCxnSpPr>
          <p:cNvPr id="30" name="Ravni poveznik sa strelicom 29">
            <a:extLst>
              <a:ext uri="{FF2B5EF4-FFF2-40B4-BE49-F238E27FC236}">
                <a16:creationId xmlns:a16="http://schemas.microsoft.com/office/drawing/2014/main" id="{1BE47FE0-8680-6113-66A7-0C21D6E7D0A3}"/>
              </a:ext>
            </a:extLst>
          </p:cNvPr>
          <p:cNvCxnSpPr>
            <a:cxnSpLocks/>
            <a:stCxn id="26" idx="2"/>
          </p:cNvCxnSpPr>
          <p:nvPr/>
        </p:nvCxnSpPr>
        <p:spPr>
          <a:xfrm flipH="1" flipV="1">
            <a:off x="5662746" y="4047126"/>
            <a:ext cx="839053" cy="9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kstniOkvir 22">
            <a:extLst>
              <a:ext uri="{FF2B5EF4-FFF2-40B4-BE49-F238E27FC236}">
                <a16:creationId xmlns:a16="http://schemas.microsoft.com/office/drawing/2014/main" id="{A1ACB75A-A3A9-B0D5-885E-94B088CC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436" y="5434472"/>
            <a:ext cx="2636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kosti potkoljenice</a:t>
            </a:r>
          </a:p>
        </p:txBody>
      </p:sp>
      <p:sp>
        <p:nvSpPr>
          <p:cNvPr id="39" name="TekstniOkvir 22">
            <a:extLst>
              <a:ext uri="{FF2B5EF4-FFF2-40B4-BE49-F238E27FC236}">
                <a16:creationId xmlns:a16="http://schemas.microsoft.com/office/drawing/2014/main" id="{CBDB61ED-B71B-245A-0619-AF9810B21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019" y="6323859"/>
            <a:ext cx="1231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stopalo</a:t>
            </a:r>
          </a:p>
        </p:txBody>
      </p:sp>
      <p:sp>
        <p:nvSpPr>
          <p:cNvPr id="52" name="TekstniOkvir 29">
            <a:extLst>
              <a:ext uri="{FF2B5EF4-FFF2-40B4-BE49-F238E27FC236}">
                <a16:creationId xmlns:a16="http://schemas.microsoft.com/office/drawing/2014/main" id="{800C85A7-7FF4-0B71-13E0-C7FD7BCE1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0822" y="3501529"/>
            <a:ext cx="27293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kosti podlaktice</a:t>
            </a:r>
          </a:p>
        </p:txBody>
      </p:sp>
      <p:sp>
        <p:nvSpPr>
          <p:cNvPr id="53" name="TekstniOkvir 29">
            <a:extLst>
              <a:ext uri="{FF2B5EF4-FFF2-40B4-BE49-F238E27FC236}">
                <a16:creationId xmlns:a16="http://schemas.microsoft.com/office/drawing/2014/main" id="{D5A2E068-4350-0477-01EE-7B5EA0296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980" y="4241502"/>
            <a:ext cx="1661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šaka</a:t>
            </a:r>
          </a:p>
        </p:txBody>
      </p:sp>
      <p:sp>
        <p:nvSpPr>
          <p:cNvPr id="54" name="Desna vitičasta zagrada 53">
            <a:extLst>
              <a:ext uri="{FF2B5EF4-FFF2-40B4-BE49-F238E27FC236}">
                <a16:creationId xmlns:a16="http://schemas.microsoft.com/office/drawing/2014/main" id="{C8F7ACD0-9521-B833-82BE-B159DCE21F4D}"/>
              </a:ext>
            </a:extLst>
          </p:cNvPr>
          <p:cNvSpPr/>
          <p:nvPr/>
        </p:nvSpPr>
        <p:spPr>
          <a:xfrm>
            <a:off x="8255135" y="4102478"/>
            <a:ext cx="234804" cy="61978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esna vitičasta zagrada 54">
            <a:extLst>
              <a:ext uri="{FF2B5EF4-FFF2-40B4-BE49-F238E27FC236}">
                <a16:creationId xmlns:a16="http://schemas.microsoft.com/office/drawing/2014/main" id="{396BB2B3-CD99-97CD-DF2F-8B5542BE4FC1}"/>
              </a:ext>
            </a:extLst>
          </p:cNvPr>
          <p:cNvSpPr/>
          <p:nvPr/>
        </p:nvSpPr>
        <p:spPr>
          <a:xfrm rot="10800000">
            <a:off x="6332430" y="6314396"/>
            <a:ext cx="305623" cy="40011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342FED95-11A4-657E-3CA2-16D061D0D1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786" y="3525848"/>
            <a:ext cx="3628687" cy="2533489"/>
          </a:xfrm>
          <a:prstGeom prst="rect">
            <a:avLst/>
          </a:prstGeom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id="{E4530E54-6C27-5149-4FB7-3DCF733BC364}"/>
              </a:ext>
            </a:extLst>
          </p:cNvPr>
          <p:cNvSpPr txBox="1"/>
          <p:nvPr/>
        </p:nvSpPr>
        <p:spPr>
          <a:xfrm>
            <a:off x="116303" y="4095768"/>
            <a:ext cx="3357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dirty="0">
                <a:latin typeface="Comic Sans MS" panose="030F0702030302020204" pitchFamily="66" charset="0"/>
              </a:rPr>
              <a:t>Uloga palca u funkciji šake</a:t>
            </a:r>
          </a:p>
          <a:p>
            <a:pPr algn="ctr"/>
            <a:r>
              <a:rPr lang="hr-HR" sz="2200" dirty="0">
                <a:latin typeface="Comic Sans MS" panose="030F0702030302020204" pitchFamily="66" charset="0"/>
              </a:rPr>
              <a:t>RB, str. 32, </a:t>
            </a:r>
          </a:p>
          <a:p>
            <a:pPr algn="ctr"/>
            <a:r>
              <a:rPr lang="hr-HR" sz="2200" dirty="0">
                <a:latin typeface="Comic Sans MS" panose="030F0702030302020204" pitchFamily="66" charset="0"/>
              </a:rPr>
              <a:t>zadatak 1.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22" name="Picture 4" descr="Brain thinking Images - Free Download on Freepik">
            <a:extLst>
              <a:ext uri="{FF2B5EF4-FFF2-40B4-BE49-F238E27FC236}">
                <a16:creationId xmlns:a16="http://schemas.microsoft.com/office/drawing/2014/main" id="{70183B94-DF8B-AB56-46AD-4CC822F3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77" y="5635263"/>
            <a:ext cx="1093361" cy="10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3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25" grpId="0" animBg="1"/>
      <p:bldP spid="26" grpId="0" animBg="1"/>
      <p:bldP spid="28" grpId="0"/>
      <p:bldP spid="29" grpId="0"/>
      <p:bldP spid="38" grpId="0"/>
      <p:bldP spid="39" grpId="0"/>
      <p:bldP spid="52" grpId="0"/>
      <p:bldP spid="53" grpId="0"/>
      <p:bldP spid="54" grpId="0" animBg="1"/>
      <p:bldP spid="5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0618C-5812-A25A-344B-4B374174C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0D2DF7-8AE2-12A1-FB2C-8EBF39C63FDC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cxnSp>
        <p:nvCxnSpPr>
          <p:cNvPr id="2" name="Ravni poveznik sa strelicom 1">
            <a:extLst>
              <a:ext uri="{FF2B5EF4-FFF2-40B4-BE49-F238E27FC236}">
                <a16:creationId xmlns:a16="http://schemas.microsoft.com/office/drawing/2014/main" id="{B5114BE5-CAB9-F1B4-0E95-4AFED56160BA}"/>
              </a:ext>
            </a:extLst>
          </p:cNvPr>
          <p:cNvCxnSpPr/>
          <p:nvPr/>
        </p:nvCxnSpPr>
        <p:spPr>
          <a:xfrm flipV="1">
            <a:off x="6119927" y="3202858"/>
            <a:ext cx="0" cy="72072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avokutnik 2">
            <a:extLst>
              <a:ext uri="{FF2B5EF4-FFF2-40B4-BE49-F238E27FC236}">
                <a16:creationId xmlns:a16="http://schemas.microsoft.com/office/drawing/2014/main" id="{E9667BFF-D5E7-7E78-62AD-139154459AB0}"/>
              </a:ext>
            </a:extLst>
          </p:cNvPr>
          <p:cNvSpPr/>
          <p:nvPr/>
        </p:nvSpPr>
        <p:spPr>
          <a:xfrm>
            <a:off x="5399202" y="2555158"/>
            <a:ext cx="1512887" cy="71913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2800" b="1" dirty="0">
                <a:solidFill>
                  <a:schemeClr val="tx1"/>
                </a:solidFill>
              </a:rPr>
              <a:t>KOSTUR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5B89D7EF-21E5-1D6B-2459-658528362FAC}"/>
              </a:ext>
            </a:extLst>
          </p:cNvPr>
          <p:cNvSpPr/>
          <p:nvPr/>
        </p:nvSpPr>
        <p:spPr>
          <a:xfrm>
            <a:off x="604028" y="1631173"/>
            <a:ext cx="4187912" cy="24213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39EA2C78-6C44-6105-CCAE-35D6E850FDAE}"/>
              </a:ext>
            </a:extLst>
          </p:cNvPr>
          <p:cNvSpPr/>
          <p:nvPr/>
        </p:nvSpPr>
        <p:spPr>
          <a:xfrm>
            <a:off x="7845978" y="1916179"/>
            <a:ext cx="3623330" cy="16507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sz="2000" b="1" u="sng" dirty="0">
                <a:solidFill>
                  <a:schemeClr val="tx1"/>
                </a:solidFill>
              </a:rPr>
              <a:t>SPOJEVI MEĐU KOSTIMA:</a:t>
            </a:r>
          </a:p>
          <a:p>
            <a:pPr eaLnBrk="1" hangingPunct="1">
              <a:defRPr/>
            </a:pPr>
            <a:r>
              <a:rPr lang="hr-HR" sz="2000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97C9AF8F-F2DE-F980-F472-2A77CA0996C6}"/>
              </a:ext>
            </a:extLst>
          </p:cNvPr>
          <p:cNvCxnSpPr/>
          <p:nvPr/>
        </p:nvCxnSpPr>
        <p:spPr>
          <a:xfrm flipV="1">
            <a:off x="6119927" y="1416921"/>
            <a:ext cx="14287" cy="11382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1D426209-B1BA-82BC-F225-ED453C595873}"/>
              </a:ext>
            </a:extLst>
          </p:cNvPr>
          <p:cNvCxnSpPr/>
          <p:nvPr/>
        </p:nvCxnSpPr>
        <p:spPr>
          <a:xfrm flipV="1">
            <a:off x="6932727" y="2940921"/>
            <a:ext cx="893762" cy="31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25F52175-D604-187E-7DBE-78EA7662379A}"/>
              </a:ext>
            </a:extLst>
          </p:cNvPr>
          <p:cNvCxnSpPr>
            <a:stCxn id="3" idx="1"/>
          </p:cNvCxnSpPr>
          <p:nvPr/>
        </p:nvCxnSpPr>
        <p:spPr>
          <a:xfrm flipH="1">
            <a:off x="4772139" y="2915521"/>
            <a:ext cx="62706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16">
            <a:extLst>
              <a:ext uri="{FF2B5EF4-FFF2-40B4-BE49-F238E27FC236}">
                <a16:creationId xmlns:a16="http://schemas.microsoft.com/office/drawing/2014/main" id="{1CFC06B2-0A69-68D3-08CD-20B68549F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877" y="3918038"/>
            <a:ext cx="1371600" cy="40005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b="1" dirty="0">
                <a:latin typeface="Comic Sans MS" panose="030F0702030302020204" pitchFamily="66" charset="0"/>
              </a:rPr>
              <a:t>CJELINE</a:t>
            </a:r>
          </a:p>
        </p:txBody>
      </p:sp>
      <p:sp>
        <p:nvSpPr>
          <p:cNvPr id="11" name="TekstniOkvir 17">
            <a:extLst>
              <a:ext uri="{FF2B5EF4-FFF2-40B4-BE49-F238E27FC236}">
                <a16:creationId xmlns:a16="http://schemas.microsoft.com/office/drawing/2014/main" id="{07ADC33D-5F6B-8739-2F76-F7F2C83D5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163" y="4387133"/>
            <a:ext cx="1971674" cy="36933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latin typeface="Comic Sans MS" panose="030F0702030302020204" pitchFamily="66" charset="0"/>
              </a:rPr>
              <a:t>KOSTI ______</a:t>
            </a:r>
          </a:p>
        </p:txBody>
      </p:sp>
      <p:sp>
        <p:nvSpPr>
          <p:cNvPr id="12" name="TekstniOkvir 18">
            <a:extLst>
              <a:ext uri="{FF2B5EF4-FFF2-40B4-BE49-F238E27FC236}">
                <a16:creationId xmlns:a16="http://schemas.microsoft.com/office/drawing/2014/main" id="{731BAE60-5446-564D-C23B-3CD32B58B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989" y="4406183"/>
            <a:ext cx="2160588" cy="36988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latin typeface="Comic Sans MS" panose="030F0702030302020204" pitchFamily="66" charset="0"/>
              </a:rPr>
              <a:t>KOSTI _______</a:t>
            </a:r>
          </a:p>
        </p:txBody>
      </p:sp>
      <p:sp>
        <p:nvSpPr>
          <p:cNvPr id="13" name="TekstniOkvir 19">
            <a:extLst>
              <a:ext uri="{FF2B5EF4-FFF2-40B4-BE49-F238E27FC236}">
                <a16:creationId xmlns:a16="http://schemas.microsoft.com/office/drawing/2014/main" id="{95AC2535-38BB-CE76-7BCC-D49A28138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64" y="4852271"/>
            <a:ext cx="2120900" cy="3683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latin typeface="Comic Sans MS" panose="030F0702030302020204" pitchFamily="66" charset="0"/>
              </a:rPr>
              <a:t>KOSTI _______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BD8BAADC-D75A-7650-CE20-04E299E8F7B4}"/>
              </a:ext>
            </a:extLst>
          </p:cNvPr>
          <p:cNvCxnSpPr/>
          <p:nvPr/>
        </p:nvCxnSpPr>
        <p:spPr>
          <a:xfrm>
            <a:off x="6119927" y="4343476"/>
            <a:ext cx="0" cy="4302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0FE42C11-77C1-71F2-A3E6-C5EDC042AC26}"/>
              </a:ext>
            </a:extLst>
          </p:cNvPr>
          <p:cNvCxnSpPr>
            <a:cxnSpLocks/>
            <a:stCxn id="10" idx="2"/>
            <a:endCxn id="11" idx="3"/>
          </p:cNvCxnSpPr>
          <p:nvPr/>
        </p:nvCxnSpPr>
        <p:spPr>
          <a:xfrm flipH="1">
            <a:off x="5292837" y="4318088"/>
            <a:ext cx="858840" cy="253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E55701DE-0182-106B-1BCF-F00EB1A93C06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151677" y="4318088"/>
            <a:ext cx="1036638" cy="2555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C943404C-5744-3738-73B6-5E1C3D010D07}"/>
              </a:ext>
            </a:extLst>
          </p:cNvPr>
          <p:cNvCxnSpPr>
            <a:cxnSpLocks/>
          </p:cNvCxnSpPr>
          <p:nvPr/>
        </p:nvCxnSpPr>
        <p:spPr>
          <a:xfrm flipH="1" flipV="1">
            <a:off x="2751252" y="4288597"/>
            <a:ext cx="569912" cy="2898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45452318-8300-DB44-865D-12929AF52837}"/>
              </a:ext>
            </a:extLst>
          </p:cNvPr>
          <p:cNvCxnSpPr/>
          <p:nvPr/>
        </p:nvCxnSpPr>
        <p:spPr>
          <a:xfrm flipH="1">
            <a:off x="2806814" y="4571283"/>
            <a:ext cx="514350" cy="4651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1B978428-8B19-1CE9-FEB8-9D4BDB6FC7F8}"/>
              </a:ext>
            </a:extLst>
          </p:cNvPr>
          <p:cNvCxnSpPr/>
          <p:nvPr/>
        </p:nvCxnSpPr>
        <p:spPr>
          <a:xfrm flipV="1">
            <a:off x="9405257" y="4202655"/>
            <a:ext cx="452438" cy="3698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id="{84BF856B-4050-B5F6-0063-7A5243B0C3D5}"/>
              </a:ext>
            </a:extLst>
          </p:cNvPr>
          <p:cNvCxnSpPr/>
          <p:nvPr/>
        </p:nvCxnSpPr>
        <p:spPr>
          <a:xfrm>
            <a:off x="9394884" y="4568787"/>
            <a:ext cx="504825" cy="2968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id="{4BBD6395-DF56-C5BE-CF5D-A5AE94832D7F}"/>
              </a:ext>
            </a:extLst>
          </p:cNvPr>
          <p:cNvCxnSpPr/>
          <p:nvPr/>
        </p:nvCxnSpPr>
        <p:spPr>
          <a:xfrm flipH="1">
            <a:off x="5213464" y="5218983"/>
            <a:ext cx="938213" cy="3444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2C51DA7B-F3D1-AFE8-1C72-D4463BCFA401}"/>
              </a:ext>
            </a:extLst>
          </p:cNvPr>
          <p:cNvCxnSpPr/>
          <p:nvPr/>
        </p:nvCxnSpPr>
        <p:spPr>
          <a:xfrm flipH="1">
            <a:off x="5681777" y="5218983"/>
            <a:ext cx="473075" cy="496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id="{1F2E0E8B-147C-45F7-F071-DCD90585A349}"/>
              </a:ext>
            </a:extLst>
          </p:cNvPr>
          <p:cNvCxnSpPr/>
          <p:nvPr/>
        </p:nvCxnSpPr>
        <p:spPr>
          <a:xfrm>
            <a:off x="6134214" y="5218983"/>
            <a:ext cx="603250" cy="496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7F1888CD-2E73-EB63-9AF8-F660A238E7D7}"/>
              </a:ext>
            </a:extLst>
          </p:cNvPr>
          <p:cNvCxnSpPr/>
          <p:nvPr/>
        </p:nvCxnSpPr>
        <p:spPr>
          <a:xfrm>
            <a:off x="6154852" y="5218983"/>
            <a:ext cx="1035050" cy="242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0E766683-839B-0E4D-5187-10B953FF2A4F}"/>
              </a:ext>
            </a:extLst>
          </p:cNvPr>
          <p:cNvSpPr txBox="1"/>
          <p:nvPr/>
        </p:nvSpPr>
        <p:spPr>
          <a:xfrm>
            <a:off x="3386252" y="956546"/>
            <a:ext cx="5721350" cy="4603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361BBE9E-830D-D949-A0A5-5D2EF2331F4A}"/>
              </a:ext>
            </a:extLst>
          </p:cNvPr>
          <p:cNvSpPr txBox="1"/>
          <p:nvPr/>
        </p:nvSpPr>
        <p:spPr>
          <a:xfrm>
            <a:off x="3386252" y="956546"/>
            <a:ext cx="644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____________ dio organa za kretanje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72A5713F-E5ED-EF18-2C05-B5029A2867B3}"/>
              </a:ext>
            </a:extLst>
          </p:cNvPr>
          <p:cNvSpPr txBox="1"/>
          <p:nvPr/>
        </p:nvSpPr>
        <p:spPr>
          <a:xfrm>
            <a:off x="3933371" y="952134"/>
            <a:ext cx="2162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pasivni</a:t>
            </a:r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id="{A9D4B353-160B-B8F4-0833-547D891CC27A}"/>
              </a:ext>
            </a:extLst>
          </p:cNvPr>
          <p:cNvSpPr/>
          <p:nvPr/>
        </p:nvSpPr>
        <p:spPr>
          <a:xfrm>
            <a:off x="878073" y="1980302"/>
            <a:ext cx="48862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900" i="1" dirty="0"/>
              <a:t>sudjeluje u kretanju</a:t>
            </a:r>
          </a:p>
          <a:p>
            <a:pPr>
              <a:defRPr/>
            </a:pPr>
            <a:r>
              <a:rPr lang="hr-HR" sz="1900" i="1" dirty="0"/>
              <a:t>daje oblik i potporu tijelu</a:t>
            </a:r>
          </a:p>
          <a:p>
            <a:pPr>
              <a:defRPr/>
            </a:pPr>
            <a:r>
              <a:rPr lang="hr-HR" sz="1900" i="1" dirty="0"/>
              <a:t>štiti unutarnje organe</a:t>
            </a:r>
          </a:p>
          <a:p>
            <a:pPr>
              <a:defRPr/>
            </a:pPr>
            <a:r>
              <a:rPr lang="hr-HR" sz="1900" i="1" dirty="0"/>
              <a:t>omogućuje uspravan položaj</a:t>
            </a:r>
          </a:p>
          <a:p>
            <a:pPr>
              <a:defRPr/>
            </a:pPr>
            <a:r>
              <a:rPr lang="hr-HR" sz="1900" i="1" dirty="0"/>
              <a:t>sudjeluje u stvaranje krvnih stanica</a:t>
            </a:r>
          </a:p>
          <a:p>
            <a:pPr>
              <a:defRPr/>
            </a:pPr>
            <a:r>
              <a:rPr lang="hr-HR" sz="1900" i="1" dirty="0"/>
              <a:t>regulira udio minerala u organizmu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B1954657-7677-812A-1E88-F0A579F208FE}"/>
              </a:ext>
            </a:extLst>
          </p:cNvPr>
          <p:cNvSpPr txBox="1"/>
          <p:nvPr/>
        </p:nvSpPr>
        <p:spPr>
          <a:xfrm>
            <a:off x="1012316" y="1641846"/>
            <a:ext cx="1503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u="sng" dirty="0">
                <a:latin typeface="Comic Sans MS" panose="030F0702030302020204" pitchFamily="66" charset="0"/>
              </a:rPr>
              <a:t>ULOGE: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1AC35C6F-C56E-CA24-9A69-6C986FE453E7}"/>
              </a:ext>
            </a:extLst>
          </p:cNvPr>
          <p:cNvSpPr txBox="1"/>
          <p:nvPr/>
        </p:nvSpPr>
        <p:spPr>
          <a:xfrm>
            <a:off x="4195194" y="4358527"/>
            <a:ext cx="1509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GLAVE</a:t>
            </a:r>
          </a:p>
        </p:txBody>
      </p:sp>
      <p:sp>
        <p:nvSpPr>
          <p:cNvPr id="31" name="TekstniOkvir 6">
            <a:extLst>
              <a:ext uri="{FF2B5EF4-FFF2-40B4-BE49-F238E27FC236}">
                <a16:creationId xmlns:a16="http://schemas.microsoft.com/office/drawing/2014/main" id="{0A7EDFF3-EA38-5FD5-ECC7-C80DA5454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827" y="4001371"/>
            <a:ext cx="10223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Arial" panose="020B0604020202020204" pitchFamily="34" charset="0"/>
              </a:rPr>
              <a:t>kosti lubanje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r-HR" altLang="sr-Latn-RS" sz="20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Arial" panose="020B0604020202020204" pitchFamily="34" charset="0"/>
              </a:rPr>
              <a:t>kosti lica</a:t>
            </a: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0EA989CE-E7E3-19AE-3578-88536439136F}"/>
              </a:ext>
            </a:extLst>
          </p:cNvPr>
          <p:cNvSpPr txBox="1"/>
          <p:nvPr/>
        </p:nvSpPr>
        <p:spPr>
          <a:xfrm>
            <a:off x="6272327" y="4825337"/>
            <a:ext cx="1509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TRUPA</a:t>
            </a:r>
          </a:p>
        </p:txBody>
      </p:sp>
      <p:sp>
        <p:nvSpPr>
          <p:cNvPr id="33" name="TekstniOkvir 11">
            <a:extLst>
              <a:ext uri="{FF2B5EF4-FFF2-40B4-BE49-F238E27FC236}">
                <a16:creationId xmlns:a16="http://schemas.microsoft.com/office/drawing/2014/main" id="{AE5420C9-137A-F1F0-1BEF-9A8D7CD76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427" y="5442821"/>
            <a:ext cx="5843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Arial" panose="020B0604020202020204" pitchFamily="34" charset="0"/>
              </a:rPr>
              <a:t>prsni koš                                 kralježnica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Arial" panose="020B0604020202020204" pitchFamily="34" charset="0"/>
              </a:rPr>
              <a:t>       zdjelični pojas         rameni pojas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CB413E10-28DB-7D78-F1A1-C6874DA630EF}"/>
              </a:ext>
            </a:extLst>
          </p:cNvPr>
          <p:cNvSpPr txBox="1"/>
          <p:nvPr/>
        </p:nvSpPr>
        <p:spPr>
          <a:xfrm>
            <a:off x="8148157" y="4378370"/>
            <a:ext cx="1509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UDOVA</a:t>
            </a:r>
          </a:p>
        </p:txBody>
      </p:sp>
      <p:sp>
        <p:nvSpPr>
          <p:cNvPr id="35" name="TekstniOkvir 9">
            <a:extLst>
              <a:ext uri="{FF2B5EF4-FFF2-40B4-BE49-F238E27FC236}">
                <a16:creationId xmlns:a16="http://schemas.microsoft.com/office/drawing/2014/main" id="{2F70A44E-DDB4-8401-49DD-7B62B0304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720" y="3806336"/>
            <a:ext cx="1084263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Arial" panose="020B0604020202020204" pitchFamily="34" charset="0"/>
              </a:rPr>
              <a:t>kosti ruku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r-HR" altLang="sr-Latn-RS" sz="20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Arial" panose="020B0604020202020204" pitchFamily="34" charset="0"/>
              </a:rPr>
              <a:t>kosti nogu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06C38B87-793B-069B-FB4E-122F51E94BF0}"/>
              </a:ext>
            </a:extLst>
          </p:cNvPr>
          <p:cNvSpPr txBox="1"/>
          <p:nvPr/>
        </p:nvSpPr>
        <p:spPr>
          <a:xfrm>
            <a:off x="8035785" y="2433089"/>
            <a:ext cx="3243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šav – nepomična veza</a:t>
            </a:r>
          </a:p>
          <a:p>
            <a:r>
              <a:rPr lang="hr-HR" sz="2000" i="1" dirty="0">
                <a:latin typeface="Comic Sans MS" panose="030F0702030302020204" pitchFamily="66" charset="0"/>
              </a:rPr>
              <a:t>zglob – pomična veza</a:t>
            </a:r>
          </a:p>
          <a:p>
            <a:r>
              <a:rPr lang="hr-HR" sz="2000" i="1" dirty="0">
                <a:latin typeface="Comic Sans MS" panose="030F0702030302020204" pitchFamily="66" charset="0"/>
              </a:rPr>
              <a:t>hrskavica</a:t>
            </a:r>
          </a:p>
        </p:txBody>
      </p:sp>
      <p:pic>
        <p:nvPicPr>
          <p:cNvPr id="38" name="Picture 4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7958654F-7C41-C711-059A-EA3F543BC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894962">
            <a:off x="10702767" y="949143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470A3-4E72-D8C9-8AEA-8D474AD67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42DF4B-AD4B-6EBA-2EE3-9510812995CF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EA97F3C-E80F-ECF2-0444-839C8AFE8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987" y="1807684"/>
            <a:ext cx="6543365" cy="433136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EB913A8-414A-FDF4-3E92-8BDDB6D1A10C}"/>
              </a:ext>
            </a:extLst>
          </p:cNvPr>
          <p:cNvSpPr txBox="1"/>
          <p:nvPr/>
        </p:nvSpPr>
        <p:spPr>
          <a:xfrm>
            <a:off x="439914" y="866439"/>
            <a:ext cx="11447286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ZGLOB – krajevi dviju kosti (zglobne plohe) priljubljeni ili utisnuti jedan u drugi</a:t>
            </a:r>
          </a:p>
        </p:txBody>
      </p:sp>
      <p:sp>
        <p:nvSpPr>
          <p:cNvPr id="22" name="Strelica: prema dolje 21">
            <a:extLst>
              <a:ext uri="{FF2B5EF4-FFF2-40B4-BE49-F238E27FC236}">
                <a16:creationId xmlns:a16="http://schemas.microsoft.com/office/drawing/2014/main" id="{D13D4308-BADA-2E5D-DE10-B46A757D0C7E}"/>
              </a:ext>
            </a:extLst>
          </p:cNvPr>
          <p:cNvSpPr/>
          <p:nvPr/>
        </p:nvSpPr>
        <p:spPr>
          <a:xfrm>
            <a:off x="8445856" y="4711723"/>
            <a:ext cx="129627" cy="25648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604C6955-873F-59CE-A33F-7EF0020B60AA}"/>
              </a:ext>
            </a:extLst>
          </p:cNvPr>
          <p:cNvSpPr txBox="1"/>
          <p:nvPr/>
        </p:nvSpPr>
        <p:spPr>
          <a:xfrm>
            <a:off x="7757897" y="2356236"/>
            <a:ext cx="1505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smanjuje trenje pri pokretu</a:t>
            </a:r>
          </a:p>
        </p:txBody>
      </p:sp>
      <p:sp>
        <p:nvSpPr>
          <p:cNvPr id="30" name="Strelica: prema dolje 29">
            <a:extLst>
              <a:ext uri="{FF2B5EF4-FFF2-40B4-BE49-F238E27FC236}">
                <a16:creationId xmlns:a16="http://schemas.microsoft.com/office/drawing/2014/main" id="{1E726177-2EF1-59C4-5AFA-814780E18FA4}"/>
              </a:ext>
            </a:extLst>
          </p:cNvPr>
          <p:cNvSpPr/>
          <p:nvPr/>
        </p:nvSpPr>
        <p:spPr>
          <a:xfrm rot="5400000">
            <a:off x="2491514" y="3662621"/>
            <a:ext cx="129627" cy="25648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448234F3-E1F3-F4CC-0311-605ECC3060F9}"/>
              </a:ext>
            </a:extLst>
          </p:cNvPr>
          <p:cNvSpPr txBox="1"/>
          <p:nvPr/>
        </p:nvSpPr>
        <p:spPr>
          <a:xfrm>
            <a:off x="569541" y="3395349"/>
            <a:ext cx="2335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izlučuje </a:t>
            </a:r>
            <a:r>
              <a:rPr lang="hr-HR" sz="2000" b="1" dirty="0" err="1">
                <a:latin typeface="Comic Sans MS" panose="030F0702030302020204" pitchFamily="66" charset="0"/>
              </a:rPr>
              <a:t>sinovijalnu</a:t>
            </a:r>
            <a:r>
              <a:rPr lang="hr-HR" sz="2000" b="1" dirty="0">
                <a:latin typeface="Comic Sans MS" panose="030F0702030302020204" pitchFamily="66" charset="0"/>
              </a:rPr>
              <a:t> tekućinu</a:t>
            </a:r>
          </a:p>
        </p:txBody>
      </p:sp>
      <p:sp>
        <p:nvSpPr>
          <p:cNvPr id="33" name="Strelica: prema dolje 32">
            <a:extLst>
              <a:ext uri="{FF2B5EF4-FFF2-40B4-BE49-F238E27FC236}">
                <a16:creationId xmlns:a16="http://schemas.microsoft.com/office/drawing/2014/main" id="{34BCE85E-5FB9-AAF5-3480-4D672D54EF4D}"/>
              </a:ext>
            </a:extLst>
          </p:cNvPr>
          <p:cNvSpPr/>
          <p:nvPr/>
        </p:nvSpPr>
        <p:spPr>
          <a:xfrm>
            <a:off x="1607443" y="4455060"/>
            <a:ext cx="129627" cy="25648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7483685E-E4E2-A755-A4BA-18C4BFFDF247}"/>
              </a:ext>
            </a:extLst>
          </p:cNvPr>
          <p:cNvSpPr txBox="1"/>
          <p:nvPr/>
        </p:nvSpPr>
        <p:spPr>
          <a:xfrm>
            <a:off x="0" y="4797830"/>
            <a:ext cx="2986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podmazuje zglobove,</a:t>
            </a:r>
          </a:p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smanjuje trenje,</a:t>
            </a:r>
          </a:p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opskrbljuje hrskavicu hranjivim tvarima</a:t>
            </a:r>
          </a:p>
        </p:txBody>
      </p:sp>
      <p:sp>
        <p:nvSpPr>
          <p:cNvPr id="35" name="Strelica: prema dolje 34">
            <a:extLst>
              <a:ext uri="{FF2B5EF4-FFF2-40B4-BE49-F238E27FC236}">
                <a16:creationId xmlns:a16="http://schemas.microsoft.com/office/drawing/2014/main" id="{8E56C6E9-EC37-FAC2-33DF-1EA2D2EAD6FF}"/>
              </a:ext>
            </a:extLst>
          </p:cNvPr>
          <p:cNvSpPr/>
          <p:nvPr/>
        </p:nvSpPr>
        <p:spPr>
          <a:xfrm rot="10800000">
            <a:off x="8387486" y="3371899"/>
            <a:ext cx="129627" cy="25648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5469A492-1318-DE4A-A6EB-5544BA130D04}"/>
              </a:ext>
            </a:extLst>
          </p:cNvPr>
          <p:cNvSpPr txBox="1"/>
          <p:nvPr/>
        </p:nvSpPr>
        <p:spPr>
          <a:xfrm>
            <a:off x="7699528" y="4968204"/>
            <a:ext cx="1505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čvrstoća i stabilnost zgloba</a:t>
            </a:r>
          </a:p>
        </p:txBody>
      </p:sp>
      <p:sp>
        <p:nvSpPr>
          <p:cNvPr id="39" name="TekstniOkvir 38">
            <a:extLst>
              <a:ext uri="{FF2B5EF4-FFF2-40B4-BE49-F238E27FC236}">
                <a16:creationId xmlns:a16="http://schemas.microsoft.com/office/drawing/2014/main" id="{04DBDD86-AB23-1632-20B1-C2720E5AE823}"/>
              </a:ext>
            </a:extLst>
          </p:cNvPr>
          <p:cNvSpPr txBox="1"/>
          <p:nvPr/>
        </p:nvSpPr>
        <p:spPr>
          <a:xfrm>
            <a:off x="221044" y="1895782"/>
            <a:ext cx="3932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dirty="0">
                <a:latin typeface="Comic Sans MS" panose="030F0702030302020204" pitchFamily="66" charset="0"/>
              </a:rPr>
              <a:t>kuglasti </a:t>
            </a:r>
            <a:r>
              <a:rPr lang="hr-H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rame, kuk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kutni  lakat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42" name="Strelica: prema dolje 41">
            <a:extLst>
              <a:ext uri="{FF2B5EF4-FFF2-40B4-BE49-F238E27FC236}">
                <a16:creationId xmlns:a16="http://schemas.microsoft.com/office/drawing/2014/main" id="{63D108A0-DAAB-E939-8855-515F8BE6CC60}"/>
              </a:ext>
            </a:extLst>
          </p:cNvPr>
          <p:cNvSpPr/>
          <p:nvPr/>
        </p:nvSpPr>
        <p:spPr>
          <a:xfrm>
            <a:off x="1128172" y="1524554"/>
            <a:ext cx="129627" cy="25648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97B26D1-2CF9-E941-CBE4-B8A3492E23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8013" y="1840257"/>
            <a:ext cx="2913326" cy="2533489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8099DB88-9FD7-7786-9A39-718C2FE65824}"/>
              </a:ext>
            </a:extLst>
          </p:cNvPr>
          <p:cNvSpPr txBox="1"/>
          <p:nvPr/>
        </p:nvSpPr>
        <p:spPr>
          <a:xfrm>
            <a:off x="9338013" y="2520384"/>
            <a:ext cx="2720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200" dirty="0">
                <a:latin typeface="Comic Sans MS" panose="030F0702030302020204" pitchFamily="66" charset="0"/>
              </a:rPr>
              <a:t>Riješi RB</a:t>
            </a:r>
          </a:p>
          <a:p>
            <a:pPr algn="ctr"/>
            <a:r>
              <a:rPr lang="hr-HR" sz="2200" dirty="0">
                <a:latin typeface="Comic Sans MS" panose="030F0702030302020204" pitchFamily="66" charset="0"/>
              </a:rPr>
              <a:t> str. 33, </a:t>
            </a:r>
          </a:p>
          <a:p>
            <a:pPr algn="ctr"/>
            <a:r>
              <a:rPr lang="hr-HR" sz="2200" dirty="0">
                <a:latin typeface="Comic Sans MS" panose="030F0702030302020204" pitchFamily="66" charset="0"/>
              </a:rPr>
              <a:t>zadatak 5.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11" name="Picture 4" descr="Brain thinking Images - Free Download on Freepik">
            <a:extLst>
              <a:ext uri="{FF2B5EF4-FFF2-40B4-BE49-F238E27FC236}">
                <a16:creationId xmlns:a16="http://schemas.microsoft.com/office/drawing/2014/main" id="{0CF1E2E0-5129-FA8C-6284-A3BA665E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400" y="4267718"/>
            <a:ext cx="1093361" cy="10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2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/>
      <p:bldP spid="30" grpId="0" animBg="1"/>
      <p:bldP spid="31" grpId="0"/>
      <p:bldP spid="33" grpId="0" animBg="1"/>
      <p:bldP spid="34" grpId="0"/>
      <p:bldP spid="35" grpId="0" animBg="1"/>
      <p:bldP spid="36" grpId="0"/>
      <p:bldP spid="39" grpId="0"/>
      <p:bldP spid="42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ABCB1-3F49-54E9-D871-15FBA9DEC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4E6155-E4EF-F6D8-1603-0A1C47E6E673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4F89CDC3-11EF-8745-3F50-E0BA47C636EA}"/>
              </a:ext>
            </a:extLst>
          </p:cNvPr>
          <p:cNvSpPr txBox="1"/>
          <p:nvPr/>
        </p:nvSpPr>
        <p:spPr>
          <a:xfrm>
            <a:off x="7614436" y="947626"/>
            <a:ext cx="3158692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GRAĐA KOSTIJU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1124D077-A5FE-D6FF-1E0F-4CE7818859C9}"/>
              </a:ext>
            </a:extLst>
          </p:cNvPr>
          <p:cNvSpPr/>
          <p:nvPr/>
        </p:nvSpPr>
        <p:spPr>
          <a:xfrm>
            <a:off x="4330262" y="1639614"/>
            <a:ext cx="3394841" cy="882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64C2EF3-27E7-6C7E-B7F4-320C1CEB93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1325" y="1874299"/>
            <a:ext cx="5270046" cy="3691464"/>
          </a:xfrm>
          <a:prstGeom prst="rect">
            <a:avLst/>
          </a:prstGeom>
        </p:spPr>
      </p:pic>
      <p:sp>
        <p:nvSpPr>
          <p:cNvPr id="8" name="Vodoravni svitak 1">
            <a:extLst>
              <a:ext uri="{FF2B5EF4-FFF2-40B4-BE49-F238E27FC236}">
                <a16:creationId xmlns:a16="http://schemas.microsoft.com/office/drawing/2014/main" id="{35F48336-9DF1-1B67-AE0A-6998349D8FB0}"/>
              </a:ext>
            </a:extLst>
          </p:cNvPr>
          <p:cNvSpPr/>
          <p:nvPr/>
        </p:nvSpPr>
        <p:spPr>
          <a:xfrm>
            <a:off x="130629" y="843645"/>
            <a:ext cx="6521380" cy="5496865"/>
          </a:xfrm>
          <a:prstGeom prst="horizontalScroll">
            <a:avLst>
              <a:gd name="adj" fmla="val 6802"/>
            </a:avLst>
          </a:prstGeom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atin typeface="Comic Sans MS" panose="030F0702030302020204" pitchFamily="66" charset="0"/>
              </a:rPr>
              <a:t>Aktivnost: pišem priču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Comic Sans MS" panose="030F0702030302020204" pitchFamily="66" charset="0"/>
              </a:rPr>
              <a:t>Pročitajte tekst iz udžbenika odlomak „Građa kostiju” str. 53.-54.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latin typeface="Comic Sans MS" panose="030F0702030302020204" pitchFamily="66" charset="0"/>
              </a:rPr>
              <a:t>Napišite priču o građi kosti koristeći sljedeće pojmove neovisno o redoslijedu: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Comic Sans MS" panose="030F0702030302020204" pitchFamily="66" charset="0"/>
              </a:rPr>
              <a:t>pokosnica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Comic Sans MS" panose="030F0702030302020204" pitchFamily="66" charset="0"/>
              </a:rPr>
              <a:t>čvrsto koštano tkivo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Comic Sans MS" panose="030F0702030302020204" pitchFamily="66" charset="0"/>
              </a:rPr>
              <a:t>spužvasto koštano tkivo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Comic Sans MS" panose="030F0702030302020204" pitchFamily="66" charset="0"/>
              </a:rPr>
              <a:t>kanalići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Comic Sans MS" panose="030F0702030302020204" pitchFamily="66" charset="0"/>
              </a:rPr>
              <a:t>koštana srž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Comic Sans MS" panose="030F0702030302020204" pitchFamily="66" charset="0"/>
              </a:rPr>
              <a:t>krvne žile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Comic Sans MS" panose="030F0702030302020204" pitchFamily="66" charset="0"/>
              </a:rPr>
              <a:t>hrskavica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9" name="Speech Bubble: Rectangle 7">
            <a:extLst>
              <a:ext uri="{FF2B5EF4-FFF2-40B4-BE49-F238E27FC236}">
                <a16:creationId xmlns:a16="http://schemas.microsoft.com/office/drawing/2014/main" id="{BAC08541-CD5A-8F57-8FC8-0A342BADC73E}"/>
              </a:ext>
            </a:extLst>
          </p:cNvPr>
          <p:cNvSpPr/>
          <p:nvPr/>
        </p:nvSpPr>
        <p:spPr>
          <a:xfrm>
            <a:off x="3312562" y="5698367"/>
            <a:ext cx="3077070" cy="882869"/>
          </a:xfrm>
          <a:prstGeom prst="wedgeRectCallout">
            <a:avLst>
              <a:gd name="adj1" fmla="val 66246"/>
              <a:gd name="adj2" fmla="val -19401"/>
            </a:avLst>
          </a:prstGeom>
          <a:solidFill>
            <a:srgbClr val="EBF5F7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Jesu li kosti žive ili mrtve strukture?</a:t>
            </a:r>
            <a:endParaRPr lang="en-US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BDBBE43E-0452-5E1E-5C0C-469E33178E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009" y="5497373"/>
            <a:ext cx="1284856" cy="12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65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9F2C1-F0E2-B6E2-7EA7-586E1E580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842C74-37A6-61C5-3BFA-5B4AE8A354E1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F92D430F-910B-F33F-2663-A3985EE04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82" y="1793552"/>
            <a:ext cx="4916337" cy="346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B3139B2-8696-AFCE-96F1-962E0ABD814E}"/>
              </a:ext>
            </a:extLst>
          </p:cNvPr>
          <p:cNvSpPr txBox="1"/>
          <p:nvPr/>
        </p:nvSpPr>
        <p:spPr>
          <a:xfrm>
            <a:off x="324410" y="839710"/>
            <a:ext cx="5036776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b="1" dirty="0">
                <a:latin typeface="Comic Sans MS" panose="030F0702030302020204" pitchFamily="66" charset="0"/>
              </a:rPr>
              <a:t>RAZVOJ I OBNOVA KOSTIJU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3A252F1-5A9B-5DEF-89F0-103886B0A7D3}"/>
              </a:ext>
            </a:extLst>
          </p:cNvPr>
          <p:cNvSpPr txBox="1"/>
          <p:nvPr/>
        </p:nvSpPr>
        <p:spPr>
          <a:xfrm>
            <a:off x="602024" y="2280003"/>
            <a:ext cx="239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nerođeno dijete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D7A0C7C-BD12-9D21-AFA4-15044C78E823}"/>
              </a:ext>
            </a:extLst>
          </p:cNvPr>
          <p:cNvSpPr txBox="1"/>
          <p:nvPr/>
        </p:nvSpPr>
        <p:spPr>
          <a:xfrm>
            <a:off x="4470352" y="1450969"/>
            <a:ext cx="239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odrasla osoba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7C22D43-24CF-2B47-F8F5-F55F9EBB8B89}"/>
              </a:ext>
            </a:extLst>
          </p:cNvPr>
          <p:cNvSpPr txBox="1"/>
          <p:nvPr/>
        </p:nvSpPr>
        <p:spPr>
          <a:xfrm>
            <a:off x="602024" y="4161429"/>
            <a:ext cx="2240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kostur grade meko hrskavično i vezivno tkivo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F6EAB71-FB89-78CA-3940-C5931954F7AF}"/>
              </a:ext>
            </a:extLst>
          </p:cNvPr>
          <p:cNvSpPr txBox="1"/>
          <p:nvPr/>
        </p:nvSpPr>
        <p:spPr>
          <a:xfrm>
            <a:off x="4055260" y="5305855"/>
            <a:ext cx="2394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kostur gradi koštano tkivo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9E647A02-D6A9-541C-A03D-702C353CF379}"/>
              </a:ext>
            </a:extLst>
          </p:cNvPr>
          <p:cNvSpPr txBox="1"/>
          <p:nvPr/>
        </p:nvSpPr>
        <p:spPr>
          <a:xfrm>
            <a:off x="6582062" y="2189148"/>
            <a:ext cx="2588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OKOŠTAVANJE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93025C98-EC7C-83A5-7FD5-A0EFBAB2BA89}"/>
              </a:ext>
            </a:extLst>
          </p:cNvPr>
          <p:cNvSpPr txBox="1"/>
          <p:nvPr/>
        </p:nvSpPr>
        <p:spPr>
          <a:xfrm>
            <a:off x="6451507" y="3097707"/>
            <a:ext cx="5673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- zamjena hrskavičnog tkiva koštanim tkivom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4D472343-8E74-B6F9-D1DF-899F6B26D04D}"/>
              </a:ext>
            </a:extLst>
          </p:cNvPr>
          <p:cNvSpPr txBox="1"/>
          <p:nvPr/>
        </p:nvSpPr>
        <p:spPr>
          <a:xfrm>
            <a:off x="6394635" y="3571973"/>
            <a:ext cx="509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- traje približno do 25. godine života</a:t>
            </a:r>
          </a:p>
        </p:txBody>
      </p:sp>
      <p:sp>
        <p:nvSpPr>
          <p:cNvPr id="15" name="Strelica: prema dolje 14">
            <a:extLst>
              <a:ext uri="{FF2B5EF4-FFF2-40B4-BE49-F238E27FC236}">
                <a16:creationId xmlns:a16="http://schemas.microsoft.com/office/drawing/2014/main" id="{FC3C323D-8BEA-0BD3-BF96-E5BBD116C772}"/>
              </a:ext>
            </a:extLst>
          </p:cNvPr>
          <p:cNvSpPr/>
          <p:nvPr/>
        </p:nvSpPr>
        <p:spPr>
          <a:xfrm>
            <a:off x="7760429" y="2611113"/>
            <a:ext cx="203200" cy="44689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6" name="Speech Bubble: Rectangle 7">
            <a:extLst>
              <a:ext uri="{FF2B5EF4-FFF2-40B4-BE49-F238E27FC236}">
                <a16:creationId xmlns:a16="http://schemas.microsoft.com/office/drawing/2014/main" id="{D70F8F4E-BB71-564E-889D-CC2B61461E0F}"/>
              </a:ext>
            </a:extLst>
          </p:cNvPr>
          <p:cNvSpPr/>
          <p:nvPr/>
        </p:nvSpPr>
        <p:spPr>
          <a:xfrm>
            <a:off x="8324850" y="4429235"/>
            <a:ext cx="3557220" cy="1679746"/>
          </a:xfrm>
          <a:prstGeom prst="wedgeRectCallout">
            <a:avLst>
              <a:gd name="adj1" fmla="val -65622"/>
              <a:gd name="adj2" fmla="val 21374"/>
            </a:avLst>
          </a:prstGeom>
          <a:solidFill>
            <a:srgbClr val="EBF5F7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Zašto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je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padu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djeteta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manja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mogućnost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prijeloma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kostiju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nego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padu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odrasle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starije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osobe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33CD49D5-E38C-E2B3-4485-76CD067D13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35" y="5002164"/>
            <a:ext cx="1284856" cy="12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9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3" grpId="0"/>
      <p:bldP spid="14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E62DC-8358-2682-BE79-0958CE956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A07262-3285-6DBC-A736-C7731C1B076E}"/>
              </a:ext>
            </a:extLst>
          </p:cNvPr>
          <p:cNvSpPr txBox="1"/>
          <p:nvPr/>
        </p:nvSpPr>
        <p:spPr>
          <a:xfrm>
            <a:off x="883227" y="1454727"/>
            <a:ext cx="3553691" cy="461665"/>
          </a:xfrm>
          <a:custGeom>
            <a:avLst/>
            <a:gdLst>
              <a:gd name="csX0" fmla="*/ 0 w 3553691"/>
              <a:gd name="csY0" fmla="*/ 0 h 461665"/>
              <a:gd name="csX1" fmla="*/ 592282 w 3553691"/>
              <a:gd name="csY1" fmla="*/ 0 h 461665"/>
              <a:gd name="csX2" fmla="*/ 1220101 w 3553691"/>
              <a:gd name="csY2" fmla="*/ 0 h 461665"/>
              <a:gd name="csX3" fmla="*/ 1883456 w 3553691"/>
              <a:gd name="csY3" fmla="*/ 0 h 461665"/>
              <a:gd name="csX4" fmla="*/ 2369127 w 3553691"/>
              <a:gd name="csY4" fmla="*/ 0 h 461665"/>
              <a:gd name="csX5" fmla="*/ 2890335 w 3553691"/>
              <a:gd name="csY5" fmla="*/ 0 h 461665"/>
              <a:gd name="csX6" fmla="*/ 3553691 w 3553691"/>
              <a:gd name="csY6" fmla="*/ 0 h 461665"/>
              <a:gd name="csX7" fmla="*/ 3553691 w 3553691"/>
              <a:gd name="csY7" fmla="*/ 461665 h 461665"/>
              <a:gd name="csX8" fmla="*/ 2890335 w 3553691"/>
              <a:gd name="csY8" fmla="*/ 461665 h 461665"/>
              <a:gd name="csX9" fmla="*/ 2298054 w 3553691"/>
              <a:gd name="csY9" fmla="*/ 461665 h 461665"/>
              <a:gd name="csX10" fmla="*/ 1776846 w 3553691"/>
              <a:gd name="csY10" fmla="*/ 461665 h 461665"/>
              <a:gd name="csX11" fmla="*/ 1220101 w 3553691"/>
              <a:gd name="csY11" fmla="*/ 461665 h 461665"/>
              <a:gd name="csX12" fmla="*/ 556745 w 3553691"/>
              <a:gd name="csY12" fmla="*/ 461665 h 461665"/>
              <a:gd name="csX13" fmla="*/ 0 w 3553691"/>
              <a:gd name="csY13" fmla="*/ 461665 h 461665"/>
              <a:gd name="csX14" fmla="*/ 0 w 3553691"/>
              <a:gd name="csY14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553691" h="461665" fill="none" extrusionOk="0">
                <a:moveTo>
                  <a:pt x="0" y="0"/>
                </a:moveTo>
                <a:cubicBezTo>
                  <a:pt x="260402" y="-4098"/>
                  <a:pt x="450110" y="23984"/>
                  <a:pt x="592282" y="0"/>
                </a:cubicBezTo>
                <a:cubicBezTo>
                  <a:pt x="734454" y="-23984"/>
                  <a:pt x="1058882" y="2711"/>
                  <a:pt x="1220101" y="0"/>
                </a:cubicBezTo>
                <a:cubicBezTo>
                  <a:pt x="1381320" y="-2711"/>
                  <a:pt x="1607004" y="29220"/>
                  <a:pt x="1883456" y="0"/>
                </a:cubicBezTo>
                <a:cubicBezTo>
                  <a:pt x="2159909" y="-29220"/>
                  <a:pt x="2218508" y="4712"/>
                  <a:pt x="2369127" y="0"/>
                </a:cubicBezTo>
                <a:cubicBezTo>
                  <a:pt x="2519746" y="-4712"/>
                  <a:pt x="2693753" y="-2155"/>
                  <a:pt x="2890335" y="0"/>
                </a:cubicBezTo>
                <a:cubicBezTo>
                  <a:pt x="3086917" y="2155"/>
                  <a:pt x="3266261" y="-4218"/>
                  <a:pt x="3553691" y="0"/>
                </a:cubicBezTo>
                <a:cubicBezTo>
                  <a:pt x="3562424" y="197112"/>
                  <a:pt x="3560984" y="352246"/>
                  <a:pt x="3553691" y="461665"/>
                </a:cubicBezTo>
                <a:cubicBezTo>
                  <a:pt x="3315807" y="472900"/>
                  <a:pt x="3109422" y="458166"/>
                  <a:pt x="2890335" y="461665"/>
                </a:cubicBezTo>
                <a:cubicBezTo>
                  <a:pt x="2671248" y="465164"/>
                  <a:pt x="2447720" y="482322"/>
                  <a:pt x="2298054" y="461665"/>
                </a:cubicBezTo>
                <a:cubicBezTo>
                  <a:pt x="2148388" y="441008"/>
                  <a:pt x="1910568" y="485835"/>
                  <a:pt x="1776846" y="461665"/>
                </a:cubicBezTo>
                <a:cubicBezTo>
                  <a:pt x="1643124" y="437495"/>
                  <a:pt x="1431690" y="486342"/>
                  <a:pt x="1220101" y="461665"/>
                </a:cubicBezTo>
                <a:cubicBezTo>
                  <a:pt x="1008513" y="436988"/>
                  <a:pt x="774420" y="479519"/>
                  <a:pt x="556745" y="461665"/>
                </a:cubicBezTo>
                <a:cubicBezTo>
                  <a:pt x="339070" y="443811"/>
                  <a:pt x="269100" y="484130"/>
                  <a:pt x="0" y="461665"/>
                </a:cubicBezTo>
                <a:cubicBezTo>
                  <a:pt x="-14733" y="309496"/>
                  <a:pt x="-12593" y="217519"/>
                  <a:pt x="0" y="0"/>
                </a:cubicBezTo>
                <a:close/>
              </a:path>
              <a:path w="3553691" h="461665" stroke="0" extrusionOk="0">
                <a:moveTo>
                  <a:pt x="0" y="0"/>
                </a:moveTo>
                <a:cubicBezTo>
                  <a:pt x="140473" y="6587"/>
                  <a:pt x="375522" y="-2364"/>
                  <a:pt x="592282" y="0"/>
                </a:cubicBezTo>
                <a:cubicBezTo>
                  <a:pt x="809042" y="2364"/>
                  <a:pt x="1077092" y="-27287"/>
                  <a:pt x="1255637" y="0"/>
                </a:cubicBezTo>
                <a:cubicBezTo>
                  <a:pt x="1434182" y="27287"/>
                  <a:pt x="1646615" y="-5680"/>
                  <a:pt x="1812382" y="0"/>
                </a:cubicBezTo>
                <a:cubicBezTo>
                  <a:pt x="1978150" y="5680"/>
                  <a:pt x="2140287" y="20985"/>
                  <a:pt x="2404664" y="0"/>
                </a:cubicBezTo>
                <a:cubicBezTo>
                  <a:pt x="2669041" y="-20985"/>
                  <a:pt x="2902271" y="-6052"/>
                  <a:pt x="3032483" y="0"/>
                </a:cubicBezTo>
                <a:cubicBezTo>
                  <a:pt x="3162695" y="6052"/>
                  <a:pt x="3328490" y="15969"/>
                  <a:pt x="3553691" y="0"/>
                </a:cubicBezTo>
                <a:cubicBezTo>
                  <a:pt x="3571815" y="149862"/>
                  <a:pt x="3556923" y="349966"/>
                  <a:pt x="3553691" y="461665"/>
                </a:cubicBezTo>
                <a:cubicBezTo>
                  <a:pt x="3278963" y="452552"/>
                  <a:pt x="3180466" y="443271"/>
                  <a:pt x="2996946" y="461665"/>
                </a:cubicBezTo>
                <a:cubicBezTo>
                  <a:pt x="2813427" y="480059"/>
                  <a:pt x="2696332" y="465771"/>
                  <a:pt x="2440201" y="461665"/>
                </a:cubicBezTo>
                <a:cubicBezTo>
                  <a:pt x="2184071" y="457559"/>
                  <a:pt x="2078110" y="436559"/>
                  <a:pt x="1847919" y="461665"/>
                </a:cubicBezTo>
                <a:cubicBezTo>
                  <a:pt x="1617728" y="486771"/>
                  <a:pt x="1490055" y="485619"/>
                  <a:pt x="1362248" y="461665"/>
                </a:cubicBezTo>
                <a:cubicBezTo>
                  <a:pt x="1234441" y="437711"/>
                  <a:pt x="1033183" y="443028"/>
                  <a:pt x="734429" y="461665"/>
                </a:cubicBezTo>
                <a:cubicBezTo>
                  <a:pt x="435675" y="480302"/>
                  <a:pt x="353684" y="455034"/>
                  <a:pt x="0" y="461665"/>
                </a:cubicBezTo>
                <a:cubicBezTo>
                  <a:pt x="7348" y="267771"/>
                  <a:pt x="2060" y="139678"/>
                  <a:pt x="0" y="0"/>
                </a:cubicBezTo>
                <a:close/>
              </a:path>
            </a:pathLst>
          </a:custGeom>
          <a:solidFill>
            <a:srgbClr val="FDE8E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19912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REFLEKSIJA</a:t>
            </a:r>
          </a:p>
        </p:txBody>
      </p:sp>
      <p:pic>
        <p:nvPicPr>
          <p:cNvPr id="3" name="Picture 3" descr="Pencil and Paper Clip Art Image - ClipSafari">
            <a:extLst>
              <a:ext uri="{FF2B5EF4-FFF2-40B4-BE49-F238E27FC236}">
                <a16:creationId xmlns:a16="http://schemas.microsoft.com/office/drawing/2014/main" id="{CB9C7CD0-8EC7-46F6-5FCC-7A9BFD0AB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71" y="1125942"/>
            <a:ext cx="2069308" cy="158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8CD93FFC-B0BD-863A-8669-3C778640FA23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41C7F40-488D-8E1D-5135-495B8CA620EF}"/>
              </a:ext>
            </a:extLst>
          </p:cNvPr>
          <p:cNvSpPr txBox="1"/>
          <p:nvPr/>
        </p:nvSpPr>
        <p:spPr>
          <a:xfrm>
            <a:off x="542925" y="2199918"/>
            <a:ext cx="1110615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2000" b="1" i="1" dirty="0">
                <a:latin typeface="Comic Sans MS" panose="030F0702030302020204" pitchFamily="66" charset="0"/>
              </a:rPr>
              <a:t>Razmisli i riješi sljedeće zadatke:</a:t>
            </a:r>
          </a:p>
          <a:p>
            <a:pPr>
              <a:buNone/>
            </a:pPr>
            <a:endParaRPr lang="hr-HR" sz="2000" i="1" dirty="0"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hr-HR" sz="2000" i="1" dirty="0">
                <a:latin typeface="Comic Sans MS" panose="030F0702030302020204" pitchFamily="66" charset="0"/>
              </a:rPr>
              <a:t>1. </a:t>
            </a:r>
            <a:r>
              <a:rPr lang="en-US" sz="2000" i="1" dirty="0" err="1">
                <a:latin typeface="Comic Sans MS" panose="030F0702030302020204" pitchFamily="66" charset="0"/>
              </a:rPr>
              <a:t>Zamisli</a:t>
            </a:r>
            <a:r>
              <a:rPr lang="en-US" sz="2000" i="1" dirty="0">
                <a:latin typeface="Comic Sans MS" panose="030F0702030302020204" pitchFamily="66" charset="0"/>
              </a:rPr>
              <a:t> da je </a:t>
            </a:r>
            <a:r>
              <a:rPr lang="en-US" sz="2000" i="1" dirty="0" err="1">
                <a:latin typeface="Comic Sans MS" panose="030F0702030302020204" pitchFamily="66" charset="0"/>
              </a:rPr>
              <a:t>kost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samo</a:t>
            </a:r>
            <a:r>
              <a:rPr lang="en-US" sz="2000" i="1" dirty="0">
                <a:latin typeface="Comic Sans MS" panose="030F0702030302020204" pitchFamily="66" charset="0"/>
              </a:rPr>
              <a:t> „</a:t>
            </a:r>
            <a:r>
              <a:rPr lang="en-US" sz="2000" i="1" dirty="0" err="1">
                <a:latin typeface="Comic Sans MS" panose="030F0702030302020204" pitchFamily="66" charset="0"/>
              </a:rPr>
              <a:t>mrtva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struktura</a:t>
            </a:r>
            <a:r>
              <a:rPr lang="en-US" sz="2000" i="1" dirty="0">
                <a:latin typeface="Comic Sans MS" panose="030F0702030302020204" pitchFamily="66" charset="0"/>
              </a:rPr>
              <a:t>“ </a:t>
            </a:r>
            <a:r>
              <a:rPr lang="en-US" sz="2000" i="1" dirty="0" err="1">
                <a:latin typeface="Comic Sans MS" panose="030F0702030302020204" pitchFamily="66" charset="0"/>
              </a:rPr>
              <a:t>koja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služi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isključivo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kao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potpora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tijelu</a:t>
            </a:r>
            <a:r>
              <a:rPr lang="en-US" sz="2000" i="1" dirty="0">
                <a:latin typeface="Comic Sans MS" panose="030F0702030302020204" pitchFamily="66" charset="0"/>
              </a:rPr>
              <a:t>.</a:t>
            </a:r>
            <a:endParaRPr lang="hr-HR" sz="2000" i="1" dirty="0">
              <a:latin typeface="Comic Sans MS" panose="030F0702030302020204" pitchFamily="66" charset="0"/>
            </a:endParaRPr>
          </a:p>
          <a:p>
            <a:r>
              <a:rPr lang="hr-HR" sz="2000" i="1" dirty="0">
                <a:latin typeface="Comic Sans MS" panose="030F0702030302020204" pitchFamily="66" charset="0"/>
              </a:rPr>
              <a:t>   </a:t>
            </a:r>
            <a:r>
              <a:rPr lang="en-US" sz="2000" i="1" dirty="0" err="1">
                <a:latin typeface="Comic Sans MS" panose="030F0702030302020204" pitchFamily="66" charset="0"/>
              </a:rPr>
              <a:t>Objasni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zašto</a:t>
            </a:r>
            <a:r>
              <a:rPr lang="en-US" sz="2000" i="1" dirty="0">
                <a:latin typeface="Comic Sans MS" panose="030F0702030302020204" pitchFamily="66" charset="0"/>
              </a:rPr>
              <a:t> je ova </a:t>
            </a:r>
            <a:r>
              <a:rPr lang="en-US" sz="2000" i="1" dirty="0" err="1">
                <a:latin typeface="Comic Sans MS" panose="030F0702030302020204" pitchFamily="66" charset="0"/>
              </a:rPr>
              <a:t>tvrdnja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b="1" i="1" dirty="0" err="1">
                <a:latin typeface="Comic Sans MS" panose="030F0702030302020204" pitchFamily="66" charset="0"/>
              </a:rPr>
              <a:t>netočna</a:t>
            </a:r>
            <a:r>
              <a:rPr lang="en-US" sz="2000" i="1" dirty="0">
                <a:latin typeface="Comic Sans MS" panose="030F0702030302020204" pitchFamily="66" charset="0"/>
              </a:rPr>
              <a:t>, </a:t>
            </a:r>
            <a:r>
              <a:rPr lang="en-US" sz="2000" i="1" dirty="0" err="1">
                <a:latin typeface="Comic Sans MS" panose="030F0702030302020204" pitchFamily="66" charset="0"/>
              </a:rPr>
              <a:t>koristeći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svoje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znanje</a:t>
            </a:r>
            <a:r>
              <a:rPr lang="en-US" sz="2000" i="1" dirty="0">
                <a:latin typeface="Comic Sans MS" panose="030F0702030302020204" pitchFamily="66" charset="0"/>
              </a:rPr>
              <a:t> o </a:t>
            </a:r>
            <a:r>
              <a:rPr lang="en-US" sz="2000" i="1" dirty="0" err="1">
                <a:latin typeface="Comic Sans MS" panose="030F0702030302020204" pitchFamily="66" charset="0"/>
              </a:rPr>
              <a:t>građi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kosti</a:t>
            </a:r>
            <a:r>
              <a:rPr lang="hr-HR" sz="2000" i="1" dirty="0">
                <a:latin typeface="Comic Sans MS" panose="030F0702030302020204" pitchFamily="66" charset="0"/>
              </a:rPr>
              <a:t>.</a:t>
            </a:r>
          </a:p>
          <a:p>
            <a:endParaRPr lang="en-US" sz="2000" i="1" dirty="0">
              <a:latin typeface="Comic Sans MS" panose="030F0702030302020204" pitchFamily="66" charset="0"/>
            </a:endParaRPr>
          </a:p>
          <a:p>
            <a:r>
              <a:rPr lang="hr-HR" sz="2000" i="1" dirty="0">
                <a:latin typeface="Comic Sans MS" panose="030F0702030302020204" pitchFamily="66" charset="0"/>
              </a:rPr>
              <a:t>2. </a:t>
            </a:r>
            <a:r>
              <a:rPr lang="en-US" sz="2000" i="1" dirty="0" err="1">
                <a:latin typeface="Comic Sans MS" panose="030F0702030302020204" pitchFamily="66" charset="0"/>
              </a:rPr>
              <a:t>Objasni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kako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građa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kosti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omogućuje</a:t>
            </a:r>
            <a:r>
              <a:rPr lang="en-US" sz="2000" i="1" dirty="0">
                <a:latin typeface="Comic Sans MS" panose="030F0702030302020204" pitchFamily="66" charset="0"/>
              </a:rPr>
              <a:t>: </a:t>
            </a:r>
          </a:p>
          <a:p>
            <a:pPr lvl="1"/>
            <a:r>
              <a:rPr lang="hr-HR" sz="2000" i="1" dirty="0">
                <a:latin typeface="Comic Sans MS" panose="030F0702030302020204" pitchFamily="66" charset="0"/>
              </a:rPr>
              <a:t>a. </a:t>
            </a:r>
            <a:r>
              <a:rPr lang="en-US" sz="2000" i="1" dirty="0" err="1">
                <a:latin typeface="Comic Sans MS" panose="030F0702030302020204" pitchFamily="66" charset="0"/>
              </a:rPr>
              <a:t>rast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hr-HR" sz="2000" i="1" dirty="0">
                <a:latin typeface="Comic Sans MS" panose="030F0702030302020204" pitchFamily="66" charset="0"/>
              </a:rPr>
              <a:t>b. </a:t>
            </a:r>
            <a:r>
              <a:rPr lang="en-US" sz="2000" i="1" dirty="0" err="1">
                <a:latin typeface="Comic Sans MS" panose="030F0702030302020204" pitchFamily="66" charset="0"/>
              </a:rPr>
              <a:t>obnavljanje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nakon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prijeloma</a:t>
            </a:r>
            <a:r>
              <a:rPr lang="hr-HR" sz="2000" i="1" dirty="0">
                <a:latin typeface="Comic Sans MS" panose="030F0702030302020204" pitchFamily="66" charset="0"/>
              </a:rPr>
              <a:t>.</a:t>
            </a:r>
          </a:p>
          <a:p>
            <a:pPr marL="742950" lvl="1" indent="-285750">
              <a:buFont typeface="+mj-lt"/>
              <a:buAutoNum type="arabicPeriod"/>
            </a:pPr>
            <a:endParaRPr lang="en-US" sz="2000" i="1" dirty="0">
              <a:latin typeface="Comic Sans MS" panose="030F0702030302020204" pitchFamily="66" charset="0"/>
            </a:endParaRPr>
          </a:p>
          <a:p>
            <a:r>
              <a:rPr lang="hr-HR" sz="2000" i="1" dirty="0">
                <a:latin typeface="Comic Sans MS" panose="030F0702030302020204" pitchFamily="66" charset="0"/>
              </a:rPr>
              <a:t>3. </a:t>
            </a:r>
            <a:r>
              <a:rPr lang="en-US" sz="2000" i="1" dirty="0" err="1">
                <a:latin typeface="Comic Sans MS" panose="030F0702030302020204" pitchFamily="66" charset="0"/>
              </a:rPr>
              <a:t>Što</a:t>
            </a:r>
            <a:r>
              <a:rPr lang="en-US" sz="2000" i="1" dirty="0">
                <a:latin typeface="Comic Sans MS" panose="030F0702030302020204" pitchFamily="66" charset="0"/>
              </a:rPr>
              <a:t> bi se </a:t>
            </a:r>
            <a:r>
              <a:rPr lang="en-US" sz="2000" i="1" dirty="0" err="1">
                <a:latin typeface="Comic Sans MS" panose="030F0702030302020204" pitchFamily="66" charset="0"/>
              </a:rPr>
              <a:t>dogodilo</a:t>
            </a:r>
            <a:r>
              <a:rPr lang="en-US" sz="2000" i="1" dirty="0">
                <a:latin typeface="Comic Sans MS" panose="030F0702030302020204" pitchFamily="66" charset="0"/>
              </a:rPr>
              <a:t> s </a:t>
            </a:r>
            <a:r>
              <a:rPr lang="en-US" sz="2000" i="1" dirty="0" err="1">
                <a:latin typeface="Comic Sans MS" panose="030F0702030302020204" pitchFamily="66" charset="0"/>
              </a:rPr>
              <a:t>kostima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kad</a:t>
            </a:r>
            <a:r>
              <a:rPr lang="en-US" sz="2000" i="1" dirty="0">
                <a:latin typeface="Comic Sans MS" panose="030F0702030302020204" pitchFamily="66" charset="0"/>
              </a:rPr>
              <a:t> ne bi </a:t>
            </a:r>
            <a:r>
              <a:rPr lang="en-US" sz="2000" i="1" dirty="0" err="1">
                <a:latin typeface="Comic Sans MS" panose="030F0702030302020204" pitchFamily="66" charset="0"/>
              </a:rPr>
              <a:t>postojale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krvne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žile</a:t>
            </a:r>
            <a:r>
              <a:rPr lang="en-US" sz="2000" i="1" dirty="0">
                <a:latin typeface="Comic Sans MS" panose="030F0702030302020204" pitchFamily="66" charset="0"/>
              </a:rPr>
              <a:t> u </a:t>
            </a:r>
            <a:r>
              <a:rPr lang="en-US" sz="2000" i="1" dirty="0" err="1">
                <a:latin typeface="Comic Sans MS" panose="030F0702030302020204" pitchFamily="66" charset="0"/>
              </a:rPr>
              <a:t>njima</a:t>
            </a:r>
            <a:r>
              <a:rPr lang="en-US" sz="2000" i="1" dirty="0">
                <a:latin typeface="Comic Sans MS" panose="030F0702030302020204" pitchFamily="66" charset="0"/>
              </a:rPr>
              <a:t>? </a:t>
            </a:r>
            <a:endParaRPr lang="hr-HR" sz="2000" i="1" dirty="0">
              <a:latin typeface="Comic Sans MS" panose="030F0702030302020204" pitchFamily="66" charset="0"/>
            </a:endParaRPr>
          </a:p>
          <a:p>
            <a:r>
              <a:rPr lang="hr-HR" sz="2000" i="1" dirty="0">
                <a:latin typeface="Comic Sans MS" panose="030F0702030302020204" pitchFamily="66" charset="0"/>
              </a:rPr>
              <a:t>    </a:t>
            </a:r>
            <a:r>
              <a:rPr lang="en-US" sz="2000" i="1" dirty="0">
                <a:latin typeface="Comic Sans MS" panose="030F0702030302020204" pitchFamily="66" charset="0"/>
              </a:rPr>
              <a:t>Kako bi to </a:t>
            </a:r>
            <a:r>
              <a:rPr lang="en-US" sz="2000" i="1" dirty="0" err="1">
                <a:latin typeface="Comic Sans MS" panose="030F0702030302020204" pitchFamily="66" charset="0"/>
              </a:rPr>
              <a:t>utjecalo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na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cijeli</a:t>
            </a:r>
            <a:r>
              <a:rPr lang="en-US" sz="2000" i="1" dirty="0">
                <a:latin typeface="Comic Sans MS" panose="030F0702030302020204" pitchFamily="66" charset="0"/>
              </a:rPr>
              <a:t> </a:t>
            </a:r>
            <a:r>
              <a:rPr lang="en-US" sz="2000" i="1" dirty="0" err="1">
                <a:latin typeface="Comic Sans MS" panose="030F0702030302020204" pitchFamily="66" charset="0"/>
              </a:rPr>
              <a:t>organizam</a:t>
            </a:r>
            <a:r>
              <a:rPr lang="en-US" sz="2000" i="1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07304EB-A662-6DC7-54F6-C4AE1197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5259" y="3198569"/>
            <a:ext cx="3628687" cy="2533489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5EB139AC-C553-958C-DC85-63B201E9FB8D}"/>
              </a:ext>
            </a:extLst>
          </p:cNvPr>
          <p:cNvSpPr txBox="1"/>
          <p:nvPr/>
        </p:nvSpPr>
        <p:spPr>
          <a:xfrm>
            <a:off x="8847348" y="3768489"/>
            <a:ext cx="3357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dirty="0">
                <a:latin typeface="Comic Sans MS" panose="030F0702030302020204" pitchFamily="66" charset="0"/>
              </a:rPr>
              <a:t>Riješi RB, 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200" dirty="0">
                <a:latin typeface="Comic Sans MS" panose="030F0702030302020204" pitchFamily="66" charset="0"/>
              </a:rPr>
              <a:t>str. 32. zadaci 2. i 3.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200" dirty="0">
                <a:latin typeface="Comic Sans MS" panose="030F0702030302020204" pitchFamily="66" charset="0"/>
              </a:rPr>
              <a:t>str. 33. zadatak 4.</a:t>
            </a:r>
          </a:p>
        </p:txBody>
      </p:sp>
      <p:pic>
        <p:nvPicPr>
          <p:cNvPr id="8" name="Picture 4" descr="Brain thinking Images - Free Download on Freepik">
            <a:extLst>
              <a:ext uri="{FF2B5EF4-FFF2-40B4-BE49-F238E27FC236}">
                <a16:creationId xmlns:a16="http://schemas.microsoft.com/office/drawing/2014/main" id="{F2D5A48B-6DF0-F696-DA23-9C8B58AD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522" y="5307984"/>
            <a:ext cx="1093361" cy="10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44A56-2CCA-8245-2596-2A2884AD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27FA9FD-3209-7BF3-E46D-E512930EEC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67188" t="39810" r="28461" b="51969"/>
          <a:stretch/>
        </p:blipFill>
        <p:spPr>
          <a:xfrm>
            <a:off x="8513522" y="2284261"/>
            <a:ext cx="1466220" cy="1557694"/>
          </a:xfrm>
          <a:prstGeom prst="flowChartConnector">
            <a:avLst/>
          </a:prstGeom>
        </p:spPr>
      </p:pic>
      <p:sp>
        <p:nvSpPr>
          <p:cNvPr id="3" name="Dijagram toka: Kraj 10">
            <a:extLst>
              <a:ext uri="{FF2B5EF4-FFF2-40B4-BE49-F238E27FC236}">
                <a16:creationId xmlns:a16="http://schemas.microsoft.com/office/drawing/2014/main" id="{1AE467B6-3C63-8C65-4A7D-76BEB05D05FA}"/>
              </a:ext>
            </a:extLst>
          </p:cNvPr>
          <p:cNvSpPr/>
          <p:nvPr/>
        </p:nvSpPr>
        <p:spPr>
          <a:xfrm>
            <a:off x="1673582" y="3854245"/>
            <a:ext cx="8306160" cy="2169904"/>
          </a:xfrm>
          <a:prstGeom prst="flowChartTerminator">
            <a:avLst/>
          </a:prstGeom>
          <a:solidFill>
            <a:srgbClr val="EBF5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solidFill>
                <a:srgbClr val="E27ACE"/>
              </a:solidFill>
            </a:endParaRPr>
          </a:p>
        </p:txBody>
      </p:sp>
      <p:sp>
        <p:nvSpPr>
          <p:cNvPr id="4" name="TekstniOkvir 10">
            <a:extLst>
              <a:ext uri="{FF2B5EF4-FFF2-40B4-BE49-F238E27FC236}">
                <a16:creationId xmlns:a16="http://schemas.microsoft.com/office/drawing/2014/main" id="{C5AC639B-E370-79D2-8D46-CAA3858C3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980" y="4170494"/>
            <a:ext cx="68140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b="1" dirty="0">
                <a:latin typeface="Comic Sans MS" panose="030F0702030302020204" pitchFamily="66" charset="0"/>
              </a:rPr>
              <a:t>Udžbenik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Znam li odgovoriti? </a:t>
            </a:r>
            <a:r>
              <a:rPr lang="hr-HR" altLang="sr-Latn-RS" b="1" dirty="0">
                <a:latin typeface="Comic Sans MS" panose="030F0702030302020204" pitchFamily="66" charset="0"/>
              </a:rPr>
              <a:t>str. 55.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(domaća zadaća)</a:t>
            </a:r>
          </a:p>
        </p:txBody>
      </p:sp>
      <p:pic>
        <p:nvPicPr>
          <p:cNvPr id="5" name="Picture 2" descr="Homework cartoon background vector free download">
            <a:extLst>
              <a:ext uri="{FF2B5EF4-FFF2-40B4-BE49-F238E27FC236}">
                <a16:creationId xmlns:a16="http://schemas.microsoft.com/office/drawing/2014/main" id="{0C069A12-F609-4FF7-845B-0D09497C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26" y="1271013"/>
            <a:ext cx="2823702" cy="282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EE64B-6044-C0E2-1521-0C488FADB803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</p:spTree>
    <p:extLst>
      <p:ext uri="{BB962C8B-B14F-4D97-AF65-F5344CB8AC3E}">
        <p14:creationId xmlns:p14="http://schemas.microsoft.com/office/powerpoint/2010/main" val="273884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A2FE0-0A26-9C13-B255-F9801A51E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409E901-326B-BBF5-4DBB-7140F5A0D596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7960E4E-9FC0-1841-93A9-75877489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39D856-63FA-9720-E8EC-F50D81BE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DF75D-8772-97D7-A148-AAAE10ECE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2FB3E0-606F-DCC7-46A6-497D6312870A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cxnSp>
        <p:nvCxnSpPr>
          <p:cNvPr id="2" name="Ravni poveznik 1">
            <a:extLst>
              <a:ext uri="{FF2B5EF4-FFF2-40B4-BE49-F238E27FC236}">
                <a16:creationId xmlns:a16="http://schemas.microsoft.com/office/drawing/2014/main" id="{84127511-A99C-6728-2DEC-26ECEB613147}"/>
              </a:ext>
            </a:extLst>
          </p:cNvPr>
          <p:cNvCxnSpPr/>
          <p:nvPr/>
        </p:nvCxnSpPr>
        <p:spPr>
          <a:xfrm>
            <a:off x="4479358" y="4547330"/>
            <a:ext cx="0" cy="4168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Ravni poveznik sa strelicom 2">
            <a:extLst>
              <a:ext uri="{FF2B5EF4-FFF2-40B4-BE49-F238E27FC236}">
                <a16:creationId xmlns:a16="http://schemas.microsoft.com/office/drawing/2014/main" id="{C448B731-3268-1CE2-C8BA-73558A584602}"/>
              </a:ext>
            </a:extLst>
          </p:cNvPr>
          <p:cNvCxnSpPr>
            <a:cxnSpLocks/>
            <a:stCxn id="11" idx="0"/>
            <a:endCxn id="4" idx="2"/>
          </p:cNvCxnSpPr>
          <p:nvPr/>
        </p:nvCxnSpPr>
        <p:spPr>
          <a:xfrm flipV="1">
            <a:off x="4536284" y="3199588"/>
            <a:ext cx="1" cy="68574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utnik 3">
            <a:extLst>
              <a:ext uri="{FF2B5EF4-FFF2-40B4-BE49-F238E27FC236}">
                <a16:creationId xmlns:a16="http://schemas.microsoft.com/office/drawing/2014/main" id="{B4C87668-19F9-6849-055F-8ED38712C7E2}"/>
              </a:ext>
            </a:extLst>
          </p:cNvPr>
          <p:cNvSpPr/>
          <p:nvPr/>
        </p:nvSpPr>
        <p:spPr>
          <a:xfrm>
            <a:off x="3779841" y="2480450"/>
            <a:ext cx="1512887" cy="71913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2800" b="1" dirty="0">
                <a:solidFill>
                  <a:schemeClr val="tx1"/>
                </a:solidFill>
              </a:rPr>
              <a:t>MIŠIĆI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DBB719D8-4F06-A6F6-FDA7-E44F5EB8527A}"/>
              </a:ext>
            </a:extLst>
          </p:cNvPr>
          <p:cNvSpPr/>
          <p:nvPr/>
        </p:nvSpPr>
        <p:spPr>
          <a:xfrm>
            <a:off x="179390" y="1534343"/>
            <a:ext cx="2952750" cy="218326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sz="24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ULOGE: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endParaRPr lang="hr-HR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74E6FC2B-811B-9762-F758-20365AA24C1A}"/>
              </a:ext>
            </a:extLst>
          </p:cNvPr>
          <p:cNvSpPr/>
          <p:nvPr/>
        </p:nvSpPr>
        <p:spPr>
          <a:xfrm>
            <a:off x="6096000" y="1504145"/>
            <a:ext cx="3062292" cy="254929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sz="24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SVOJSTVA:</a:t>
            </a:r>
          </a:p>
          <a:p>
            <a:pPr eaLnBrk="1" hangingPunct="1">
              <a:defRPr/>
            </a:pPr>
            <a:r>
              <a:rPr lang="hr-H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- stezanje i opuštanje</a:t>
            </a:r>
          </a:p>
          <a:p>
            <a:pPr eaLnBrk="1" hangingPunct="1">
              <a:defRPr/>
            </a:pPr>
            <a:endParaRPr lang="hr-HR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r-H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  ________________</a:t>
            </a:r>
          </a:p>
          <a:p>
            <a:pPr eaLnBrk="1" hangingPunct="1">
              <a:defRPr/>
            </a:pPr>
            <a:r>
              <a:rPr lang="hr-H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- reagiranje na podražaj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hr-HR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r-HR" sz="2000" dirty="0">
                <a:solidFill>
                  <a:schemeClr val="tx1"/>
                </a:solidFill>
              </a:rPr>
              <a:t>  _____________________</a:t>
            </a:r>
            <a:endParaRPr lang="hr-HR" b="1" dirty="0">
              <a:solidFill>
                <a:schemeClr val="tx1"/>
              </a:solidFill>
            </a:endParaRP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47555A83-C00E-FA92-D73E-51932656C10F}"/>
              </a:ext>
            </a:extLst>
          </p:cNvPr>
          <p:cNvCxnSpPr/>
          <p:nvPr/>
        </p:nvCxnSpPr>
        <p:spPr>
          <a:xfrm flipV="1">
            <a:off x="4500566" y="1342213"/>
            <a:ext cx="14287" cy="11382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627CB8D1-DF38-4B53-EB48-0BD50AC37E48}"/>
              </a:ext>
            </a:extLst>
          </p:cNvPr>
          <p:cNvCxnSpPr>
            <a:cxnSpLocks/>
          </p:cNvCxnSpPr>
          <p:nvPr/>
        </p:nvCxnSpPr>
        <p:spPr>
          <a:xfrm flipV="1">
            <a:off x="5313366" y="2869388"/>
            <a:ext cx="704846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6B8FC414-4DA3-71F1-1328-05FC2EA36944}"/>
              </a:ext>
            </a:extLst>
          </p:cNvPr>
          <p:cNvCxnSpPr>
            <a:stCxn id="4" idx="1"/>
          </p:cNvCxnSpPr>
          <p:nvPr/>
        </p:nvCxnSpPr>
        <p:spPr>
          <a:xfrm flipH="1">
            <a:off x="3152778" y="2840813"/>
            <a:ext cx="62706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16">
            <a:extLst>
              <a:ext uri="{FF2B5EF4-FFF2-40B4-BE49-F238E27FC236}">
                <a16:creationId xmlns:a16="http://schemas.microsoft.com/office/drawing/2014/main" id="{56C4B1E0-09C7-78A1-4C91-83ED875AB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40" y="3885337"/>
            <a:ext cx="2020887" cy="707886"/>
          </a:xfrm>
          <a:prstGeom prst="rect">
            <a:avLst/>
          </a:prstGeom>
          <a:ln w="28575">
            <a:solidFill>
              <a:srgbClr val="197DC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b="1" dirty="0">
                <a:latin typeface="Comic Sans MS" panose="030F0702030302020204" pitchFamily="66" charset="0"/>
              </a:rPr>
              <a:t>VRSTE MIŠIĆA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42A91D5-26E8-7FC9-6F7B-E0DE2A74FAEA}"/>
              </a:ext>
            </a:extLst>
          </p:cNvPr>
          <p:cNvSpPr txBox="1"/>
          <p:nvPr/>
        </p:nvSpPr>
        <p:spPr>
          <a:xfrm>
            <a:off x="1204689" y="881838"/>
            <a:ext cx="6516914" cy="4603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r-HR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1A76E091-6E05-01F9-2BD5-B21DA3F75540}"/>
              </a:ext>
            </a:extLst>
          </p:cNvPr>
          <p:cNvSpPr txBox="1"/>
          <p:nvPr/>
        </p:nvSpPr>
        <p:spPr>
          <a:xfrm>
            <a:off x="1204689" y="840567"/>
            <a:ext cx="7274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latin typeface="Comic Sans MS" panose="030F0702030302020204" pitchFamily="66" charset="0"/>
              </a:rPr>
              <a:t>___________ pokretači organa za kretanje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029F6891-F730-D186-3C48-850EB05FE118}"/>
              </a:ext>
            </a:extLst>
          </p:cNvPr>
          <p:cNvCxnSpPr/>
          <p:nvPr/>
        </p:nvCxnSpPr>
        <p:spPr>
          <a:xfrm>
            <a:off x="7488241" y="2660064"/>
            <a:ext cx="0" cy="209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82085B79-329E-C1CE-C8F3-7921DA6922FB}"/>
              </a:ext>
            </a:extLst>
          </p:cNvPr>
          <p:cNvCxnSpPr/>
          <p:nvPr/>
        </p:nvCxnSpPr>
        <p:spPr>
          <a:xfrm>
            <a:off x="7494365" y="3542048"/>
            <a:ext cx="0" cy="209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23821B8F-3248-A6CB-22E6-32D81E65F065}"/>
              </a:ext>
            </a:extLst>
          </p:cNvPr>
          <p:cNvCxnSpPr>
            <a:cxnSpLocks/>
          </p:cNvCxnSpPr>
          <p:nvPr/>
        </p:nvCxnSpPr>
        <p:spPr>
          <a:xfrm>
            <a:off x="1496106" y="4964160"/>
            <a:ext cx="593520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A5CB9CBB-0961-49B4-D8C1-366784EF5C14}"/>
              </a:ext>
            </a:extLst>
          </p:cNvPr>
          <p:cNvCxnSpPr/>
          <p:nvPr/>
        </p:nvCxnSpPr>
        <p:spPr>
          <a:xfrm>
            <a:off x="1493839" y="4978348"/>
            <a:ext cx="0" cy="209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9EBE42F7-8BC8-C871-77AF-BF284931D39B}"/>
              </a:ext>
            </a:extLst>
          </p:cNvPr>
          <p:cNvCxnSpPr>
            <a:cxnSpLocks/>
          </p:cNvCxnSpPr>
          <p:nvPr/>
        </p:nvCxnSpPr>
        <p:spPr>
          <a:xfrm>
            <a:off x="4492173" y="4951997"/>
            <a:ext cx="0" cy="235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id="{742B408A-88AD-FE87-4AB8-AAE6490212EF}"/>
              </a:ext>
            </a:extLst>
          </p:cNvPr>
          <p:cNvCxnSpPr/>
          <p:nvPr/>
        </p:nvCxnSpPr>
        <p:spPr>
          <a:xfrm>
            <a:off x="7414534" y="4964160"/>
            <a:ext cx="0" cy="209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ravokutnik 20">
            <a:extLst>
              <a:ext uri="{FF2B5EF4-FFF2-40B4-BE49-F238E27FC236}">
                <a16:creationId xmlns:a16="http://schemas.microsoft.com/office/drawing/2014/main" id="{4D9CB25B-02C1-B5F2-41A5-366047831549}"/>
              </a:ext>
            </a:extLst>
          </p:cNvPr>
          <p:cNvSpPr/>
          <p:nvPr/>
        </p:nvSpPr>
        <p:spPr>
          <a:xfrm>
            <a:off x="72053" y="5187672"/>
            <a:ext cx="2799539" cy="4632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id="{7806C998-BC73-AEBF-95E8-5E796EC20C23}"/>
              </a:ext>
            </a:extLst>
          </p:cNvPr>
          <p:cNvSpPr/>
          <p:nvPr/>
        </p:nvSpPr>
        <p:spPr>
          <a:xfrm>
            <a:off x="3107939" y="5173484"/>
            <a:ext cx="2799539" cy="4632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id="{20D5677B-1065-42B5-3B63-028239C6179A}"/>
              </a:ext>
            </a:extLst>
          </p:cNvPr>
          <p:cNvSpPr/>
          <p:nvPr/>
        </p:nvSpPr>
        <p:spPr>
          <a:xfrm>
            <a:off x="6088471" y="5166271"/>
            <a:ext cx="2799539" cy="4632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Desna vitičasta zagrada 23">
            <a:extLst>
              <a:ext uri="{FF2B5EF4-FFF2-40B4-BE49-F238E27FC236}">
                <a16:creationId xmlns:a16="http://schemas.microsoft.com/office/drawing/2014/main" id="{D49AB6F7-8D6B-AA6D-57FC-8BCFA69AA867}"/>
              </a:ext>
            </a:extLst>
          </p:cNvPr>
          <p:cNvSpPr/>
          <p:nvPr/>
        </p:nvSpPr>
        <p:spPr>
          <a:xfrm rot="5400000">
            <a:off x="1316183" y="4525295"/>
            <a:ext cx="311272" cy="2799538"/>
          </a:xfrm>
          <a:prstGeom prst="rightBrac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Desna vitičasta zagrada 24">
            <a:extLst>
              <a:ext uri="{FF2B5EF4-FFF2-40B4-BE49-F238E27FC236}">
                <a16:creationId xmlns:a16="http://schemas.microsoft.com/office/drawing/2014/main" id="{B6BF8F24-21AF-194F-2564-956AF9C0F91D}"/>
              </a:ext>
            </a:extLst>
          </p:cNvPr>
          <p:cNvSpPr/>
          <p:nvPr/>
        </p:nvSpPr>
        <p:spPr>
          <a:xfrm rot="5400000">
            <a:off x="5886104" y="2952424"/>
            <a:ext cx="364592" cy="5935208"/>
          </a:xfrm>
          <a:prstGeom prst="rightBrac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877075C1-0DD0-7096-3388-250B6B8E7FFC}"/>
              </a:ext>
            </a:extLst>
          </p:cNvPr>
          <p:cNvSpPr txBox="1"/>
          <p:nvPr/>
        </p:nvSpPr>
        <p:spPr>
          <a:xfrm>
            <a:off x="-44927" y="6017433"/>
            <a:ext cx="323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pod utjecajem naše volje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705A8ADA-DF43-8FCA-5350-2B8851DE27C1}"/>
              </a:ext>
            </a:extLst>
          </p:cNvPr>
          <p:cNvSpPr txBox="1"/>
          <p:nvPr/>
        </p:nvSpPr>
        <p:spPr>
          <a:xfrm>
            <a:off x="3865223" y="6038327"/>
            <a:ext cx="418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nisu pod utjecajem naše volje</a:t>
            </a:r>
          </a:p>
        </p:txBody>
      </p:sp>
      <p:sp>
        <p:nvSpPr>
          <p:cNvPr id="28" name="Dijagram toka: Kraj 27">
            <a:extLst>
              <a:ext uri="{FF2B5EF4-FFF2-40B4-BE49-F238E27FC236}">
                <a16:creationId xmlns:a16="http://schemas.microsoft.com/office/drawing/2014/main" id="{3E462CB4-70CA-44A2-3C86-CF8801292F95}"/>
              </a:ext>
            </a:extLst>
          </p:cNvPr>
          <p:cNvSpPr/>
          <p:nvPr/>
        </p:nvSpPr>
        <p:spPr>
          <a:xfrm>
            <a:off x="9398074" y="1302232"/>
            <a:ext cx="2721876" cy="4156071"/>
          </a:xfrm>
          <a:prstGeom prst="flowChartTerminator">
            <a:avLst/>
          </a:prstGeom>
          <a:solidFill>
            <a:srgbClr val="21BEC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200" dirty="0">
                <a:solidFill>
                  <a:schemeClr val="tx1"/>
                </a:solidFill>
                <a:latin typeface="Comic Sans MS" pitchFamily="66" charset="0"/>
              </a:rPr>
              <a:t>  Precrtaj/zalijepi prikaz u bilježnicu. Tijekom sata popunjavaj prazne prostore.</a:t>
            </a:r>
            <a:endParaRPr lang="hr-H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4" name="Picture 4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0955AB28-5838-E0C2-15CF-362C248AE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894962">
            <a:off x="1949825" y="3788588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7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EBFC7-1CD6-962C-A336-92D8A4610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36578C-1277-713E-6345-79BA25AFAA41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960D168F-72BF-1CD1-778C-3CA9C5C3A33D}"/>
              </a:ext>
            </a:extLst>
          </p:cNvPr>
          <p:cNvSpPr txBox="1"/>
          <p:nvPr/>
        </p:nvSpPr>
        <p:spPr>
          <a:xfrm>
            <a:off x="978849" y="897251"/>
            <a:ext cx="9958998" cy="523220"/>
          </a:xfrm>
          <a:prstGeom prst="rect">
            <a:avLst/>
          </a:prstGeom>
          <a:solidFill>
            <a:srgbClr val="EBF5F7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MIŠIĆNI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SUSTAV – POVEZANOST GRAĐE I ULOGE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4D279044-B2F2-BD5D-50F8-80D39DC6E6C6}"/>
              </a:ext>
            </a:extLst>
          </p:cNvPr>
          <p:cNvSpPr/>
          <p:nvPr/>
        </p:nvSpPr>
        <p:spPr>
          <a:xfrm>
            <a:off x="2882797" y="2724694"/>
            <a:ext cx="2568575" cy="37734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407EBC-09B0-1C45-FD3B-EB8E71D51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17" y="1528175"/>
            <a:ext cx="768146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325" indent="-182563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96963" indent="-182563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16050" indent="-182563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73250" indent="-1825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330450" indent="-1825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87650" indent="-1825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44850" indent="-1825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aktivni</a:t>
            </a:r>
            <a:r>
              <a:rPr lang="hr-HR" altLang="sr-Latn-RS" sz="3200" dirty="0">
                <a:solidFill>
                  <a:srgbClr val="262626"/>
                </a:solidFill>
                <a:latin typeface="Comic Sans MS" panose="030F0702030302020204" pitchFamily="66" charset="0"/>
              </a:rPr>
              <a:t> pokretači organa za kretanje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A92D92B-F480-486C-5713-A73A30AEE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31" y="5005515"/>
            <a:ext cx="2317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daju oblik tijelu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31C12F9-C6E4-7BAB-4455-8B3B8E1DF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222" y="5625057"/>
            <a:ext cx="1584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omic Sans MS" panose="030F0702030302020204" pitchFamily="66" charset="0"/>
              </a:rPr>
              <a:t>MIŠIĆI</a:t>
            </a:r>
          </a:p>
        </p:txBody>
      </p:sp>
      <p:sp>
        <p:nvSpPr>
          <p:cNvPr id="9" name="Strelica udesno 7">
            <a:extLst>
              <a:ext uri="{FF2B5EF4-FFF2-40B4-BE49-F238E27FC236}">
                <a16:creationId xmlns:a16="http://schemas.microsoft.com/office/drawing/2014/main" id="{5AB4F4FE-5C11-7061-FE3B-5B64F4192120}"/>
              </a:ext>
            </a:extLst>
          </p:cNvPr>
          <p:cNvSpPr/>
          <p:nvPr/>
        </p:nvSpPr>
        <p:spPr>
          <a:xfrm rot="16200000">
            <a:off x="3915465" y="2324430"/>
            <a:ext cx="503237" cy="26352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" name="Strelica udesno 8">
            <a:extLst>
              <a:ext uri="{FF2B5EF4-FFF2-40B4-BE49-F238E27FC236}">
                <a16:creationId xmlns:a16="http://schemas.microsoft.com/office/drawing/2014/main" id="{676F1AC0-E853-44E4-3096-10CFF49EADB8}"/>
              </a:ext>
            </a:extLst>
          </p:cNvPr>
          <p:cNvSpPr/>
          <p:nvPr/>
        </p:nvSpPr>
        <p:spPr>
          <a:xfrm rot="12289151">
            <a:off x="2562517" y="3427216"/>
            <a:ext cx="503238" cy="2619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1" name="Strelica udesno 9">
            <a:extLst>
              <a:ext uri="{FF2B5EF4-FFF2-40B4-BE49-F238E27FC236}">
                <a16:creationId xmlns:a16="http://schemas.microsoft.com/office/drawing/2014/main" id="{5B21FBC6-42AE-487E-6293-F196F4DECB49}"/>
              </a:ext>
            </a:extLst>
          </p:cNvPr>
          <p:cNvSpPr/>
          <p:nvPr/>
        </p:nvSpPr>
        <p:spPr>
          <a:xfrm rot="19784839">
            <a:off x="5244473" y="3358749"/>
            <a:ext cx="503237" cy="2619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2" name="Strelica udesno 10">
            <a:extLst>
              <a:ext uri="{FF2B5EF4-FFF2-40B4-BE49-F238E27FC236}">
                <a16:creationId xmlns:a16="http://schemas.microsoft.com/office/drawing/2014/main" id="{62AE4E13-5E79-09C4-1376-313BA44AC094}"/>
              </a:ext>
            </a:extLst>
          </p:cNvPr>
          <p:cNvSpPr/>
          <p:nvPr/>
        </p:nvSpPr>
        <p:spPr>
          <a:xfrm rot="512734">
            <a:off x="5405265" y="5095222"/>
            <a:ext cx="504825" cy="26352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3" name="Strelica udesno 11">
            <a:extLst>
              <a:ext uri="{FF2B5EF4-FFF2-40B4-BE49-F238E27FC236}">
                <a16:creationId xmlns:a16="http://schemas.microsoft.com/office/drawing/2014/main" id="{721E6EE9-9B58-DAF8-CBC7-8D8CFB04B6D5}"/>
              </a:ext>
            </a:extLst>
          </p:cNvPr>
          <p:cNvSpPr/>
          <p:nvPr/>
        </p:nvSpPr>
        <p:spPr>
          <a:xfrm rot="9969401">
            <a:off x="2445762" y="5102485"/>
            <a:ext cx="504825" cy="26193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CAD44B0E-54C7-3ECB-8BEA-3691D34A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7544" y="2658722"/>
            <a:ext cx="28082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omogućuju rad brojnih unutarnjih organa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434BBE3B-17EE-E1C5-56CC-D6657AF8B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942" y="4886690"/>
            <a:ext cx="28082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održavaju određeni položaj tijela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705CB8A7-904E-C65A-809B-67B8C9866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9771" y="3258887"/>
            <a:ext cx="2809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omic Sans MS" panose="030F0702030302020204" pitchFamily="66" charset="0"/>
              </a:rPr>
              <a:t>pokreću tijelo</a:t>
            </a:r>
          </a:p>
        </p:txBody>
      </p:sp>
      <p:pic>
        <p:nvPicPr>
          <p:cNvPr id="19" name="Picture 2" descr="Povezana slika">
            <a:extLst>
              <a:ext uri="{FF2B5EF4-FFF2-40B4-BE49-F238E27FC236}">
                <a16:creationId xmlns:a16="http://schemas.microsoft.com/office/drawing/2014/main" id="{95E5F57B-676F-6EBE-AEAF-1702444DF3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87" y="2824214"/>
            <a:ext cx="1894095" cy="292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F2CA38D-7CBA-BCEE-0AEF-29740AF66B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63"/>
          <a:stretch>
            <a:fillRect/>
          </a:stretch>
        </p:blipFill>
        <p:spPr>
          <a:xfrm>
            <a:off x="8344675" y="1600418"/>
            <a:ext cx="3847326" cy="3060072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9F4D00B9-5687-917A-CE85-F7FA8D049E72}"/>
              </a:ext>
            </a:extLst>
          </p:cNvPr>
          <p:cNvSpPr txBox="1"/>
          <p:nvPr/>
        </p:nvSpPr>
        <p:spPr>
          <a:xfrm>
            <a:off x="8677181" y="2170338"/>
            <a:ext cx="33570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dirty="0" err="1">
                <a:latin typeface="Comic Sans MS" panose="030F0702030302020204" pitchFamily="66" charset="0"/>
              </a:rPr>
              <a:t>Mikroskopiranje</a:t>
            </a:r>
            <a:r>
              <a:rPr lang="hr-HR" sz="2200" dirty="0">
                <a:latin typeface="Comic Sans MS" panose="030F0702030302020204" pitchFamily="66" charset="0"/>
              </a:rPr>
              <a:t> trajnog mikroskopskog preparata</a:t>
            </a:r>
          </a:p>
          <a:p>
            <a:pPr algn="ctr"/>
            <a:r>
              <a:rPr lang="hr-HR" sz="2200" dirty="0">
                <a:latin typeface="Comic Sans MS" panose="030F0702030302020204" pitchFamily="66" charset="0"/>
              </a:rPr>
              <a:t>RB, str. 35, </a:t>
            </a:r>
          </a:p>
          <a:p>
            <a:pPr algn="ctr"/>
            <a:r>
              <a:rPr lang="hr-HR" sz="2200" dirty="0">
                <a:latin typeface="Comic Sans MS" panose="030F0702030302020204" pitchFamily="66" charset="0"/>
              </a:rPr>
              <a:t>zadatak 1.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18" name="Picture 4" descr="Brain thinking Images - Free Download on Freepik">
            <a:extLst>
              <a:ext uri="{FF2B5EF4-FFF2-40B4-BE49-F238E27FC236}">
                <a16:creationId xmlns:a16="http://schemas.microsoft.com/office/drawing/2014/main" id="{7FB12322-3289-665F-2844-CFD3D620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618" y="4360789"/>
            <a:ext cx="1093361" cy="10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2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83BE1-340D-09B4-CEBB-4F087C16B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ACD365-6058-2D48-9FFB-7FCFC0EF931D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2" name="Plaque 20">
            <a:extLst>
              <a:ext uri="{FF2B5EF4-FFF2-40B4-BE49-F238E27FC236}">
                <a16:creationId xmlns:a16="http://schemas.microsoft.com/office/drawing/2014/main" id="{4123F09B-EB3A-7388-07EC-72A8A1856D23}"/>
              </a:ext>
            </a:extLst>
          </p:cNvPr>
          <p:cNvSpPr/>
          <p:nvPr/>
        </p:nvSpPr>
        <p:spPr>
          <a:xfrm>
            <a:off x="8007826" y="2911530"/>
            <a:ext cx="2009775" cy="784225"/>
          </a:xfrm>
          <a:prstGeom prst="plaque">
            <a:avLst/>
          </a:prstGeom>
          <a:solidFill>
            <a:srgbClr val="ED827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3" name="Plaque 8">
            <a:extLst>
              <a:ext uri="{FF2B5EF4-FFF2-40B4-BE49-F238E27FC236}">
                <a16:creationId xmlns:a16="http://schemas.microsoft.com/office/drawing/2014/main" id="{9E17C183-1C63-DEA1-2C1C-2C83AC7E7F54}"/>
              </a:ext>
            </a:extLst>
          </p:cNvPr>
          <p:cNvSpPr/>
          <p:nvPr/>
        </p:nvSpPr>
        <p:spPr>
          <a:xfrm>
            <a:off x="3980933" y="952265"/>
            <a:ext cx="4446077" cy="863600"/>
          </a:xfrm>
          <a:prstGeom prst="plaqu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6DEF6DF3-D130-70D7-8182-7E2DB8BB2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161" y="1136166"/>
            <a:ext cx="39270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Comic Sans MS" panose="030F0702030302020204" pitchFamily="66" charset="0"/>
              </a:rPr>
              <a:t>VRSTE MIŠIĆA</a:t>
            </a:r>
          </a:p>
        </p:txBody>
      </p:sp>
      <p:sp>
        <p:nvSpPr>
          <p:cNvPr id="5" name="Plaque 20">
            <a:extLst>
              <a:ext uri="{FF2B5EF4-FFF2-40B4-BE49-F238E27FC236}">
                <a16:creationId xmlns:a16="http://schemas.microsoft.com/office/drawing/2014/main" id="{4AA381E4-1FD2-8FE4-4684-1B87B407B365}"/>
              </a:ext>
            </a:extLst>
          </p:cNvPr>
          <p:cNvSpPr/>
          <p:nvPr/>
        </p:nvSpPr>
        <p:spPr>
          <a:xfrm>
            <a:off x="5153033" y="2932127"/>
            <a:ext cx="2009775" cy="784225"/>
          </a:xfrm>
          <a:prstGeom prst="plaque">
            <a:avLst/>
          </a:prstGeom>
          <a:solidFill>
            <a:srgbClr val="82E67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7" name="Plaque 22">
            <a:extLst>
              <a:ext uri="{FF2B5EF4-FFF2-40B4-BE49-F238E27FC236}">
                <a16:creationId xmlns:a16="http://schemas.microsoft.com/office/drawing/2014/main" id="{81FC42EC-CC76-6989-2CF1-D0414DA0FCF0}"/>
              </a:ext>
            </a:extLst>
          </p:cNvPr>
          <p:cNvSpPr/>
          <p:nvPr/>
        </p:nvSpPr>
        <p:spPr>
          <a:xfrm>
            <a:off x="1530600" y="2932127"/>
            <a:ext cx="2990480" cy="784225"/>
          </a:xfrm>
          <a:prstGeom prst="plaque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8" name="TextBox 31">
            <a:extLst>
              <a:ext uri="{FF2B5EF4-FFF2-40B4-BE49-F238E27FC236}">
                <a16:creationId xmlns:a16="http://schemas.microsoft.com/office/drawing/2014/main" id="{AE9E8AD4-FBA5-ECFA-F300-9C89EE3BA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597" y="3119660"/>
            <a:ext cx="33634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POPREČNO-PRUGASTI</a:t>
            </a:r>
          </a:p>
        </p:txBody>
      </p:sp>
      <p:sp>
        <p:nvSpPr>
          <p:cNvPr id="9" name="TextBox 32">
            <a:extLst>
              <a:ext uri="{FF2B5EF4-FFF2-40B4-BE49-F238E27FC236}">
                <a16:creationId xmlns:a16="http://schemas.microsoft.com/office/drawing/2014/main" id="{FA07C97F-2161-5AD1-9F53-C518904B5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660" y="3124214"/>
            <a:ext cx="1554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GLATKI</a:t>
            </a: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582C1FF2-1C60-17F9-D300-D6861989D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393" y="3095857"/>
            <a:ext cx="214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SRČANI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id="{05DC6FB8-34C7-4052-73FE-2347961088B7}"/>
              </a:ext>
            </a:extLst>
          </p:cNvPr>
          <p:cNvCxnSpPr>
            <a:cxnSpLocks/>
          </p:cNvCxnSpPr>
          <p:nvPr/>
        </p:nvCxnSpPr>
        <p:spPr>
          <a:xfrm>
            <a:off x="3656140" y="2353654"/>
            <a:ext cx="533808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1D2BDBB6-9543-51C2-B05F-5D280ADFB8D8}"/>
              </a:ext>
            </a:extLst>
          </p:cNvPr>
          <p:cNvCxnSpPr>
            <a:cxnSpLocks/>
          </p:cNvCxnSpPr>
          <p:nvPr/>
        </p:nvCxnSpPr>
        <p:spPr>
          <a:xfrm>
            <a:off x="3656140" y="2353654"/>
            <a:ext cx="0" cy="5411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8427E4E7-267E-FB8C-123A-EC0F7CD2D412}"/>
              </a:ext>
            </a:extLst>
          </p:cNvPr>
          <p:cNvCxnSpPr>
            <a:cxnSpLocks/>
          </p:cNvCxnSpPr>
          <p:nvPr/>
        </p:nvCxnSpPr>
        <p:spPr>
          <a:xfrm>
            <a:off x="6229448" y="2350317"/>
            <a:ext cx="0" cy="5411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3835C69E-3DAE-0408-F108-2E86BDAFA3BD}"/>
              </a:ext>
            </a:extLst>
          </p:cNvPr>
          <p:cNvCxnSpPr>
            <a:cxnSpLocks/>
          </p:cNvCxnSpPr>
          <p:nvPr/>
        </p:nvCxnSpPr>
        <p:spPr>
          <a:xfrm>
            <a:off x="8994222" y="2353653"/>
            <a:ext cx="0" cy="5411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C650C3A1-E106-869D-1FA5-D8B4B682D020}"/>
              </a:ext>
            </a:extLst>
          </p:cNvPr>
          <p:cNvCxnSpPr>
            <a:cxnSpLocks/>
          </p:cNvCxnSpPr>
          <p:nvPr/>
        </p:nvCxnSpPr>
        <p:spPr>
          <a:xfrm>
            <a:off x="6229448" y="1812526"/>
            <a:ext cx="0" cy="5411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esna vitičasta zagrada 15">
            <a:extLst>
              <a:ext uri="{FF2B5EF4-FFF2-40B4-BE49-F238E27FC236}">
                <a16:creationId xmlns:a16="http://schemas.microsoft.com/office/drawing/2014/main" id="{FBA5B66B-704A-1099-07D1-A340C85CFAC0}"/>
              </a:ext>
            </a:extLst>
          </p:cNvPr>
          <p:cNvSpPr/>
          <p:nvPr/>
        </p:nvSpPr>
        <p:spPr>
          <a:xfrm rot="5400000">
            <a:off x="5885126" y="976751"/>
            <a:ext cx="480741" cy="8469992"/>
          </a:xfrm>
          <a:prstGeom prst="rightBrac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2F770B2F-6EE1-92D6-E600-44D9B7681487}"/>
              </a:ext>
            </a:extLst>
          </p:cNvPr>
          <p:cNvSpPr txBox="1"/>
          <p:nvPr/>
        </p:nvSpPr>
        <p:spPr>
          <a:xfrm>
            <a:off x="3341816" y="5547084"/>
            <a:ext cx="5853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razlika po građi i ulozi koju obavljaju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E65565E6-6FD5-601B-B681-D22E01408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94"/>
          <a:stretch/>
        </p:blipFill>
        <p:spPr>
          <a:xfrm>
            <a:off x="2073997" y="3797587"/>
            <a:ext cx="1932413" cy="1237913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30CC9771-185C-3767-64F1-F172F1024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190"/>
          <a:stretch/>
        </p:blipFill>
        <p:spPr>
          <a:xfrm>
            <a:off x="5132410" y="3783152"/>
            <a:ext cx="2143125" cy="1256016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FADB24ED-D568-6968-AEAF-0D89792DF3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331"/>
          <a:stretch/>
        </p:blipFill>
        <p:spPr>
          <a:xfrm>
            <a:off x="7992733" y="3768407"/>
            <a:ext cx="2002977" cy="120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1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7" grpId="0" animBg="1"/>
      <p:bldP spid="8" grpId="0"/>
      <p:bldP spid="8" grpId="1"/>
      <p:bldP spid="9" grpId="0"/>
      <p:bldP spid="9" grpId="1"/>
      <p:bldP spid="10" grpId="0"/>
      <p:bldP spid="10" grpId="1"/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B365F-CA86-11B1-895F-283E4C59D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6716F0-DFCC-3395-6AA5-8C6792FD5C65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3" name="Plaque 22">
            <a:extLst>
              <a:ext uri="{FF2B5EF4-FFF2-40B4-BE49-F238E27FC236}">
                <a16:creationId xmlns:a16="http://schemas.microsoft.com/office/drawing/2014/main" id="{F811D30C-F9A3-640C-91AE-5F8B95AB3690}"/>
              </a:ext>
            </a:extLst>
          </p:cNvPr>
          <p:cNvSpPr/>
          <p:nvPr/>
        </p:nvSpPr>
        <p:spPr>
          <a:xfrm>
            <a:off x="485321" y="893835"/>
            <a:ext cx="5364873" cy="784225"/>
          </a:xfrm>
          <a:prstGeom prst="plaque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4" name="TextBox 31">
            <a:extLst>
              <a:ext uri="{FF2B5EF4-FFF2-40B4-BE49-F238E27FC236}">
                <a16:creationId xmlns:a16="http://schemas.microsoft.com/office/drawing/2014/main" id="{BAA6D6BD-8AD0-D3EF-9437-9E37A0215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322" y="1056183"/>
            <a:ext cx="57133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Comic Sans MS" panose="030F0702030302020204" pitchFamily="66" charset="0"/>
              </a:rPr>
              <a:t>POPREČNO-PRUGASTI MIŠIĆI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FD7D2AA-D54B-7D09-378F-11A949158869}"/>
              </a:ext>
            </a:extLst>
          </p:cNvPr>
          <p:cNvSpPr txBox="1"/>
          <p:nvPr/>
        </p:nvSpPr>
        <p:spPr>
          <a:xfrm>
            <a:off x="512086" y="2016939"/>
            <a:ext cx="826811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povezani s kostima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sudjeluju u pokretanju tijela (kontrakcija i relaksacija)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podjela prema položaju u tijelu: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latin typeface="Comic Sans MS" panose="030F0702030302020204" pitchFamily="66" charset="0"/>
              </a:rPr>
              <a:t>       a. mišići glave  b. mišići trupa    c. mišići ruku i nogu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građeni od poprečno-prugastog mišićnog tkiva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latin typeface="Comic Sans MS" panose="030F0702030302020204" pitchFamily="66" charset="0"/>
              </a:rPr>
              <a:t>     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latin typeface="Comic Sans MS" panose="030F0702030302020204" pitchFamily="66" charset="0"/>
              </a:rPr>
              <a:t>      pod utjecajem naše volje</a:t>
            </a:r>
          </a:p>
          <a:p>
            <a:endParaRPr lang="hr-HR" sz="2400" dirty="0">
              <a:latin typeface="Comic Sans MS" panose="030F0702030302020204" pitchFamily="66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1AAA1FD0-3E97-F74D-71E7-62C2FCD9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491"/>
          <a:stretch>
            <a:fillRect/>
          </a:stretch>
        </p:blipFill>
        <p:spPr>
          <a:xfrm>
            <a:off x="8874206" y="1085959"/>
            <a:ext cx="1983346" cy="482377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244AEA8-B1CD-D45C-60E6-E23D41BBC7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11253"/>
          <a:stretch>
            <a:fillRect/>
          </a:stretch>
        </p:blipFill>
        <p:spPr>
          <a:xfrm>
            <a:off x="10113596" y="942835"/>
            <a:ext cx="2034862" cy="4782696"/>
          </a:xfrm>
          <a:prstGeom prst="rect">
            <a:avLst/>
          </a:prstGeom>
        </p:spPr>
      </p:pic>
      <p:sp>
        <p:nvSpPr>
          <p:cNvPr id="16" name="Strelica: prema dolje 15">
            <a:extLst>
              <a:ext uri="{FF2B5EF4-FFF2-40B4-BE49-F238E27FC236}">
                <a16:creationId xmlns:a16="http://schemas.microsoft.com/office/drawing/2014/main" id="{135B84A5-D049-A1DF-3501-5ECE008D088E}"/>
              </a:ext>
            </a:extLst>
          </p:cNvPr>
          <p:cNvSpPr/>
          <p:nvPr/>
        </p:nvSpPr>
        <p:spPr>
          <a:xfrm>
            <a:off x="3029732" y="4949258"/>
            <a:ext cx="353961" cy="4424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2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6D6FD-EF4C-11DC-4894-8CCF176E0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058562-F000-2F2A-E792-54D417740BEC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4" name="Plaque 22">
            <a:extLst>
              <a:ext uri="{FF2B5EF4-FFF2-40B4-BE49-F238E27FC236}">
                <a16:creationId xmlns:a16="http://schemas.microsoft.com/office/drawing/2014/main" id="{70109744-C2B7-A7CC-79F3-7390F4C8FC14}"/>
              </a:ext>
            </a:extLst>
          </p:cNvPr>
          <p:cNvSpPr/>
          <p:nvPr/>
        </p:nvSpPr>
        <p:spPr>
          <a:xfrm>
            <a:off x="485321" y="893835"/>
            <a:ext cx="5364873" cy="784225"/>
          </a:xfrm>
          <a:prstGeom prst="plaque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" name="TextBox 31">
            <a:extLst>
              <a:ext uri="{FF2B5EF4-FFF2-40B4-BE49-F238E27FC236}">
                <a16:creationId xmlns:a16="http://schemas.microsoft.com/office/drawing/2014/main" id="{43E8A429-3D59-901F-8249-FCEDCE32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322" y="1056183"/>
            <a:ext cx="57133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Comic Sans MS" panose="030F0702030302020204" pitchFamily="66" charset="0"/>
              </a:rPr>
              <a:t>POPREČNO-PRUGASTI MIŠIĆI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9AEBD1D-7C03-D765-4402-A4DDBC3DA8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85"/>
          <a:stretch>
            <a:fillRect/>
          </a:stretch>
        </p:blipFill>
        <p:spPr>
          <a:xfrm>
            <a:off x="9312072" y="255639"/>
            <a:ext cx="2879928" cy="309782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8B5B2963-8DBB-F604-31B0-506E1ED4675B}"/>
              </a:ext>
            </a:extLst>
          </p:cNvPr>
          <p:cNvSpPr txBox="1"/>
          <p:nvPr/>
        </p:nvSpPr>
        <p:spPr>
          <a:xfrm>
            <a:off x="378947" y="1804551"/>
            <a:ext cx="7528944" cy="2247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najčešće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vretenastog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oblika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hr-HR" sz="24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tetivama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pričvršćeni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za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kosti</a:t>
            </a:r>
            <a:endParaRPr lang="hr-HR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r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azlikujemo</a:t>
            </a:r>
            <a:r>
              <a:rPr lang="hr-HR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dvoglave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bicepse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troglave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tricepse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  <a:r>
              <a:rPr lang="hr-HR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i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četveroglave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kvadricepse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mišiće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cxnSp>
        <p:nvCxnSpPr>
          <p:cNvPr id="12" name="Ravni poveznik 11">
            <a:extLst>
              <a:ext uri="{FF2B5EF4-FFF2-40B4-BE49-F238E27FC236}">
                <a16:creationId xmlns:a16="http://schemas.microsoft.com/office/drawing/2014/main" id="{3175A39E-5432-4553-6044-C0FAC7DE7343}"/>
              </a:ext>
            </a:extLst>
          </p:cNvPr>
          <p:cNvCxnSpPr>
            <a:cxnSpLocks/>
          </p:cNvCxnSpPr>
          <p:nvPr/>
        </p:nvCxnSpPr>
        <p:spPr>
          <a:xfrm>
            <a:off x="10245213" y="893835"/>
            <a:ext cx="1425677" cy="392112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0FE9D78C-5B06-91DC-7BFD-9D0AF02A2139}"/>
              </a:ext>
            </a:extLst>
          </p:cNvPr>
          <p:cNvCxnSpPr>
            <a:cxnSpLocks/>
          </p:cNvCxnSpPr>
          <p:nvPr/>
        </p:nvCxnSpPr>
        <p:spPr>
          <a:xfrm>
            <a:off x="10245213" y="893835"/>
            <a:ext cx="1425677" cy="554461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FBF5EE0F-05EC-0B15-3DAE-B35DFDE24F02}"/>
              </a:ext>
            </a:extLst>
          </p:cNvPr>
          <p:cNvSpPr txBox="1"/>
          <p:nvPr/>
        </p:nvSpPr>
        <p:spPr>
          <a:xfrm>
            <a:off x="8797900" y="663002"/>
            <a:ext cx="163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tetive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cxnSp>
        <p:nvCxnSpPr>
          <p:cNvPr id="25" name="Ravni poveznik 24">
            <a:extLst>
              <a:ext uri="{FF2B5EF4-FFF2-40B4-BE49-F238E27FC236}">
                <a16:creationId xmlns:a16="http://schemas.microsoft.com/office/drawing/2014/main" id="{9B081839-9642-E73C-D1AD-7B37F8A95D9A}"/>
              </a:ext>
            </a:extLst>
          </p:cNvPr>
          <p:cNvCxnSpPr>
            <a:cxnSpLocks/>
          </p:cNvCxnSpPr>
          <p:nvPr/>
        </p:nvCxnSpPr>
        <p:spPr>
          <a:xfrm>
            <a:off x="8797900" y="1693310"/>
            <a:ext cx="2354825" cy="393181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27">
            <a:extLst>
              <a:ext uri="{FF2B5EF4-FFF2-40B4-BE49-F238E27FC236}">
                <a16:creationId xmlns:a16="http://schemas.microsoft.com/office/drawing/2014/main" id="{72DD93DE-D77B-714B-EDF6-46B2CEBE137B}"/>
              </a:ext>
            </a:extLst>
          </p:cNvPr>
          <p:cNvCxnSpPr>
            <a:cxnSpLocks/>
          </p:cNvCxnSpPr>
          <p:nvPr/>
        </p:nvCxnSpPr>
        <p:spPr>
          <a:xfrm flipH="1">
            <a:off x="11152725" y="2551340"/>
            <a:ext cx="255640" cy="1370767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C86CAC78-F943-10E7-8149-154EAA6ED6DC}"/>
              </a:ext>
            </a:extLst>
          </p:cNvPr>
          <p:cNvSpPr txBox="1"/>
          <p:nvPr/>
        </p:nvSpPr>
        <p:spPr>
          <a:xfrm>
            <a:off x="7724244" y="1447227"/>
            <a:ext cx="163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biceps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B65BE9B3-DD9B-87D4-C9EF-A391CF7ACC74}"/>
              </a:ext>
            </a:extLst>
          </p:cNvPr>
          <p:cNvSpPr txBox="1"/>
          <p:nvPr/>
        </p:nvSpPr>
        <p:spPr>
          <a:xfrm>
            <a:off x="10343535" y="3844382"/>
            <a:ext cx="163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triceps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33" name="Slika 32">
            <a:extLst>
              <a:ext uri="{FF2B5EF4-FFF2-40B4-BE49-F238E27FC236}">
                <a16:creationId xmlns:a16="http://schemas.microsoft.com/office/drawing/2014/main" id="{D9FBE328-B4C6-EC32-E078-6A2E7F5049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7873" y="4075214"/>
            <a:ext cx="2795546" cy="2709044"/>
          </a:xfrm>
          <a:prstGeom prst="rect">
            <a:avLst/>
          </a:prstGeom>
        </p:spPr>
      </p:pic>
      <p:sp>
        <p:nvSpPr>
          <p:cNvPr id="34" name="Speech Bubble: Rectangle 7">
            <a:extLst>
              <a:ext uri="{FF2B5EF4-FFF2-40B4-BE49-F238E27FC236}">
                <a16:creationId xmlns:a16="http://schemas.microsoft.com/office/drawing/2014/main" id="{C18C098D-7629-C098-6116-6F1124582AC3}"/>
              </a:ext>
            </a:extLst>
          </p:cNvPr>
          <p:cNvSpPr/>
          <p:nvPr/>
        </p:nvSpPr>
        <p:spPr>
          <a:xfrm>
            <a:off x="6096000" y="4357245"/>
            <a:ext cx="4473257" cy="1168484"/>
          </a:xfrm>
          <a:prstGeom prst="wedgeRectCallout">
            <a:avLst>
              <a:gd name="adj1" fmla="val -59223"/>
              <a:gd name="adj2" fmla="val 28895"/>
            </a:avLst>
          </a:prstGeom>
          <a:solidFill>
            <a:srgbClr val="EBF5F7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Prouči sliku i objasni građu mišića. Pri tome se posluži udžbenikom.</a:t>
            </a:r>
            <a:endParaRPr lang="en-US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" name="Slika 34">
            <a:extLst>
              <a:ext uri="{FF2B5EF4-FFF2-40B4-BE49-F238E27FC236}">
                <a16:creationId xmlns:a16="http://schemas.microsoft.com/office/drawing/2014/main" id="{75E32B62-A47C-588C-0149-95BD339C26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89" y="4883301"/>
            <a:ext cx="1284856" cy="12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Speech Bubble: Rectangle 7">
            <a:extLst>
              <a:ext uri="{FF2B5EF4-FFF2-40B4-BE49-F238E27FC236}">
                <a16:creationId xmlns:a16="http://schemas.microsoft.com/office/drawing/2014/main" id="{4A3C6057-F4C8-6D5D-140B-8BE895E0007D}"/>
              </a:ext>
            </a:extLst>
          </p:cNvPr>
          <p:cNvSpPr/>
          <p:nvPr/>
        </p:nvSpPr>
        <p:spPr>
          <a:xfrm>
            <a:off x="6096001" y="5801817"/>
            <a:ext cx="4473256" cy="838762"/>
          </a:xfrm>
          <a:prstGeom prst="wedgeRectCallout">
            <a:avLst>
              <a:gd name="adj1" fmla="val -59890"/>
              <a:gd name="adj2" fmla="val -39582"/>
            </a:avLst>
          </a:prstGeom>
          <a:solidFill>
            <a:srgbClr val="EBF5F7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Koja je uloga krvnih žila i živaca između snopića mišića?</a:t>
            </a:r>
            <a:endParaRPr lang="en-US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8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4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C6507-1BB6-C50F-A49D-2F666552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kstniOkvir 32">
            <a:extLst>
              <a:ext uri="{FF2B5EF4-FFF2-40B4-BE49-F238E27FC236}">
                <a16:creationId xmlns:a16="http://schemas.microsoft.com/office/drawing/2014/main" id="{9D371CD5-CC19-C9ED-DC49-AC7406B629A8}"/>
              </a:ext>
            </a:extLst>
          </p:cNvPr>
          <p:cNvSpPr txBox="1"/>
          <p:nvPr/>
        </p:nvSpPr>
        <p:spPr>
          <a:xfrm>
            <a:off x="8181042" y="2933068"/>
            <a:ext cx="3821723" cy="32369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4E12C-46D4-1FAF-1F47-FB4794D0FFAC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EC5B3E1-2285-DE30-3560-DABAB248D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991"/>
          <a:stretch/>
        </p:blipFill>
        <p:spPr>
          <a:xfrm>
            <a:off x="1167093" y="2110105"/>
            <a:ext cx="5488200" cy="349149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8B6507C-A291-A000-4810-2B104159ABB1}"/>
              </a:ext>
            </a:extLst>
          </p:cNvPr>
          <p:cNvSpPr txBox="1"/>
          <p:nvPr/>
        </p:nvSpPr>
        <p:spPr>
          <a:xfrm>
            <a:off x="0" y="1635275"/>
            <a:ext cx="3116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i="1" dirty="0">
                <a:solidFill>
                  <a:srgbClr val="0070C0"/>
                </a:solidFill>
                <a:latin typeface="Comic Sans MS" panose="030F0702030302020204" pitchFamily="66" charset="0"/>
              </a:rPr>
              <a:t>mišić (biceps) se skrati i povuče krajeve kosti s kojima je povezan tetivama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D49540C9-2CC2-87DA-8DD9-A4726AE54807}"/>
              </a:ext>
            </a:extLst>
          </p:cNvPr>
          <p:cNvSpPr/>
          <p:nvPr/>
        </p:nvSpPr>
        <p:spPr>
          <a:xfrm>
            <a:off x="3521444" y="3691877"/>
            <a:ext cx="1705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i="1" dirty="0">
                <a:solidFill>
                  <a:srgbClr val="0070C0"/>
                </a:solidFill>
                <a:latin typeface="Comic Sans MS" panose="030F0702030302020204" pitchFamily="66" charset="0"/>
              </a:rPr>
              <a:t>mišić (triceps) se </a:t>
            </a:r>
          </a:p>
          <a:p>
            <a:r>
              <a:rPr lang="hr-HR" sz="2000" i="1" dirty="0">
                <a:solidFill>
                  <a:srgbClr val="0070C0"/>
                </a:solidFill>
                <a:latin typeface="Comic Sans MS" panose="030F0702030302020204" pitchFamily="66" charset="0"/>
              </a:rPr>
              <a:t>produlji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44071F3B-5068-B909-1F57-DBF5837EC39C}"/>
              </a:ext>
            </a:extLst>
          </p:cNvPr>
          <p:cNvSpPr/>
          <p:nvPr/>
        </p:nvSpPr>
        <p:spPr>
          <a:xfrm>
            <a:off x="923133" y="4926140"/>
            <a:ext cx="2415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PODIZANJE PODLAKTICE</a:t>
            </a:r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5D48D582-6F31-7C75-529E-E5DB718ADBFB}"/>
              </a:ext>
            </a:extLst>
          </p:cNvPr>
          <p:cNvCxnSpPr/>
          <p:nvPr/>
        </p:nvCxnSpPr>
        <p:spPr>
          <a:xfrm>
            <a:off x="2100096" y="2914603"/>
            <a:ext cx="751554" cy="698053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C79C4701-C92A-4086-AF15-75ECED7D4FE2}"/>
              </a:ext>
            </a:extLst>
          </p:cNvPr>
          <p:cNvCxnSpPr>
            <a:cxnSpLocks/>
          </p:cNvCxnSpPr>
          <p:nvPr/>
        </p:nvCxnSpPr>
        <p:spPr>
          <a:xfrm>
            <a:off x="3239256" y="3814730"/>
            <a:ext cx="352700" cy="343754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ravokutnik 10">
            <a:extLst>
              <a:ext uri="{FF2B5EF4-FFF2-40B4-BE49-F238E27FC236}">
                <a16:creationId xmlns:a16="http://schemas.microsoft.com/office/drawing/2014/main" id="{A09B44AB-4D88-507F-28A9-AC2DC3397172}"/>
              </a:ext>
            </a:extLst>
          </p:cNvPr>
          <p:cNvSpPr/>
          <p:nvPr/>
        </p:nvSpPr>
        <p:spPr>
          <a:xfrm>
            <a:off x="5510932" y="4802973"/>
            <a:ext cx="2072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SPUŠTANJE PODLAKTICE</a:t>
            </a:r>
          </a:p>
        </p:txBody>
      </p: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6BB42337-3EB9-4AFA-5DFB-6EF776C0C2D5}"/>
              </a:ext>
            </a:extLst>
          </p:cNvPr>
          <p:cNvCxnSpPr>
            <a:cxnSpLocks/>
          </p:cNvCxnSpPr>
          <p:nvPr/>
        </p:nvCxnSpPr>
        <p:spPr>
          <a:xfrm flipH="1" flipV="1">
            <a:off x="4987607" y="3263629"/>
            <a:ext cx="346976" cy="45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ravokutnik 12">
            <a:extLst>
              <a:ext uri="{FF2B5EF4-FFF2-40B4-BE49-F238E27FC236}">
                <a16:creationId xmlns:a16="http://schemas.microsoft.com/office/drawing/2014/main" id="{19DCCE2D-FC55-D562-AB23-36B42B882CB2}"/>
              </a:ext>
            </a:extLst>
          </p:cNvPr>
          <p:cNvSpPr/>
          <p:nvPr/>
        </p:nvSpPr>
        <p:spPr>
          <a:xfrm>
            <a:off x="3935163" y="2654074"/>
            <a:ext cx="1929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biceps se produlji</a:t>
            </a: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426218C8-BC43-7D32-4D39-DD458D33152A}"/>
              </a:ext>
            </a:extLst>
          </p:cNvPr>
          <p:cNvSpPr/>
          <p:nvPr/>
        </p:nvSpPr>
        <p:spPr>
          <a:xfrm>
            <a:off x="6671248" y="3804541"/>
            <a:ext cx="1929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triceps se skrati</a:t>
            </a: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E79BBCA1-FCF4-D442-0DFB-958FFA2F8718}"/>
              </a:ext>
            </a:extLst>
          </p:cNvPr>
          <p:cNvCxnSpPr>
            <a:cxnSpLocks/>
          </p:cNvCxnSpPr>
          <p:nvPr/>
        </p:nvCxnSpPr>
        <p:spPr>
          <a:xfrm>
            <a:off x="5762836" y="4091202"/>
            <a:ext cx="9483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A4A712FF-6515-9959-7BEC-4C67F55A4622}"/>
              </a:ext>
            </a:extLst>
          </p:cNvPr>
          <p:cNvCxnSpPr>
            <a:cxnSpLocks/>
          </p:cNvCxnSpPr>
          <p:nvPr/>
        </p:nvCxnSpPr>
        <p:spPr>
          <a:xfrm flipV="1">
            <a:off x="3116810" y="1395067"/>
            <a:ext cx="1306002" cy="1966894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075E6FA0-1A93-090A-4C4C-E72677080C1A}"/>
              </a:ext>
            </a:extLst>
          </p:cNvPr>
          <p:cNvCxnSpPr>
            <a:cxnSpLocks/>
          </p:cNvCxnSpPr>
          <p:nvPr/>
        </p:nvCxnSpPr>
        <p:spPr>
          <a:xfrm flipH="1" flipV="1">
            <a:off x="4486492" y="1395067"/>
            <a:ext cx="1219708" cy="2460784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ravokutnik 17">
            <a:extLst>
              <a:ext uri="{FF2B5EF4-FFF2-40B4-BE49-F238E27FC236}">
                <a16:creationId xmlns:a16="http://schemas.microsoft.com/office/drawing/2014/main" id="{18A4A226-5803-70C4-E037-B5CC16BC4ABD}"/>
              </a:ext>
            </a:extLst>
          </p:cNvPr>
          <p:cNvSpPr/>
          <p:nvPr/>
        </p:nvSpPr>
        <p:spPr>
          <a:xfrm>
            <a:off x="2407740" y="924575"/>
            <a:ext cx="4157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stezanje mišića (kontrakcija)</a:t>
            </a:r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CC09F95C-EA0E-E563-5E7A-23E400EAD942}"/>
              </a:ext>
            </a:extLst>
          </p:cNvPr>
          <p:cNvCxnSpPr>
            <a:cxnSpLocks/>
          </p:cNvCxnSpPr>
          <p:nvPr/>
        </p:nvCxnSpPr>
        <p:spPr>
          <a:xfrm>
            <a:off x="3110248" y="4199708"/>
            <a:ext cx="1376244" cy="1683421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672642F6-79CB-A39B-CD92-85EEDF5FDEC0}"/>
              </a:ext>
            </a:extLst>
          </p:cNvPr>
          <p:cNvCxnSpPr>
            <a:cxnSpLocks/>
          </p:cNvCxnSpPr>
          <p:nvPr/>
        </p:nvCxnSpPr>
        <p:spPr>
          <a:xfrm flipH="1">
            <a:off x="4538743" y="3996615"/>
            <a:ext cx="747023" cy="1886514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ravokutnik 20">
            <a:extLst>
              <a:ext uri="{FF2B5EF4-FFF2-40B4-BE49-F238E27FC236}">
                <a16:creationId xmlns:a16="http://schemas.microsoft.com/office/drawing/2014/main" id="{14EB8346-77BC-5F27-5157-4C27928AC147}"/>
              </a:ext>
            </a:extLst>
          </p:cNvPr>
          <p:cNvSpPr/>
          <p:nvPr/>
        </p:nvSpPr>
        <p:spPr>
          <a:xfrm>
            <a:off x="2512643" y="5924353"/>
            <a:ext cx="4052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opuštanje mišića (relaksacija)</a:t>
            </a:r>
          </a:p>
        </p:txBody>
      </p:sp>
      <p:sp>
        <p:nvSpPr>
          <p:cNvPr id="23" name="Speech Bubble: Rectangle 7">
            <a:extLst>
              <a:ext uri="{FF2B5EF4-FFF2-40B4-BE49-F238E27FC236}">
                <a16:creationId xmlns:a16="http://schemas.microsoft.com/office/drawing/2014/main" id="{4FCE08C4-7C11-C9BC-394F-027796E5D8A7}"/>
              </a:ext>
            </a:extLst>
          </p:cNvPr>
          <p:cNvSpPr/>
          <p:nvPr/>
        </p:nvSpPr>
        <p:spPr>
          <a:xfrm>
            <a:off x="7072237" y="828623"/>
            <a:ext cx="4426856" cy="953383"/>
          </a:xfrm>
          <a:prstGeom prst="wedgeRectCallout">
            <a:avLst>
              <a:gd name="adj1" fmla="val -5191"/>
              <a:gd name="adj2" fmla="val 93696"/>
            </a:avLst>
          </a:prstGeom>
          <a:solidFill>
            <a:srgbClr val="EBF5F7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i="1" dirty="0">
                <a:solidFill>
                  <a:schemeClr val="tx1"/>
                </a:solidFill>
                <a:latin typeface="Comic Sans MS" panose="030F0702030302020204" pitchFamily="66" charset="0"/>
              </a:rPr>
              <a:t>Na primjeru prikazane slike objasni kako nastaje pokret.</a:t>
            </a:r>
            <a:endParaRPr lang="en-US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A558DDD1-3FF4-7155-DE36-C6811B99E2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65" y="1782006"/>
            <a:ext cx="1284856" cy="136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2B807570-D228-2A6F-3A4E-02FEA5076557}"/>
              </a:ext>
            </a:extLst>
          </p:cNvPr>
          <p:cNvSpPr txBox="1"/>
          <p:nvPr/>
        </p:nvSpPr>
        <p:spPr>
          <a:xfrm>
            <a:off x="9494142" y="3188680"/>
            <a:ext cx="1689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MIŠIĆI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9671EE13-A922-4BCF-B788-13CCFEE0E8DD}"/>
              </a:ext>
            </a:extLst>
          </p:cNvPr>
          <p:cNvSpPr txBox="1"/>
          <p:nvPr/>
        </p:nvSpPr>
        <p:spPr>
          <a:xfrm>
            <a:off x="10214812" y="3683425"/>
            <a:ext cx="216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sposobnost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0311D5CF-98AC-1AAD-D580-AB92672E9BF6}"/>
              </a:ext>
            </a:extLst>
          </p:cNvPr>
          <p:cNvSpPr txBox="1"/>
          <p:nvPr/>
        </p:nvSpPr>
        <p:spPr>
          <a:xfrm>
            <a:off x="8459328" y="4382306"/>
            <a:ext cx="3510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STEZANJA i OPUŠTANJA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39085D42-AC50-5D16-7C6A-E89EFD5A5878}"/>
              </a:ext>
            </a:extLst>
          </p:cNvPr>
          <p:cNvSpPr txBox="1"/>
          <p:nvPr/>
        </p:nvSpPr>
        <p:spPr>
          <a:xfrm>
            <a:off x="8507997" y="5634026"/>
            <a:ext cx="442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svojstvo </a:t>
            </a:r>
            <a:r>
              <a:rPr lang="hr-HR" sz="2000" i="1" dirty="0">
                <a:solidFill>
                  <a:srgbClr val="0070C0"/>
                </a:solidFill>
                <a:latin typeface="Comic Sans MS" panose="030F0702030302020204" pitchFamily="66" charset="0"/>
              </a:rPr>
              <a:t>ELASTIČNOSTI</a:t>
            </a:r>
          </a:p>
        </p:txBody>
      </p:sp>
      <p:sp>
        <p:nvSpPr>
          <p:cNvPr id="31" name="Strelica: desno 30">
            <a:extLst>
              <a:ext uri="{FF2B5EF4-FFF2-40B4-BE49-F238E27FC236}">
                <a16:creationId xmlns:a16="http://schemas.microsoft.com/office/drawing/2014/main" id="{9F1120F3-B196-3FAC-2E2F-38D913C9CFB2}"/>
              </a:ext>
            </a:extLst>
          </p:cNvPr>
          <p:cNvSpPr/>
          <p:nvPr/>
        </p:nvSpPr>
        <p:spPr>
          <a:xfrm rot="5400000">
            <a:off x="9792806" y="4995013"/>
            <a:ext cx="671130" cy="312097"/>
          </a:xfrm>
          <a:prstGeom prst="rightArrow">
            <a:avLst/>
          </a:prstGeom>
          <a:solidFill>
            <a:srgbClr val="AFBC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Strelica: desno 31">
            <a:extLst>
              <a:ext uri="{FF2B5EF4-FFF2-40B4-BE49-F238E27FC236}">
                <a16:creationId xmlns:a16="http://schemas.microsoft.com/office/drawing/2014/main" id="{9242A9B2-CD12-F023-36FE-CC2638174D50}"/>
              </a:ext>
            </a:extLst>
          </p:cNvPr>
          <p:cNvSpPr/>
          <p:nvPr/>
        </p:nvSpPr>
        <p:spPr>
          <a:xfrm rot="5400000">
            <a:off x="9797791" y="3811150"/>
            <a:ext cx="671130" cy="312097"/>
          </a:xfrm>
          <a:prstGeom prst="rightArrow">
            <a:avLst/>
          </a:prstGeom>
          <a:solidFill>
            <a:srgbClr val="AFBC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13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/>
      <p:bldP spid="7" grpId="0"/>
      <p:bldP spid="8" grpId="0"/>
      <p:bldP spid="11" grpId="0"/>
      <p:bldP spid="13" grpId="0"/>
      <p:bldP spid="14" grpId="0"/>
      <p:bldP spid="18" grpId="0"/>
      <p:bldP spid="21" grpId="0"/>
      <p:bldP spid="23" grpId="0" animBg="1"/>
      <p:bldP spid="26" grpId="0"/>
      <p:bldP spid="28" grpId="0"/>
      <p:bldP spid="30" grpId="0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61A12-88DE-D03B-4C07-B5BA7CC79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niOkvir 25">
            <a:extLst>
              <a:ext uri="{FF2B5EF4-FFF2-40B4-BE49-F238E27FC236}">
                <a16:creationId xmlns:a16="http://schemas.microsoft.com/office/drawing/2014/main" id="{C6290992-23D9-6574-D467-BC78248FD935}"/>
              </a:ext>
            </a:extLst>
          </p:cNvPr>
          <p:cNvSpPr txBox="1"/>
          <p:nvPr/>
        </p:nvSpPr>
        <p:spPr>
          <a:xfrm>
            <a:off x="4397829" y="3880894"/>
            <a:ext cx="3982495" cy="2246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3BEB9C9C-7095-4C63-6185-0B9898F6A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47"/>
          <a:stretch/>
        </p:blipFill>
        <p:spPr>
          <a:xfrm>
            <a:off x="0" y="2085927"/>
            <a:ext cx="4397829" cy="4772073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2F93411E-99AB-06BF-49CC-1BEC7575D79C}"/>
              </a:ext>
            </a:extLst>
          </p:cNvPr>
          <p:cNvSpPr txBox="1"/>
          <p:nvPr/>
        </p:nvSpPr>
        <p:spPr>
          <a:xfrm>
            <a:off x="253999" y="844909"/>
            <a:ext cx="66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radom mišića upravlja živčani sustav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0DCF8A13-CD84-1655-6D2C-12D828E82520}"/>
              </a:ext>
            </a:extLst>
          </p:cNvPr>
          <p:cNvSpPr txBox="1"/>
          <p:nvPr/>
        </p:nvSpPr>
        <p:spPr>
          <a:xfrm>
            <a:off x="3882571" y="3947411"/>
            <a:ext cx="442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mišić reagira na podražaj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1BCD21FF-5569-6AFD-251C-74C962146EC5}"/>
              </a:ext>
            </a:extLst>
          </p:cNvPr>
          <p:cNvSpPr txBox="1"/>
          <p:nvPr/>
        </p:nvSpPr>
        <p:spPr>
          <a:xfrm>
            <a:off x="4548958" y="5474833"/>
            <a:ext cx="442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svojstvo </a:t>
            </a:r>
            <a:r>
              <a:rPr lang="hr-HR" sz="2000" i="1" dirty="0">
                <a:solidFill>
                  <a:srgbClr val="0070C0"/>
                </a:solidFill>
                <a:latin typeface="Comic Sans MS" panose="030F0702030302020204" pitchFamily="66" charset="0"/>
              </a:rPr>
              <a:t>PODRAŽLJIVOSTI</a:t>
            </a:r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id="{B6A379AC-314D-27F9-B9BD-CB104A7D29D3}"/>
              </a:ext>
            </a:extLst>
          </p:cNvPr>
          <p:cNvSpPr/>
          <p:nvPr/>
        </p:nvSpPr>
        <p:spPr>
          <a:xfrm rot="5400000">
            <a:off x="5916482" y="4657759"/>
            <a:ext cx="671130" cy="312097"/>
          </a:xfrm>
          <a:prstGeom prst="rightArrow">
            <a:avLst/>
          </a:prstGeom>
          <a:solidFill>
            <a:srgbClr val="AFBC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BE109FBC-5734-70FA-4B1B-F6774C0A9CB7}"/>
              </a:ext>
            </a:extLst>
          </p:cNvPr>
          <p:cNvSpPr txBox="1"/>
          <p:nvPr/>
        </p:nvSpPr>
        <p:spPr>
          <a:xfrm>
            <a:off x="253999" y="1587042"/>
            <a:ext cx="194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mozak i leđna moždina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A8D3889D-C5ED-CADC-393E-2E252558796E}"/>
              </a:ext>
            </a:extLst>
          </p:cNvPr>
          <p:cNvSpPr txBox="1"/>
          <p:nvPr/>
        </p:nvSpPr>
        <p:spPr>
          <a:xfrm>
            <a:off x="1944913" y="3680839"/>
            <a:ext cx="1480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podražaj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88173577-014E-ECE1-58E3-B19801AA2B96}"/>
              </a:ext>
            </a:extLst>
          </p:cNvPr>
          <p:cNvSpPr txBox="1"/>
          <p:nvPr/>
        </p:nvSpPr>
        <p:spPr>
          <a:xfrm>
            <a:off x="3266130" y="1926055"/>
            <a:ext cx="181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živčana stanica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D7DC48FA-5614-4ACD-AFEA-9CDB91128CB8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2FA3B9F-9132-B613-8228-8D766A62B9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4485" y="884800"/>
            <a:ext cx="3628687" cy="210941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83F4F5E9-B5A8-096B-61D1-C7FD923E931F}"/>
              </a:ext>
            </a:extLst>
          </p:cNvPr>
          <p:cNvSpPr txBox="1"/>
          <p:nvPr/>
        </p:nvSpPr>
        <p:spPr>
          <a:xfrm>
            <a:off x="8306574" y="1454720"/>
            <a:ext cx="3357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dirty="0">
                <a:latin typeface="Comic Sans MS" panose="030F0702030302020204" pitchFamily="66" charset="0"/>
              </a:rPr>
              <a:t>Riješi RB, str. 35, </a:t>
            </a:r>
          </a:p>
          <a:p>
            <a:pPr algn="ctr"/>
            <a:r>
              <a:rPr lang="hr-HR" sz="2200" dirty="0">
                <a:latin typeface="Comic Sans MS" panose="030F0702030302020204" pitchFamily="66" charset="0"/>
              </a:rPr>
              <a:t>zadatak 3.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4" name="Picture 4" descr="Brain thinking Images - Free Download on Freepik">
            <a:extLst>
              <a:ext uri="{FF2B5EF4-FFF2-40B4-BE49-F238E27FC236}">
                <a16:creationId xmlns:a16="http://schemas.microsoft.com/office/drawing/2014/main" id="{4EAAC945-117A-67E8-0088-B2707EF6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726" y="2644189"/>
            <a:ext cx="1093361" cy="10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79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/>
      <p:bldP spid="17" grpId="0"/>
      <p:bldP spid="18" grpId="0" animBg="1"/>
      <p:bldP spid="19" grpId="0"/>
      <p:bldP spid="2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1A20B-7A7B-6CB7-8F8D-4390864A8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53FDCA-01D4-2F89-8183-D499F100FEF7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2" name="Plaque 20">
            <a:extLst>
              <a:ext uri="{FF2B5EF4-FFF2-40B4-BE49-F238E27FC236}">
                <a16:creationId xmlns:a16="http://schemas.microsoft.com/office/drawing/2014/main" id="{99FB8A5B-35B0-904A-3E6C-D5AEE174069F}"/>
              </a:ext>
            </a:extLst>
          </p:cNvPr>
          <p:cNvSpPr/>
          <p:nvPr/>
        </p:nvSpPr>
        <p:spPr>
          <a:xfrm>
            <a:off x="620145" y="902324"/>
            <a:ext cx="3912526" cy="784225"/>
          </a:xfrm>
          <a:prstGeom prst="plaque">
            <a:avLst/>
          </a:prstGeom>
          <a:solidFill>
            <a:srgbClr val="82E67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3" name="TextBox 32">
            <a:extLst>
              <a:ext uri="{FF2B5EF4-FFF2-40B4-BE49-F238E27FC236}">
                <a16:creationId xmlns:a16="http://schemas.microsoft.com/office/drawing/2014/main" id="{B80A724D-3638-2E16-4A1F-5FC665B05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771" y="1094411"/>
            <a:ext cx="326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Comic Sans MS" panose="030F0702030302020204" pitchFamily="66" charset="0"/>
              </a:rPr>
              <a:t>GLATKI MIŠIĆI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6695FED-41C5-541C-3D9B-CFF3FA17D44A}"/>
              </a:ext>
            </a:extLst>
          </p:cNvPr>
          <p:cNvSpPr txBox="1"/>
          <p:nvPr/>
        </p:nvSpPr>
        <p:spPr>
          <a:xfrm>
            <a:off x="226142" y="1686549"/>
            <a:ext cx="11887200" cy="335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građeni od glatkog mišićnog tkiva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izgrađuje stijenke unutarnjih organa (npr. želudca, crijeva, mokraćnog mjehura)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svojim djelovanjem omogućuju stezanje i opuštanje stijenki unutarnjih organa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r</a:t>
            </a:r>
            <a:r>
              <a:rPr lang="en-US" sz="2400" dirty="0">
                <a:latin typeface="Comic Sans MS" panose="030F0702030302020204" pitchFamily="66" charset="0"/>
              </a:rPr>
              <a:t>ad </a:t>
            </a:r>
            <a:r>
              <a:rPr lang="en-US" sz="2400" dirty="0" err="1">
                <a:latin typeface="Comic Sans MS" panose="030F0702030302020204" pitchFamily="66" charset="0"/>
              </a:rPr>
              <a:t>glatkog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mišićnog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tkiva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nije</a:t>
            </a:r>
            <a:r>
              <a:rPr lang="en-US" sz="2400" b="1" dirty="0">
                <a:latin typeface="Comic Sans MS" panose="030F0702030302020204" pitchFamily="66" charset="0"/>
              </a:rPr>
              <a:t> pod </a:t>
            </a:r>
            <a:r>
              <a:rPr lang="en-US" sz="2400" b="1" dirty="0" err="1">
                <a:latin typeface="Comic Sans MS" panose="030F0702030302020204" pitchFamily="66" charset="0"/>
              </a:rPr>
              <a:t>utjecajem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naše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volje</a:t>
            </a:r>
            <a:endParaRPr lang="hr-HR" sz="2400" b="1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omic Sans MS" panose="030F0702030302020204" pitchFamily="66" charset="0"/>
              </a:rPr>
              <a:t>mogu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dugo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održavati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napetost</a:t>
            </a:r>
            <a:r>
              <a:rPr lang="en-US" sz="2400" dirty="0">
                <a:latin typeface="Comic Sans MS" panose="030F0702030302020204" pitchFamily="66" charset="0"/>
              </a:rPr>
              <a:t> bez </a:t>
            </a:r>
            <a:r>
              <a:rPr lang="en-US" sz="2400" dirty="0" err="1">
                <a:latin typeface="Comic Sans MS" panose="030F0702030302020204" pitchFamily="66" charset="0"/>
              </a:rPr>
              <a:t>zamora</a:t>
            </a:r>
            <a:r>
              <a:rPr lang="hr-HR" sz="2400" dirty="0">
                <a:latin typeface="Comic Sans MS" panose="030F0702030302020204" pitchFamily="66" charset="0"/>
              </a:rPr>
              <a:t> (</a:t>
            </a:r>
            <a:r>
              <a:rPr lang="en-US" sz="2400" dirty="0" err="1">
                <a:latin typeface="Comic Sans MS" panose="030F0702030302020204" pitchFamily="66" charset="0"/>
              </a:rPr>
              <a:t>pokretanj</a:t>
            </a:r>
            <a:r>
              <a:rPr lang="hr-HR" sz="2400" dirty="0">
                <a:latin typeface="Comic Sans MS" panose="030F0702030302020204" pitchFamily="66" charset="0"/>
              </a:rPr>
              <a:t>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hrane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kroz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probavni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sustav</a:t>
            </a:r>
            <a:r>
              <a:rPr lang="en-US" sz="2400" dirty="0">
                <a:latin typeface="Comic Sans MS" panose="030F0702030302020204" pitchFamily="66" charset="0"/>
              </a:rPr>
              <a:t> (</a:t>
            </a:r>
            <a:r>
              <a:rPr lang="en-US" sz="2400" dirty="0" err="1">
                <a:latin typeface="Comic Sans MS" panose="030F0702030302020204" pitchFamily="66" charset="0"/>
              </a:rPr>
              <a:t>peristaltika</a:t>
            </a:r>
            <a:r>
              <a:rPr lang="en-US" sz="2400" dirty="0">
                <a:latin typeface="Comic Sans MS" panose="030F0702030302020204" pitchFamily="66" charset="0"/>
              </a:rPr>
              <a:t>) </a:t>
            </a:r>
            <a:r>
              <a:rPr lang="en-US" sz="2400" dirty="0" err="1">
                <a:latin typeface="Comic Sans MS" panose="030F0702030302020204" pitchFamily="66" charset="0"/>
              </a:rPr>
              <a:t>ili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reguliranj</a:t>
            </a:r>
            <a:r>
              <a:rPr lang="hr-HR" sz="2400" dirty="0">
                <a:latin typeface="Comic Sans MS" panose="030F0702030302020204" pitchFamily="66" charset="0"/>
              </a:rPr>
              <a:t>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protoka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krvi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stezanjem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širenjem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krvnih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žila</a:t>
            </a:r>
            <a:r>
              <a:rPr lang="hr-HR" sz="2400" dirty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26E2B13-562F-2FEB-C1CC-D269B770C1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3816" y="4959946"/>
            <a:ext cx="8097772" cy="1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8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49335-124B-DA89-DDD5-6AF068703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A8EAFF-139E-4745-FF15-95891E9F0362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2A9FA7A-CFE6-2BFD-CE28-5C8F508AE7E2}"/>
              </a:ext>
            </a:extLst>
          </p:cNvPr>
          <p:cNvSpPr txBox="1"/>
          <p:nvPr/>
        </p:nvSpPr>
        <p:spPr>
          <a:xfrm>
            <a:off x="620144" y="1954158"/>
            <a:ext cx="11571856" cy="224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izgrađuje srce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omogućuje stezanje i opuštanje srca i pumpanje krvi kroz krvne žile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r</a:t>
            </a:r>
            <a:r>
              <a:rPr lang="en-US" sz="2400" dirty="0">
                <a:latin typeface="Comic Sans MS" panose="030F0702030302020204" pitchFamily="66" charset="0"/>
              </a:rPr>
              <a:t>ad </a:t>
            </a:r>
            <a:r>
              <a:rPr lang="en-US" sz="2400" dirty="0" err="1">
                <a:latin typeface="Comic Sans MS" panose="030F0702030302020204" pitchFamily="66" charset="0"/>
              </a:rPr>
              <a:t>srčanog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mišića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nije</a:t>
            </a:r>
            <a:r>
              <a:rPr lang="en-US" sz="2400" b="1" dirty="0">
                <a:latin typeface="Comic Sans MS" panose="030F0702030302020204" pitchFamily="66" charset="0"/>
              </a:rPr>
              <a:t> pod </a:t>
            </a:r>
            <a:r>
              <a:rPr lang="en-US" sz="2400" b="1" dirty="0" err="1">
                <a:latin typeface="Comic Sans MS" panose="030F0702030302020204" pitchFamily="66" charset="0"/>
              </a:rPr>
              <a:t>utjecajem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naše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volje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</a:rPr>
              <a:t>već</a:t>
            </a:r>
            <a:r>
              <a:rPr lang="en-US" sz="2400" dirty="0">
                <a:latin typeface="Comic Sans MS" panose="030F0702030302020204" pitchFamily="66" charset="0"/>
              </a:rPr>
              <a:t> se </a:t>
            </a:r>
            <a:r>
              <a:rPr lang="en-US" sz="2400" dirty="0" err="1">
                <a:latin typeface="Comic Sans MS" panose="030F0702030302020204" pitchFamily="66" charset="0"/>
              </a:rPr>
              <a:t>odvija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automatski</a:t>
            </a:r>
            <a:endParaRPr lang="hr-HR" sz="24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s</a:t>
            </a:r>
            <a:r>
              <a:rPr lang="en-US" sz="2400" dirty="0" err="1">
                <a:latin typeface="Comic Sans MS" panose="030F0702030302020204" pitchFamily="66" charset="0"/>
              </a:rPr>
              <a:t>rčano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mišićno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tkivo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radi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cijeli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život</a:t>
            </a:r>
            <a:r>
              <a:rPr lang="en-US" sz="2400" dirty="0">
                <a:latin typeface="Comic Sans MS" panose="030F0702030302020204" pitchFamily="66" charset="0"/>
              </a:rPr>
              <a:t> bez </a:t>
            </a:r>
            <a:r>
              <a:rPr lang="en-US" sz="2400" dirty="0" err="1">
                <a:latin typeface="Comic Sans MS" panose="030F0702030302020204" pitchFamily="66" charset="0"/>
              </a:rPr>
              <a:t>prestanka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4" name="Plaque 20">
            <a:extLst>
              <a:ext uri="{FF2B5EF4-FFF2-40B4-BE49-F238E27FC236}">
                <a16:creationId xmlns:a16="http://schemas.microsoft.com/office/drawing/2014/main" id="{5D1A3CA5-4F79-569E-F025-3F6BF1404561}"/>
              </a:ext>
            </a:extLst>
          </p:cNvPr>
          <p:cNvSpPr/>
          <p:nvPr/>
        </p:nvSpPr>
        <p:spPr>
          <a:xfrm>
            <a:off x="620144" y="862699"/>
            <a:ext cx="3627391" cy="784225"/>
          </a:xfrm>
          <a:prstGeom prst="plaque">
            <a:avLst/>
          </a:prstGeom>
          <a:solidFill>
            <a:srgbClr val="ED827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08F77929-8661-7D0E-C6B0-B102CFD9F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69" y="1017997"/>
            <a:ext cx="3428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Comic Sans MS" panose="030F0702030302020204" pitchFamily="66" charset="0"/>
              </a:rPr>
              <a:t>SRČANI MIŠIĆ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8A8AAC3-FC10-D137-A3E3-99179F7396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2076" y="4201726"/>
            <a:ext cx="4591691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6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7C716-20D6-F911-6BAD-C107126D8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C9194B-8F61-4D4A-9FD3-013301331EE7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2" name="Picture 4" descr="Povezana slika">
            <a:extLst>
              <a:ext uri="{FF2B5EF4-FFF2-40B4-BE49-F238E27FC236}">
                <a16:creationId xmlns:a16="http://schemas.microsoft.com/office/drawing/2014/main" id="{97AF7201-EC26-746C-9596-FD6CE389B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89" y="4387210"/>
            <a:ext cx="3219090" cy="288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likovni rezultat za walking">
            <a:extLst>
              <a:ext uri="{FF2B5EF4-FFF2-40B4-BE49-F238E27FC236}">
                <a16:creationId xmlns:a16="http://schemas.microsoft.com/office/drawing/2014/main" id="{A9ED9C6C-808A-CDF5-EC44-B7E2E932F8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585" y="4387210"/>
            <a:ext cx="1451346" cy="288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E33C1E72-7A82-56A3-18BF-0749CF0293C9}"/>
              </a:ext>
            </a:extLst>
          </p:cNvPr>
          <p:cNvSpPr txBox="1"/>
          <p:nvPr/>
        </p:nvSpPr>
        <p:spPr>
          <a:xfrm>
            <a:off x="4532284" y="846780"/>
            <a:ext cx="1843315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latin typeface="Comic Sans MS" panose="030F0702030302020204" pitchFamily="66" charset="0"/>
              </a:rPr>
              <a:t>MIŠIĆI</a:t>
            </a:r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B46F3F4D-809D-A4EF-A034-AB8175BF69F7}"/>
              </a:ext>
            </a:extLst>
          </p:cNvPr>
          <p:cNvCxnSpPr>
            <a:cxnSpLocks/>
          </p:cNvCxnSpPr>
          <p:nvPr/>
        </p:nvCxnSpPr>
        <p:spPr>
          <a:xfrm>
            <a:off x="5482971" y="1369571"/>
            <a:ext cx="0" cy="7689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8D2F0F0-5EEB-D1DB-6805-F6B33915F167}"/>
              </a:ext>
            </a:extLst>
          </p:cNvPr>
          <p:cNvSpPr txBox="1"/>
          <p:nvPr/>
        </p:nvSpPr>
        <p:spPr>
          <a:xfrm>
            <a:off x="5522999" y="1400122"/>
            <a:ext cx="13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za rad potrebna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0500541-9AC8-69AE-5A42-F721BD77BC4A}"/>
              </a:ext>
            </a:extLst>
          </p:cNvPr>
          <p:cNvSpPr txBox="1"/>
          <p:nvPr/>
        </p:nvSpPr>
        <p:spPr>
          <a:xfrm>
            <a:off x="4381791" y="2197903"/>
            <a:ext cx="253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ENERGIJA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395E3EB-664A-5FF3-A35E-EC194A807215}"/>
              </a:ext>
            </a:extLst>
          </p:cNvPr>
          <p:cNvSpPr txBox="1"/>
          <p:nvPr/>
        </p:nvSpPr>
        <p:spPr>
          <a:xfrm>
            <a:off x="5532068" y="2677119"/>
            <a:ext cx="2079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oslobađa se</a:t>
            </a: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BF2BFD5E-FF24-F344-B215-D6E3DF267BDD}"/>
              </a:ext>
            </a:extLst>
          </p:cNvPr>
          <p:cNvCxnSpPr>
            <a:cxnSpLocks/>
          </p:cNvCxnSpPr>
          <p:nvPr/>
        </p:nvCxnSpPr>
        <p:spPr>
          <a:xfrm>
            <a:off x="5482971" y="2691162"/>
            <a:ext cx="0" cy="56003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3AD1E478-2A04-1AC0-DA11-4E90090AA1E2}"/>
              </a:ext>
            </a:extLst>
          </p:cNvPr>
          <p:cNvSpPr txBox="1"/>
          <p:nvPr/>
        </p:nvSpPr>
        <p:spPr>
          <a:xfrm>
            <a:off x="1572410" y="3545114"/>
            <a:ext cx="2202542" cy="8309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AEROBNIM DISANJEM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23E139F0-B543-AF2E-AC0F-836A2B3B90F9}"/>
              </a:ext>
            </a:extLst>
          </p:cNvPr>
          <p:cNvSpPr txBox="1"/>
          <p:nvPr/>
        </p:nvSpPr>
        <p:spPr>
          <a:xfrm>
            <a:off x="6944746" y="3576197"/>
            <a:ext cx="2680511" cy="8309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ANAEROBNIM DISANJEM</a:t>
            </a:r>
          </a:p>
        </p:txBody>
      </p: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A7D2E718-36BD-23CA-B967-2D544DD94BB8}"/>
              </a:ext>
            </a:extLst>
          </p:cNvPr>
          <p:cNvCxnSpPr>
            <a:cxnSpLocks/>
          </p:cNvCxnSpPr>
          <p:nvPr/>
        </p:nvCxnSpPr>
        <p:spPr>
          <a:xfrm>
            <a:off x="2508328" y="3251200"/>
            <a:ext cx="5776673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759C551A-E67A-8C62-8060-571194355E5C}"/>
              </a:ext>
            </a:extLst>
          </p:cNvPr>
          <p:cNvCxnSpPr>
            <a:cxnSpLocks/>
          </p:cNvCxnSpPr>
          <p:nvPr/>
        </p:nvCxnSpPr>
        <p:spPr>
          <a:xfrm>
            <a:off x="8285001" y="3268768"/>
            <a:ext cx="0" cy="3154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AF18BE54-7E2C-1924-B03D-39DED096C746}"/>
              </a:ext>
            </a:extLst>
          </p:cNvPr>
          <p:cNvCxnSpPr>
            <a:cxnSpLocks/>
          </p:cNvCxnSpPr>
          <p:nvPr/>
        </p:nvCxnSpPr>
        <p:spPr>
          <a:xfrm>
            <a:off x="2508328" y="3268768"/>
            <a:ext cx="0" cy="3154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E088D755-27D5-CD58-F2AA-F57B985BDC7E}"/>
              </a:ext>
            </a:extLst>
          </p:cNvPr>
          <p:cNvSpPr txBox="1"/>
          <p:nvPr/>
        </p:nvSpPr>
        <p:spPr>
          <a:xfrm>
            <a:off x="1011551" y="4564536"/>
            <a:ext cx="4195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- mišićna aktivnost je umjerena (npr. hodanje)</a:t>
            </a:r>
          </a:p>
          <a:p>
            <a:r>
              <a:rPr lang="hr-HR" sz="2000" i="1" dirty="0">
                <a:latin typeface="Comic Sans MS" panose="030F0702030302020204" pitchFamily="66" charset="0"/>
              </a:rPr>
              <a:t>- možemo ju izvoditi duže vrijeme bez osjeta umora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4B626A21-FD4F-2024-84D1-7D1A6F6EA3AD}"/>
              </a:ext>
            </a:extLst>
          </p:cNvPr>
          <p:cNvSpPr txBox="1"/>
          <p:nvPr/>
        </p:nvSpPr>
        <p:spPr>
          <a:xfrm>
            <a:off x="6277930" y="4546321"/>
            <a:ext cx="3857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- mišićna aktivnost je snažna i naporna (npr. trčanje)</a:t>
            </a:r>
          </a:p>
          <a:p>
            <a:r>
              <a:rPr lang="hr-HR" sz="2000" i="1" dirty="0">
                <a:latin typeface="Comic Sans MS" panose="030F0702030302020204" pitchFamily="66" charset="0"/>
              </a:rPr>
              <a:t>- možemo ju izvoditi kreće vrijeme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FC55FCCF-36D1-43B2-34DE-C9544086E63A}"/>
              </a:ext>
            </a:extLst>
          </p:cNvPr>
          <p:cNvSpPr txBox="1"/>
          <p:nvPr/>
        </p:nvSpPr>
        <p:spPr>
          <a:xfrm>
            <a:off x="1677949" y="877414"/>
            <a:ext cx="147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krv</a:t>
            </a:r>
          </a:p>
        </p:txBody>
      </p: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393F738A-4771-A452-3C2C-9BB4715431C2}"/>
              </a:ext>
            </a:extLst>
          </p:cNvPr>
          <p:cNvCxnSpPr>
            <a:cxnSpLocks/>
          </p:cNvCxnSpPr>
          <p:nvPr/>
        </p:nvCxnSpPr>
        <p:spPr>
          <a:xfrm>
            <a:off x="2050067" y="1330448"/>
            <a:ext cx="0" cy="7689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D81AA409-A26C-EE46-C951-2AC13E0A89D7}"/>
              </a:ext>
            </a:extLst>
          </p:cNvPr>
          <p:cNvSpPr txBox="1"/>
          <p:nvPr/>
        </p:nvSpPr>
        <p:spPr>
          <a:xfrm>
            <a:off x="2152747" y="1411356"/>
            <a:ext cx="100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donosi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C633CB7A-DF93-24ED-C169-638221CEC82B}"/>
              </a:ext>
            </a:extLst>
          </p:cNvPr>
          <p:cNvSpPr txBox="1"/>
          <p:nvPr/>
        </p:nvSpPr>
        <p:spPr>
          <a:xfrm>
            <a:off x="767948" y="2119241"/>
            <a:ext cx="2484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kisik i hranjive tvari</a:t>
            </a:r>
          </a:p>
        </p:txBody>
      </p: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C27D8E3F-0FD5-89E8-733D-808A7B258A15}"/>
              </a:ext>
            </a:extLst>
          </p:cNvPr>
          <p:cNvCxnSpPr>
            <a:cxnSpLocks/>
          </p:cNvCxnSpPr>
          <p:nvPr/>
        </p:nvCxnSpPr>
        <p:spPr>
          <a:xfrm flipV="1">
            <a:off x="3065968" y="1165187"/>
            <a:ext cx="1370788" cy="10308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7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/>
      <p:bldP spid="11" grpId="1"/>
      <p:bldP spid="12" grpId="0"/>
      <p:bldP spid="14" grpId="0" animBg="1"/>
      <p:bldP spid="15" grpId="0" animBg="1"/>
      <p:bldP spid="19" grpId="0"/>
      <p:bldP spid="21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D0CC-665C-D6C2-36D1-20CBC5C87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DC6C89-EA5E-D025-952E-CE569DDB85A0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cxnSp>
        <p:nvCxnSpPr>
          <p:cNvPr id="2" name="Ravni poveznik sa strelicom 1">
            <a:extLst>
              <a:ext uri="{FF2B5EF4-FFF2-40B4-BE49-F238E27FC236}">
                <a16:creationId xmlns:a16="http://schemas.microsoft.com/office/drawing/2014/main" id="{8B8D0817-D758-C4B1-8EB3-FFAC5B1DE824}"/>
              </a:ext>
            </a:extLst>
          </p:cNvPr>
          <p:cNvCxnSpPr/>
          <p:nvPr/>
        </p:nvCxnSpPr>
        <p:spPr>
          <a:xfrm flipV="1">
            <a:off x="6191712" y="3809175"/>
            <a:ext cx="0" cy="72072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avokutnik 2">
            <a:extLst>
              <a:ext uri="{FF2B5EF4-FFF2-40B4-BE49-F238E27FC236}">
                <a16:creationId xmlns:a16="http://schemas.microsoft.com/office/drawing/2014/main" id="{81F70E98-8853-B7C5-EB48-33060A16AF85}"/>
              </a:ext>
            </a:extLst>
          </p:cNvPr>
          <p:cNvSpPr/>
          <p:nvPr/>
        </p:nvSpPr>
        <p:spPr>
          <a:xfrm>
            <a:off x="5470987" y="3161475"/>
            <a:ext cx="1512887" cy="71913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2800" b="1" dirty="0">
                <a:solidFill>
                  <a:schemeClr val="tx1"/>
                </a:solidFill>
              </a:rPr>
              <a:t>KOSTUR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37445423-186F-243F-FCF1-AAA1207A0D21}"/>
              </a:ext>
            </a:extLst>
          </p:cNvPr>
          <p:cNvSpPr/>
          <p:nvPr/>
        </p:nvSpPr>
        <p:spPr>
          <a:xfrm>
            <a:off x="1120443" y="2207388"/>
            <a:ext cx="3702844" cy="23193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sz="2400" b="1" u="sng" dirty="0">
                <a:solidFill>
                  <a:schemeClr val="tx1"/>
                </a:solidFill>
              </a:rPr>
              <a:t>ULOGE: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928A75A4-786D-05A2-8CF5-A126B560F1A5}"/>
              </a:ext>
            </a:extLst>
          </p:cNvPr>
          <p:cNvSpPr/>
          <p:nvPr/>
        </p:nvSpPr>
        <p:spPr>
          <a:xfrm>
            <a:off x="7918912" y="2389371"/>
            <a:ext cx="3171875" cy="168855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sz="2000" b="1" u="sng" dirty="0">
                <a:solidFill>
                  <a:schemeClr val="tx1"/>
                </a:solidFill>
              </a:rPr>
              <a:t>VEZE MEĐU KOSTIMA:</a:t>
            </a:r>
          </a:p>
          <a:p>
            <a:pPr eaLnBrk="1" hangingPunct="1">
              <a:defRPr/>
            </a:pPr>
            <a:r>
              <a:rPr lang="hr-HR" sz="2000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58C95B1E-6DC8-2839-3D85-FFDD5E0FCAA1}"/>
              </a:ext>
            </a:extLst>
          </p:cNvPr>
          <p:cNvCxnSpPr/>
          <p:nvPr/>
        </p:nvCxnSpPr>
        <p:spPr>
          <a:xfrm flipV="1">
            <a:off x="6191712" y="2023238"/>
            <a:ext cx="14287" cy="11382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ABE1616F-6DA7-F145-7E03-7D202268A8F6}"/>
              </a:ext>
            </a:extLst>
          </p:cNvPr>
          <p:cNvCxnSpPr/>
          <p:nvPr/>
        </p:nvCxnSpPr>
        <p:spPr>
          <a:xfrm flipV="1">
            <a:off x="7004512" y="3547238"/>
            <a:ext cx="893762" cy="31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8AC58857-E478-BED4-E0A3-D695AA007BF3}"/>
              </a:ext>
            </a:extLst>
          </p:cNvPr>
          <p:cNvCxnSpPr>
            <a:stCxn id="3" idx="1"/>
          </p:cNvCxnSpPr>
          <p:nvPr/>
        </p:nvCxnSpPr>
        <p:spPr>
          <a:xfrm flipH="1">
            <a:off x="4843924" y="3521838"/>
            <a:ext cx="62706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16">
            <a:extLst>
              <a:ext uri="{FF2B5EF4-FFF2-40B4-BE49-F238E27FC236}">
                <a16:creationId xmlns:a16="http://schemas.microsoft.com/office/drawing/2014/main" id="{03A7FE9B-2649-6767-66A0-1CDB18C3A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662" y="4524355"/>
            <a:ext cx="1371600" cy="40005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b="1" dirty="0">
                <a:latin typeface="Comic Sans MS" panose="030F0702030302020204" pitchFamily="66" charset="0"/>
              </a:rPr>
              <a:t>CJELINE</a:t>
            </a:r>
          </a:p>
        </p:txBody>
      </p:sp>
      <p:sp>
        <p:nvSpPr>
          <p:cNvPr id="12" name="TekstniOkvir 17">
            <a:extLst>
              <a:ext uri="{FF2B5EF4-FFF2-40B4-BE49-F238E27FC236}">
                <a16:creationId xmlns:a16="http://schemas.microsoft.com/office/drawing/2014/main" id="{F3C5AD69-FBCC-FF49-5EF8-F17D5748E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896" y="4993449"/>
            <a:ext cx="2371726" cy="36933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latin typeface="Comic Sans MS" panose="030F0702030302020204" pitchFamily="66" charset="0"/>
              </a:rPr>
              <a:t>KOSTI _________</a:t>
            </a:r>
          </a:p>
        </p:txBody>
      </p:sp>
      <p:sp>
        <p:nvSpPr>
          <p:cNvPr id="13" name="TekstniOkvir 18">
            <a:extLst>
              <a:ext uri="{FF2B5EF4-FFF2-40B4-BE49-F238E27FC236}">
                <a16:creationId xmlns:a16="http://schemas.microsoft.com/office/drawing/2014/main" id="{C1E358A1-24CE-1788-B9D2-F83A1485B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773" y="5012500"/>
            <a:ext cx="2602705" cy="36988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latin typeface="Comic Sans MS" panose="030F0702030302020204" pitchFamily="66" charset="0"/>
              </a:rPr>
              <a:t>KOSTI __________</a:t>
            </a:r>
          </a:p>
        </p:txBody>
      </p:sp>
      <p:sp>
        <p:nvSpPr>
          <p:cNvPr id="14" name="TekstniOkvir 19">
            <a:extLst>
              <a:ext uri="{FF2B5EF4-FFF2-40B4-BE49-F238E27FC236}">
                <a16:creationId xmlns:a16="http://schemas.microsoft.com/office/drawing/2014/main" id="{9B844FAA-CF29-897F-1558-033C83121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117" y="5458587"/>
            <a:ext cx="2492432" cy="37758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latin typeface="Comic Sans MS" panose="030F0702030302020204" pitchFamily="66" charset="0"/>
              </a:rPr>
              <a:t>KOSTI _________</a:t>
            </a: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F84ECCDF-7F40-1B76-6021-7D53C89F807F}"/>
              </a:ext>
            </a:extLst>
          </p:cNvPr>
          <p:cNvCxnSpPr/>
          <p:nvPr/>
        </p:nvCxnSpPr>
        <p:spPr>
          <a:xfrm>
            <a:off x="6242717" y="4932568"/>
            <a:ext cx="0" cy="4302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09304910-A511-6CA5-D79D-FB490462BF79}"/>
              </a:ext>
            </a:extLst>
          </p:cNvPr>
          <p:cNvCxnSpPr>
            <a:cxnSpLocks/>
            <a:stCxn id="11" idx="2"/>
            <a:endCxn id="12" idx="3"/>
          </p:cNvCxnSpPr>
          <p:nvPr/>
        </p:nvCxnSpPr>
        <p:spPr>
          <a:xfrm flipH="1">
            <a:off x="5364622" y="4924405"/>
            <a:ext cx="858840" cy="2537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9E6F5D6B-2DF0-6AD2-FAD4-B7EF9EC5473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223462" y="4924405"/>
            <a:ext cx="1036638" cy="2555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02AF8358-DA7A-AE33-0A2C-3C856DD6AD25}"/>
              </a:ext>
            </a:extLst>
          </p:cNvPr>
          <p:cNvCxnSpPr>
            <a:cxnSpLocks/>
          </p:cNvCxnSpPr>
          <p:nvPr/>
        </p:nvCxnSpPr>
        <p:spPr>
          <a:xfrm flipH="1" flipV="1">
            <a:off x="2356310" y="4956711"/>
            <a:ext cx="569912" cy="2898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D7A301E4-4843-E778-977C-795DA4B9C75A}"/>
              </a:ext>
            </a:extLst>
          </p:cNvPr>
          <p:cNvCxnSpPr/>
          <p:nvPr/>
        </p:nvCxnSpPr>
        <p:spPr>
          <a:xfrm flipH="1">
            <a:off x="2411872" y="5239397"/>
            <a:ext cx="514350" cy="4651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id="{3A5E6879-06EE-5847-4638-77BAAC17D43C}"/>
              </a:ext>
            </a:extLst>
          </p:cNvPr>
          <p:cNvCxnSpPr>
            <a:cxnSpLocks/>
          </p:cNvCxnSpPr>
          <p:nvPr/>
        </p:nvCxnSpPr>
        <p:spPr>
          <a:xfrm flipV="1">
            <a:off x="9996949" y="4827556"/>
            <a:ext cx="452438" cy="3698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id="{70AFACA3-A409-C43C-2F6B-F6A84457CD19}"/>
              </a:ext>
            </a:extLst>
          </p:cNvPr>
          <p:cNvCxnSpPr>
            <a:cxnSpLocks/>
          </p:cNvCxnSpPr>
          <p:nvPr/>
        </p:nvCxnSpPr>
        <p:spPr>
          <a:xfrm>
            <a:off x="9986576" y="5193688"/>
            <a:ext cx="504825" cy="2968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0F37EF28-138F-7316-F277-3E8D6FA13C34}"/>
              </a:ext>
            </a:extLst>
          </p:cNvPr>
          <p:cNvCxnSpPr/>
          <p:nvPr/>
        </p:nvCxnSpPr>
        <p:spPr>
          <a:xfrm flipH="1">
            <a:off x="5502326" y="5870543"/>
            <a:ext cx="938213" cy="3444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id="{D352B560-26FF-36F4-9F27-5DDED5940DFD}"/>
              </a:ext>
            </a:extLst>
          </p:cNvPr>
          <p:cNvCxnSpPr/>
          <p:nvPr/>
        </p:nvCxnSpPr>
        <p:spPr>
          <a:xfrm flipH="1">
            <a:off x="5970639" y="5870543"/>
            <a:ext cx="473075" cy="496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6F2E8B1C-C764-E2B9-40BD-D01481619BEF}"/>
              </a:ext>
            </a:extLst>
          </p:cNvPr>
          <p:cNvCxnSpPr/>
          <p:nvPr/>
        </p:nvCxnSpPr>
        <p:spPr>
          <a:xfrm>
            <a:off x="6423076" y="5870543"/>
            <a:ext cx="603250" cy="496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63C30E62-1DF4-167B-8EA7-041FC99F64DD}"/>
              </a:ext>
            </a:extLst>
          </p:cNvPr>
          <p:cNvCxnSpPr/>
          <p:nvPr/>
        </p:nvCxnSpPr>
        <p:spPr>
          <a:xfrm>
            <a:off x="6443714" y="5870543"/>
            <a:ext cx="1035050" cy="242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D31ECFC3-9874-6426-34BB-5AEBD6832EAB}"/>
              </a:ext>
            </a:extLst>
          </p:cNvPr>
          <p:cNvSpPr txBox="1"/>
          <p:nvPr/>
        </p:nvSpPr>
        <p:spPr>
          <a:xfrm>
            <a:off x="3458037" y="1562863"/>
            <a:ext cx="5721350" cy="4603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r-HR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225A15E1-1F82-C1A9-EF50-5192530FF2DD}"/>
              </a:ext>
            </a:extLst>
          </p:cNvPr>
          <p:cNvSpPr txBox="1"/>
          <p:nvPr/>
        </p:nvSpPr>
        <p:spPr>
          <a:xfrm>
            <a:off x="3485137" y="1562863"/>
            <a:ext cx="644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latin typeface="Comic Sans MS" panose="030F0702030302020204" pitchFamily="66" charset="0"/>
              </a:rPr>
              <a:t>____________</a:t>
            </a:r>
            <a:r>
              <a:rPr lang="hr-HR" sz="2400" dirty="0">
                <a:latin typeface="Comic Sans MS" panose="030F0702030302020204" pitchFamily="66" charset="0"/>
              </a:rPr>
              <a:t> dio organa za kretanje</a:t>
            </a:r>
          </a:p>
        </p:txBody>
      </p:sp>
      <p:pic>
        <p:nvPicPr>
          <p:cNvPr id="39" name="Picture 4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2F2EA48C-ADCB-2BF9-0967-89588FC1A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894962">
            <a:off x="10779452" y="1480013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Dijagram toka: Kraj 39">
            <a:extLst>
              <a:ext uri="{FF2B5EF4-FFF2-40B4-BE49-F238E27FC236}">
                <a16:creationId xmlns:a16="http://schemas.microsoft.com/office/drawing/2014/main" id="{F45CB8DD-D11D-BDE6-0460-D26A8B7D271E}"/>
              </a:ext>
            </a:extLst>
          </p:cNvPr>
          <p:cNvSpPr/>
          <p:nvPr/>
        </p:nvSpPr>
        <p:spPr>
          <a:xfrm>
            <a:off x="222250" y="817563"/>
            <a:ext cx="11733776" cy="592900"/>
          </a:xfrm>
          <a:prstGeom prst="flowChartTerminator">
            <a:avLst/>
          </a:prstGeom>
          <a:solidFill>
            <a:srgbClr val="21BEC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200" dirty="0">
                <a:solidFill>
                  <a:schemeClr val="tx1"/>
                </a:solidFill>
                <a:latin typeface="Comic Sans MS" pitchFamily="66" charset="0"/>
              </a:rPr>
              <a:t>  Precrtaj/zalijepi prikaz u bilježnicu. Tijekom sata popunjavaj prazne prostore.</a:t>
            </a:r>
            <a:endParaRPr lang="hr-HR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0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27" grpId="0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6505D-9A44-CF4E-6FE0-6827C7B0E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5265E-D0E5-FD3A-546F-33128B71F053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FCB83FE-9A91-2E00-EAC7-93937B73E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426" y="2643699"/>
            <a:ext cx="4308252" cy="349699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1508FF2-44A2-EBA1-D560-354E105CFF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5909" y="874987"/>
            <a:ext cx="4308252" cy="3573150"/>
          </a:xfrm>
          <a:prstGeom prst="rect">
            <a:avLst/>
          </a:prstGeom>
        </p:spPr>
      </p:pic>
      <p:sp>
        <p:nvSpPr>
          <p:cNvPr id="7" name="Vodoravni svitak 1">
            <a:extLst>
              <a:ext uri="{FF2B5EF4-FFF2-40B4-BE49-F238E27FC236}">
                <a16:creationId xmlns:a16="http://schemas.microsoft.com/office/drawing/2014/main" id="{D2CAA3C6-21CD-6BB4-F60D-BF0EB863E6F2}"/>
              </a:ext>
            </a:extLst>
          </p:cNvPr>
          <p:cNvSpPr/>
          <p:nvPr/>
        </p:nvSpPr>
        <p:spPr>
          <a:xfrm>
            <a:off x="371904" y="874987"/>
            <a:ext cx="4760535" cy="3415467"/>
          </a:xfrm>
          <a:prstGeom prst="horizontalScroll">
            <a:avLst>
              <a:gd name="adj" fmla="val 6802"/>
            </a:avLst>
          </a:prstGeom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atin typeface="Comic Sans MS" panose="030F0702030302020204" pitchFamily="66" charset="0"/>
              </a:rPr>
              <a:t>Aktivnost: </a:t>
            </a:r>
            <a:r>
              <a:rPr lang="hr-HR" sz="2400" b="1" dirty="0" err="1">
                <a:latin typeface="Comic Sans MS" panose="030F0702030302020204" pitchFamily="66" charset="0"/>
              </a:rPr>
              <a:t>Vennov</a:t>
            </a:r>
            <a:r>
              <a:rPr lang="hr-HR" sz="2400" b="1" dirty="0">
                <a:latin typeface="Comic Sans MS" panose="030F0702030302020204" pitchFamily="66" charset="0"/>
              </a:rPr>
              <a:t> dijagram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2400" b="1" dirty="0">
              <a:latin typeface="Comic Sans MS" panose="030F0702030302020204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latin typeface="Comic Sans MS" panose="030F0702030302020204" pitchFamily="66" charset="0"/>
              </a:rPr>
              <a:t>Radom u paru usporedite aerobnu i anaerobnu razgradnju promatrajući priložene slike. Po potrebi se poslužite udžbenikom.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C46C3FE-DFD5-4623-E097-AC8F1F451F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1173" y="4060723"/>
            <a:ext cx="3605020" cy="241627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D91715C3-7323-3317-F6DF-C9108BCC0774}"/>
              </a:ext>
            </a:extLst>
          </p:cNvPr>
          <p:cNvSpPr txBox="1"/>
          <p:nvPr/>
        </p:nvSpPr>
        <p:spPr>
          <a:xfrm>
            <a:off x="845174" y="4808506"/>
            <a:ext cx="3357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200" dirty="0">
                <a:latin typeface="Comic Sans MS" panose="030F0702030302020204" pitchFamily="66" charset="0"/>
              </a:rPr>
              <a:t>Riješi RB, str. 36, </a:t>
            </a:r>
          </a:p>
          <a:p>
            <a:pPr algn="ctr"/>
            <a:r>
              <a:rPr lang="hr-HR" sz="2200" dirty="0">
                <a:latin typeface="Comic Sans MS" panose="030F0702030302020204" pitchFamily="66" charset="0"/>
              </a:rPr>
              <a:t>zadaci 4. - 6.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8" name="Picture 4" descr="Brain thinking Images - Free Download on Freepik">
            <a:extLst>
              <a:ext uri="{FF2B5EF4-FFF2-40B4-BE49-F238E27FC236}">
                <a16:creationId xmlns:a16="http://schemas.microsoft.com/office/drawing/2014/main" id="{E37920BE-05C5-0A27-C835-6FB7D0E0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3" y="6096000"/>
            <a:ext cx="78581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71A6B-F2AD-073C-5466-CE288E364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ED60E0-92CA-6753-0432-7D012E3E82C3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46305FF1-1E70-4F72-31ED-4587B1ABBF93}"/>
              </a:ext>
            </a:extLst>
          </p:cNvPr>
          <p:cNvSpPr/>
          <p:nvPr/>
        </p:nvSpPr>
        <p:spPr>
          <a:xfrm>
            <a:off x="235973" y="4714334"/>
            <a:ext cx="10461523" cy="2030344"/>
          </a:xfrm>
          <a:prstGeom prst="rect">
            <a:avLst/>
          </a:prstGeom>
          <a:solidFill>
            <a:srgbClr val="FEBEF6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Plaque 20">
            <a:extLst>
              <a:ext uri="{FF2B5EF4-FFF2-40B4-BE49-F238E27FC236}">
                <a16:creationId xmlns:a16="http://schemas.microsoft.com/office/drawing/2014/main" id="{E974D869-8B75-2F0E-F542-4137A795B10E}"/>
              </a:ext>
            </a:extLst>
          </p:cNvPr>
          <p:cNvSpPr/>
          <p:nvPr/>
        </p:nvSpPr>
        <p:spPr>
          <a:xfrm>
            <a:off x="759623" y="978562"/>
            <a:ext cx="2009775" cy="784225"/>
          </a:xfrm>
          <a:prstGeom prst="plaque">
            <a:avLst/>
          </a:prstGeom>
          <a:solidFill>
            <a:srgbClr val="82E67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4" name="TextBox 32">
            <a:extLst>
              <a:ext uri="{FF2B5EF4-FFF2-40B4-BE49-F238E27FC236}">
                <a16:creationId xmlns:a16="http://schemas.microsoft.com/office/drawing/2014/main" id="{EE07B0F1-2591-211E-C6D3-CEF36EA10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765" y="1054901"/>
            <a:ext cx="15541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GLATKI MIŠIĆI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6C15BE2-127C-825C-7C12-AA9AF2A4BDD9}"/>
              </a:ext>
            </a:extLst>
          </p:cNvPr>
          <p:cNvSpPr txBox="1"/>
          <p:nvPr/>
        </p:nvSpPr>
        <p:spPr>
          <a:xfrm>
            <a:off x="3497547" y="1208789"/>
            <a:ext cx="183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rade sporije</a:t>
            </a:r>
          </a:p>
        </p:txBody>
      </p:sp>
      <p:sp>
        <p:nvSpPr>
          <p:cNvPr id="7" name="Plaque 20">
            <a:extLst>
              <a:ext uri="{FF2B5EF4-FFF2-40B4-BE49-F238E27FC236}">
                <a16:creationId xmlns:a16="http://schemas.microsoft.com/office/drawing/2014/main" id="{985BF651-E493-824F-31B6-8A81086746B5}"/>
              </a:ext>
            </a:extLst>
          </p:cNvPr>
          <p:cNvSpPr/>
          <p:nvPr/>
        </p:nvSpPr>
        <p:spPr>
          <a:xfrm>
            <a:off x="880193" y="3727714"/>
            <a:ext cx="2009775" cy="784225"/>
          </a:xfrm>
          <a:prstGeom prst="plaque">
            <a:avLst/>
          </a:prstGeom>
          <a:solidFill>
            <a:srgbClr val="ED827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F048846A-FEB4-46AF-8AF2-EB3A24D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5" y="3804053"/>
            <a:ext cx="16566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SRČANI MIŠIĆI</a:t>
            </a:r>
          </a:p>
        </p:txBody>
      </p:sp>
      <p:sp>
        <p:nvSpPr>
          <p:cNvPr id="9" name="Plaque 22">
            <a:extLst>
              <a:ext uri="{FF2B5EF4-FFF2-40B4-BE49-F238E27FC236}">
                <a16:creationId xmlns:a16="http://schemas.microsoft.com/office/drawing/2014/main" id="{9D337282-1B74-7BAA-0B57-EB11184FC546}"/>
              </a:ext>
            </a:extLst>
          </p:cNvPr>
          <p:cNvSpPr/>
          <p:nvPr/>
        </p:nvSpPr>
        <p:spPr>
          <a:xfrm>
            <a:off x="459731" y="2555666"/>
            <a:ext cx="2830604" cy="784225"/>
          </a:xfrm>
          <a:prstGeom prst="plaque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16D51B81-9470-FC52-BE11-EBAFEC0F0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03" y="2632005"/>
            <a:ext cx="33634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POPREČNOPRUGASTI MIŠIĆI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6BE5C2F-0CEF-8828-EB0A-00AE2E6D6AF9}"/>
              </a:ext>
            </a:extLst>
          </p:cNvPr>
          <p:cNvSpPr txBox="1"/>
          <p:nvPr/>
        </p:nvSpPr>
        <p:spPr>
          <a:xfrm>
            <a:off x="5770526" y="1236848"/>
            <a:ext cx="347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troše MANJE energije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F4AAC6B-8208-133B-875C-4C2F934F5BCA}"/>
              </a:ext>
            </a:extLst>
          </p:cNvPr>
          <p:cNvSpPr txBox="1"/>
          <p:nvPr/>
        </p:nvSpPr>
        <p:spPr>
          <a:xfrm>
            <a:off x="4514122" y="2043510"/>
            <a:ext cx="627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neprestano održavanje organa (npr. crijeva)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6BE5D5A-3444-614B-69B0-ECB18CBA3325}"/>
              </a:ext>
            </a:extLst>
          </p:cNvPr>
          <p:cNvSpPr txBox="1"/>
          <p:nvPr/>
        </p:nvSpPr>
        <p:spPr>
          <a:xfrm>
            <a:off x="3913934" y="2757434"/>
            <a:ext cx="183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rade brže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BC0F2B17-E211-F390-BCDC-A6747D435332}"/>
              </a:ext>
            </a:extLst>
          </p:cNvPr>
          <p:cNvSpPr txBox="1"/>
          <p:nvPr/>
        </p:nvSpPr>
        <p:spPr>
          <a:xfrm>
            <a:off x="5770526" y="2736980"/>
            <a:ext cx="347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troše VIŠE energije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7E9C5A59-BD3C-1C2A-FAAE-2BEED61ED03C}"/>
              </a:ext>
            </a:extLst>
          </p:cNvPr>
          <p:cNvSpPr txBox="1"/>
          <p:nvPr/>
        </p:nvSpPr>
        <p:spPr>
          <a:xfrm>
            <a:off x="3497547" y="3978408"/>
            <a:ext cx="85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zbog posebne građe srce neprekinuto radi tijekom cijeloga života</a:t>
            </a:r>
          </a:p>
        </p:txBody>
      </p:sp>
      <p:sp>
        <p:nvSpPr>
          <p:cNvPr id="16" name="Strelica: desno 15">
            <a:extLst>
              <a:ext uri="{FF2B5EF4-FFF2-40B4-BE49-F238E27FC236}">
                <a16:creationId xmlns:a16="http://schemas.microsoft.com/office/drawing/2014/main" id="{201F1A67-C507-E62B-F0C3-4B63A89E8242}"/>
              </a:ext>
            </a:extLst>
          </p:cNvPr>
          <p:cNvSpPr/>
          <p:nvPr/>
        </p:nvSpPr>
        <p:spPr>
          <a:xfrm>
            <a:off x="2970457" y="1347798"/>
            <a:ext cx="398617" cy="132458"/>
          </a:xfrm>
          <a:prstGeom prst="rightArrow">
            <a:avLst/>
          </a:prstGeom>
          <a:solidFill>
            <a:srgbClr val="82E6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7" name="Strelica: desno 16">
            <a:extLst>
              <a:ext uri="{FF2B5EF4-FFF2-40B4-BE49-F238E27FC236}">
                <a16:creationId xmlns:a16="http://schemas.microsoft.com/office/drawing/2014/main" id="{4E3D69DA-DF18-D715-D9ED-437372F79BD4}"/>
              </a:ext>
            </a:extLst>
          </p:cNvPr>
          <p:cNvSpPr/>
          <p:nvPr/>
        </p:nvSpPr>
        <p:spPr>
          <a:xfrm>
            <a:off x="5265226" y="1370674"/>
            <a:ext cx="398617" cy="132458"/>
          </a:xfrm>
          <a:prstGeom prst="rightArrow">
            <a:avLst/>
          </a:prstGeom>
          <a:solidFill>
            <a:srgbClr val="82E6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8" name="Strelica: desno 17">
            <a:extLst>
              <a:ext uri="{FF2B5EF4-FFF2-40B4-BE49-F238E27FC236}">
                <a16:creationId xmlns:a16="http://schemas.microsoft.com/office/drawing/2014/main" id="{FD2C8F64-7BBC-F033-6CD8-18F3FEE25DE5}"/>
              </a:ext>
            </a:extLst>
          </p:cNvPr>
          <p:cNvSpPr/>
          <p:nvPr/>
        </p:nvSpPr>
        <p:spPr>
          <a:xfrm rot="5400000">
            <a:off x="6729381" y="1770038"/>
            <a:ext cx="398617" cy="132458"/>
          </a:xfrm>
          <a:prstGeom prst="rightArrow">
            <a:avLst/>
          </a:prstGeom>
          <a:solidFill>
            <a:srgbClr val="82E6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Strelica: desno 18">
            <a:extLst>
              <a:ext uri="{FF2B5EF4-FFF2-40B4-BE49-F238E27FC236}">
                <a16:creationId xmlns:a16="http://schemas.microsoft.com/office/drawing/2014/main" id="{E4473868-6098-E99E-5B2E-600506D549FB}"/>
              </a:ext>
            </a:extLst>
          </p:cNvPr>
          <p:cNvSpPr/>
          <p:nvPr/>
        </p:nvSpPr>
        <p:spPr>
          <a:xfrm>
            <a:off x="3393873" y="2853490"/>
            <a:ext cx="398617" cy="1324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Strelica: desno 19">
            <a:extLst>
              <a:ext uri="{FF2B5EF4-FFF2-40B4-BE49-F238E27FC236}">
                <a16:creationId xmlns:a16="http://schemas.microsoft.com/office/drawing/2014/main" id="{783ADDD8-39C0-C909-DC22-FBFF0056FBCE}"/>
              </a:ext>
            </a:extLst>
          </p:cNvPr>
          <p:cNvSpPr/>
          <p:nvPr/>
        </p:nvSpPr>
        <p:spPr>
          <a:xfrm>
            <a:off x="5315950" y="2891260"/>
            <a:ext cx="398617" cy="1324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Strelica: desno 20">
            <a:extLst>
              <a:ext uri="{FF2B5EF4-FFF2-40B4-BE49-F238E27FC236}">
                <a16:creationId xmlns:a16="http://schemas.microsoft.com/office/drawing/2014/main" id="{1944D74C-9AE7-F896-6AC0-705AABA27106}"/>
              </a:ext>
            </a:extLst>
          </p:cNvPr>
          <p:cNvSpPr/>
          <p:nvPr/>
        </p:nvSpPr>
        <p:spPr>
          <a:xfrm>
            <a:off x="3132728" y="4076367"/>
            <a:ext cx="398617" cy="132458"/>
          </a:xfrm>
          <a:prstGeom prst="rightArrow">
            <a:avLst/>
          </a:prstGeom>
          <a:solidFill>
            <a:srgbClr val="ED82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5C4743A9-F139-8A00-3551-E265F3908711}"/>
              </a:ext>
            </a:extLst>
          </p:cNvPr>
          <p:cNvSpPr txBox="1"/>
          <p:nvPr/>
        </p:nvSpPr>
        <p:spPr>
          <a:xfrm>
            <a:off x="193303" y="5484830"/>
            <a:ext cx="2210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stalna mišićna aktivnost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490263C2-E538-6F03-546A-25174FA1075B}"/>
              </a:ext>
            </a:extLst>
          </p:cNvPr>
          <p:cNvSpPr txBox="1"/>
          <p:nvPr/>
        </p:nvSpPr>
        <p:spPr>
          <a:xfrm>
            <a:off x="2422242" y="5484830"/>
            <a:ext cx="1612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pravilna prehrana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60B36D31-5D05-9E1D-EA60-6AA0206ACE6C}"/>
              </a:ext>
            </a:extLst>
          </p:cNvPr>
          <p:cNvSpPr txBox="1"/>
          <p:nvPr/>
        </p:nvSpPr>
        <p:spPr>
          <a:xfrm>
            <a:off x="2165105" y="5479722"/>
            <a:ext cx="59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+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93D98580-9CFF-E0F9-BFD0-46294D2AE5DC}"/>
              </a:ext>
            </a:extLst>
          </p:cNvPr>
          <p:cNvSpPr txBox="1"/>
          <p:nvPr/>
        </p:nvSpPr>
        <p:spPr>
          <a:xfrm>
            <a:off x="3865797" y="5469430"/>
            <a:ext cx="75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=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0B94EE38-49BB-3A4F-0E4A-1CFBA26625FE}"/>
              </a:ext>
            </a:extLst>
          </p:cNvPr>
          <p:cNvSpPr txBox="1"/>
          <p:nvPr/>
        </p:nvSpPr>
        <p:spPr>
          <a:xfrm>
            <a:off x="6292785" y="5220852"/>
            <a:ext cx="411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povećani broj mitohondrija u mišićnim stanicama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67028F74-49CA-05A5-ED8D-D2D33A31DCC0}"/>
              </a:ext>
            </a:extLst>
          </p:cNvPr>
          <p:cNvSpPr txBox="1"/>
          <p:nvPr/>
        </p:nvSpPr>
        <p:spPr>
          <a:xfrm>
            <a:off x="4117308" y="5506375"/>
            <a:ext cx="1811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povećana mišićna masa</a:t>
            </a:r>
          </a:p>
        </p:txBody>
      </p:sp>
      <p:sp>
        <p:nvSpPr>
          <p:cNvPr id="28" name="Strelica: desno 27">
            <a:extLst>
              <a:ext uri="{FF2B5EF4-FFF2-40B4-BE49-F238E27FC236}">
                <a16:creationId xmlns:a16="http://schemas.microsoft.com/office/drawing/2014/main" id="{0A77B444-D056-D2D5-528E-266CCFD0618B}"/>
              </a:ext>
            </a:extLst>
          </p:cNvPr>
          <p:cNvSpPr/>
          <p:nvPr/>
        </p:nvSpPr>
        <p:spPr>
          <a:xfrm rot="19629094">
            <a:off x="5884526" y="5602092"/>
            <a:ext cx="398617" cy="13245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0AF17C0D-5251-FA0E-3B1F-8ECC9A3694D7}"/>
              </a:ext>
            </a:extLst>
          </p:cNvPr>
          <p:cNvSpPr txBox="1"/>
          <p:nvPr/>
        </p:nvSpPr>
        <p:spPr>
          <a:xfrm>
            <a:off x="6394605" y="5909129"/>
            <a:ext cx="416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povećana prokrvljenost mišićnog tkiva</a:t>
            </a:r>
          </a:p>
        </p:txBody>
      </p:sp>
      <p:sp>
        <p:nvSpPr>
          <p:cNvPr id="30" name="Strelica: desno 29">
            <a:extLst>
              <a:ext uri="{FF2B5EF4-FFF2-40B4-BE49-F238E27FC236}">
                <a16:creationId xmlns:a16="http://schemas.microsoft.com/office/drawing/2014/main" id="{77424D12-8094-9744-6273-C577EE1F11E1}"/>
              </a:ext>
            </a:extLst>
          </p:cNvPr>
          <p:cNvSpPr/>
          <p:nvPr/>
        </p:nvSpPr>
        <p:spPr>
          <a:xfrm rot="1205816">
            <a:off x="5944579" y="5956936"/>
            <a:ext cx="398617" cy="13245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9413AE15-6B50-6C62-3A3C-E7FBFE2B1CA9}"/>
              </a:ext>
            </a:extLst>
          </p:cNvPr>
          <p:cNvSpPr txBox="1"/>
          <p:nvPr/>
        </p:nvSpPr>
        <p:spPr>
          <a:xfrm>
            <a:off x="3445064" y="4759599"/>
            <a:ext cx="2556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436CA1"/>
                </a:solidFill>
                <a:latin typeface="Comic Sans MS" panose="030F0702030302020204" pitchFamily="66" charset="0"/>
              </a:rPr>
              <a:t>KONDICIJA</a:t>
            </a:r>
          </a:p>
        </p:txBody>
      </p:sp>
    </p:spTree>
    <p:extLst>
      <p:ext uri="{BB962C8B-B14F-4D97-AF65-F5344CB8AC3E}">
        <p14:creationId xmlns:p14="http://schemas.microsoft.com/office/powerpoint/2010/main" val="217308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 animBg="1"/>
      <p:bldP spid="8" grpId="0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/>
      <p:bldP spid="25" grpId="0"/>
      <p:bldP spid="28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AE51F-7153-C36F-A1E2-1CCBE963C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EA78EA-6183-A181-266F-AFAF90225B79}"/>
              </a:ext>
            </a:extLst>
          </p:cNvPr>
          <p:cNvSpPr txBox="1"/>
          <p:nvPr/>
        </p:nvSpPr>
        <p:spPr>
          <a:xfrm>
            <a:off x="1573161" y="255639"/>
            <a:ext cx="611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cxnSp>
        <p:nvCxnSpPr>
          <p:cNvPr id="3" name="Ravni poveznik sa strelicom 2">
            <a:extLst>
              <a:ext uri="{FF2B5EF4-FFF2-40B4-BE49-F238E27FC236}">
                <a16:creationId xmlns:a16="http://schemas.microsoft.com/office/drawing/2014/main" id="{710A3E9F-524F-83F4-E6CC-FD197C27E233}"/>
              </a:ext>
            </a:extLst>
          </p:cNvPr>
          <p:cNvCxnSpPr>
            <a:cxnSpLocks/>
          </p:cNvCxnSpPr>
          <p:nvPr/>
        </p:nvCxnSpPr>
        <p:spPr>
          <a:xfrm flipH="1" flipV="1">
            <a:off x="5855448" y="2738862"/>
            <a:ext cx="9527" cy="89646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utnik 3">
            <a:extLst>
              <a:ext uri="{FF2B5EF4-FFF2-40B4-BE49-F238E27FC236}">
                <a16:creationId xmlns:a16="http://schemas.microsoft.com/office/drawing/2014/main" id="{3E481584-7E2F-7FD9-7346-FA1281DA0D4B}"/>
              </a:ext>
            </a:extLst>
          </p:cNvPr>
          <p:cNvSpPr/>
          <p:nvPr/>
        </p:nvSpPr>
        <p:spPr>
          <a:xfrm>
            <a:off x="5100021" y="2494355"/>
            <a:ext cx="1512887" cy="71913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2800" b="1" dirty="0">
                <a:solidFill>
                  <a:schemeClr val="tx1"/>
                </a:solidFill>
              </a:rPr>
              <a:t>MIŠIĆI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0F7C1F46-8888-52C7-5505-68BAE059BEDA}"/>
              </a:ext>
            </a:extLst>
          </p:cNvPr>
          <p:cNvSpPr/>
          <p:nvPr/>
        </p:nvSpPr>
        <p:spPr>
          <a:xfrm>
            <a:off x="547863" y="1732274"/>
            <a:ext cx="3861596" cy="243143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sz="24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ULOGE: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r>
              <a:rPr lang="hr-HR" b="1" dirty="0">
                <a:solidFill>
                  <a:schemeClr val="tx1"/>
                </a:solidFill>
              </a:rPr>
              <a:t>-</a:t>
            </a:r>
          </a:p>
          <a:p>
            <a:pPr eaLnBrk="1" hangingPunct="1">
              <a:defRPr/>
            </a:pPr>
            <a:endParaRPr lang="hr-HR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E3AEE2B6-D1B8-106F-478F-FDAE38D4E2D8}"/>
              </a:ext>
            </a:extLst>
          </p:cNvPr>
          <p:cNvSpPr/>
          <p:nvPr/>
        </p:nvSpPr>
        <p:spPr>
          <a:xfrm>
            <a:off x="7483883" y="1864518"/>
            <a:ext cx="3757611" cy="254929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hr-HR" sz="24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SVOJSTVA:</a:t>
            </a:r>
          </a:p>
          <a:p>
            <a:pPr eaLnBrk="1" hangingPunct="1">
              <a:defRPr/>
            </a:pPr>
            <a:r>
              <a:rPr lang="hr-H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- stezanje i opuštanje</a:t>
            </a:r>
          </a:p>
          <a:p>
            <a:pPr eaLnBrk="1" hangingPunct="1">
              <a:defRPr/>
            </a:pPr>
            <a:endParaRPr lang="hr-HR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r-H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  ________________</a:t>
            </a:r>
          </a:p>
          <a:p>
            <a:pPr eaLnBrk="1" hangingPunct="1">
              <a:defRPr/>
            </a:pPr>
            <a:r>
              <a:rPr lang="hr-HR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- reagiranje na podražaj</a:t>
            </a:r>
          </a:p>
          <a:p>
            <a:pPr marL="342900" indent="-342900" eaLnBrk="1" hangingPunct="1">
              <a:buFontTx/>
              <a:buChar char="-"/>
              <a:defRPr/>
            </a:pPr>
            <a:endParaRPr lang="hr-HR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hr-HR" sz="2000" dirty="0">
                <a:solidFill>
                  <a:schemeClr val="tx1"/>
                </a:solidFill>
              </a:rPr>
              <a:t>  _____________________</a:t>
            </a:r>
            <a:endParaRPr lang="hr-HR" b="1" dirty="0">
              <a:solidFill>
                <a:schemeClr val="tx1"/>
              </a:solidFill>
            </a:endParaRP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067A975A-5E0A-A5BB-FA68-786B6104B297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835033" y="1356118"/>
            <a:ext cx="21432" cy="11382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4C028B0A-84B8-5B62-71BA-61A8705D7932}"/>
              </a:ext>
            </a:extLst>
          </p:cNvPr>
          <p:cNvCxnSpPr>
            <a:cxnSpLocks/>
          </p:cNvCxnSpPr>
          <p:nvPr/>
        </p:nvCxnSpPr>
        <p:spPr>
          <a:xfrm flipV="1">
            <a:off x="6633546" y="2883293"/>
            <a:ext cx="704846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D1F02756-5C36-F720-32D4-A60FE890310F}"/>
              </a:ext>
            </a:extLst>
          </p:cNvPr>
          <p:cNvCxnSpPr>
            <a:stCxn id="4" idx="1"/>
          </p:cNvCxnSpPr>
          <p:nvPr/>
        </p:nvCxnSpPr>
        <p:spPr>
          <a:xfrm flipH="1">
            <a:off x="4472958" y="2854718"/>
            <a:ext cx="62706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niOkvir 16">
            <a:extLst>
              <a:ext uri="{FF2B5EF4-FFF2-40B4-BE49-F238E27FC236}">
                <a16:creationId xmlns:a16="http://schemas.microsoft.com/office/drawing/2014/main" id="{5BD157A5-6993-B40A-43D8-5F641B02E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302" y="3662756"/>
            <a:ext cx="2020887" cy="707886"/>
          </a:xfrm>
          <a:prstGeom prst="rect">
            <a:avLst/>
          </a:prstGeom>
          <a:ln w="28575">
            <a:solidFill>
              <a:srgbClr val="197DC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b="1" dirty="0">
                <a:latin typeface="Comic Sans MS" panose="030F0702030302020204" pitchFamily="66" charset="0"/>
              </a:rPr>
              <a:t>VRSTE MIŠIĆA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0E2F024-0540-EF8F-5E02-E7DF627AD912}"/>
              </a:ext>
            </a:extLst>
          </p:cNvPr>
          <p:cNvSpPr txBox="1"/>
          <p:nvPr/>
        </p:nvSpPr>
        <p:spPr>
          <a:xfrm>
            <a:off x="1573161" y="886665"/>
            <a:ext cx="6516914" cy="4603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r-HR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FC87947-4153-1AA7-0E99-FB346D6E0B4C}"/>
              </a:ext>
            </a:extLst>
          </p:cNvPr>
          <p:cNvSpPr txBox="1"/>
          <p:nvPr/>
        </p:nvSpPr>
        <p:spPr>
          <a:xfrm>
            <a:off x="1573161" y="845394"/>
            <a:ext cx="7274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latin typeface="Comic Sans MS" panose="030F0702030302020204" pitchFamily="66" charset="0"/>
              </a:rPr>
              <a:t>___________ pokretači organa za kretanje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D7C4E419-9257-DE84-9A0D-C29DA54745FE}"/>
              </a:ext>
            </a:extLst>
          </p:cNvPr>
          <p:cNvCxnSpPr/>
          <p:nvPr/>
        </p:nvCxnSpPr>
        <p:spPr>
          <a:xfrm>
            <a:off x="9124659" y="2738667"/>
            <a:ext cx="0" cy="209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DF6EB75B-D0BE-7B23-AAE4-798CE73F297F}"/>
              </a:ext>
            </a:extLst>
          </p:cNvPr>
          <p:cNvCxnSpPr/>
          <p:nvPr/>
        </p:nvCxnSpPr>
        <p:spPr>
          <a:xfrm>
            <a:off x="9112163" y="3588910"/>
            <a:ext cx="0" cy="209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D1CF9EA8-B8C5-DF52-31E8-60112794742C}"/>
              </a:ext>
            </a:extLst>
          </p:cNvPr>
          <p:cNvCxnSpPr>
            <a:cxnSpLocks/>
          </p:cNvCxnSpPr>
          <p:nvPr/>
        </p:nvCxnSpPr>
        <p:spPr>
          <a:xfrm>
            <a:off x="2658721" y="4954781"/>
            <a:ext cx="65970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816D4D1B-28DF-AD81-655C-3A638692BCE2}"/>
              </a:ext>
            </a:extLst>
          </p:cNvPr>
          <p:cNvCxnSpPr/>
          <p:nvPr/>
        </p:nvCxnSpPr>
        <p:spPr>
          <a:xfrm>
            <a:off x="2658721" y="4966578"/>
            <a:ext cx="0" cy="209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28D3A375-05E3-F886-3CEC-644C5AB16105}"/>
              </a:ext>
            </a:extLst>
          </p:cNvPr>
          <p:cNvCxnSpPr>
            <a:cxnSpLocks/>
          </p:cNvCxnSpPr>
          <p:nvPr/>
        </p:nvCxnSpPr>
        <p:spPr>
          <a:xfrm>
            <a:off x="5845749" y="4397523"/>
            <a:ext cx="0" cy="757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sa strelicom 19">
            <a:extLst>
              <a:ext uri="{FF2B5EF4-FFF2-40B4-BE49-F238E27FC236}">
                <a16:creationId xmlns:a16="http://schemas.microsoft.com/office/drawing/2014/main" id="{FA25D296-11A0-1D6F-A02B-8709443F1FF4}"/>
              </a:ext>
            </a:extLst>
          </p:cNvPr>
          <p:cNvCxnSpPr/>
          <p:nvPr/>
        </p:nvCxnSpPr>
        <p:spPr>
          <a:xfrm>
            <a:off x="9255765" y="4962332"/>
            <a:ext cx="0" cy="209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ravokutnik 20">
            <a:extLst>
              <a:ext uri="{FF2B5EF4-FFF2-40B4-BE49-F238E27FC236}">
                <a16:creationId xmlns:a16="http://schemas.microsoft.com/office/drawing/2014/main" id="{C2A21640-2266-9CA7-38F2-9D155B16AB16}"/>
              </a:ext>
            </a:extLst>
          </p:cNvPr>
          <p:cNvSpPr/>
          <p:nvPr/>
        </p:nvSpPr>
        <p:spPr>
          <a:xfrm>
            <a:off x="1236935" y="5175902"/>
            <a:ext cx="3161298" cy="4632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id="{F5C7A051-D59B-09F2-4999-78D5FBA89A2A}"/>
              </a:ext>
            </a:extLst>
          </p:cNvPr>
          <p:cNvSpPr/>
          <p:nvPr/>
        </p:nvSpPr>
        <p:spPr>
          <a:xfrm>
            <a:off x="4737168" y="5161714"/>
            <a:ext cx="2335192" cy="4632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id="{8CEDF087-4569-2E82-C7D3-5771CEA234F7}"/>
              </a:ext>
            </a:extLst>
          </p:cNvPr>
          <p:cNvSpPr/>
          <p:nvPr/>
        </p:nvSpPr>
        <p:spPr>
          <a:xfrm>
            <a:off x="7768268" y="5154501"/>
            <a:ext cx="2284624" cy="4632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Desna vitičasta zagrada 23">
            <a:extLst>
              <a:ext uri="{FF2B5EF4-FFF2-40B4-BE49-F238E27FC236}">
                <a16:creationId xmlns:a16="http://schemas.microsoft.com/office/drawing/2014/main" id="{F605FC2E-5D2E-FEFD-71B5-D2E908C55CE8}"/>
              </a:ext>
            </a:extLst>
          </p:cNvPr>
          <p:cNvSpPr/>
          <p:nvPr/>
        </p:nvSpPr>
        <p:spPr>
          <a:xfrm rot="5400000">
            <a:off x="2481065" y="4513525"/>
            <a:ext cx="311272" cy="2799538"/>
          </a:xfrm>
          <a:prstGeom prst="rightBrac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Desna vitičasta zagrada 24">
            <a:extLst>
              <a:ext uri="{FF2B5EF4-FFF2-40B4-BE49-F238E27FC236}">
                <a16:creationId xmlns:a16="http://schemas.microsoft.com/office/drawing/2014/main" id="{C77ED3F6-3B14-65C7-186D-DA0B6B9F6436}"/>
              </a:ext>
            </a:extLst>
          </p:cNvPr>
          <p:cNvSpPr/>
          <p:nvPr/>
        </p:nvSpPr>
        <p:spPr>
          <a:xfrm rot="5400000">
            <a:off x="7050986" y="2940654"/>
            <a:ext cx="364592" cy="5935208"/>
          </a:xfrm>
          <a:prstGeom prst="rightBrac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16A37A5C-0CF0-039E-C477-9E2811B01B7B}"/>
              </a:ext>
            </a:extLst>
          </p:cNvPr>
          <p:cNvSpPr txBox="1"/>
          <p:nvPr/>
        </p:nvSpPr>
        <p:spPr>
          <a:xfrm>
            <a:off x="547863" y="5995721"/>
            <a:ext cx="3610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pod utjecajem naše volje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646FE54F-1E5C-DDE0-4E69-C1E56F32C1DE}"/>
              </a:ext>
            </a:extLst>
          </p:cNvPr>
          <p:cNvSpPr txBox="1"/>
          <p:nvPr/>
        </p:nvSpPr>
        <p:spPr>
          <a:xfrm>
            <a:off x="5343142" y="6042736"/>
            <a:ext cx="4343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mic Sans MS" panose="030F0702030302020204" pitchFamily="66" charset="0"/>
              </a:rPr>
              <a:t>nisu pod utjecajem naše volje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82AC3C48-27C0-EB2E-B59D-57E5B178AE44}"/>
              </a:ext>
            </a:extLst>
          </p:cNvPr>
          <p:cNvSpPr txBox="1"/>
          <p:nvPr/>
        </p:nvSpPr>
        <p:spPr>
          <a:xfrm>
            <a:off x="2021290" y="811837"/>
            <a:ext cx="2286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aktivni</a:t>
            </a:r>
          </a:p>
        </p:txBody>
      </p:sp>
      <p:sp>
        <p:nvSpPr>
          <p:cNvPr id="29" name="Pravokutnik 28">
            <a:extLst>
              <a:ext uri="{FF2B5EF4-FFF2-40B4-BE49-F238E27FC236}">
                <a16:creationId xmlns:a16="http://schemas.microsoft.com/office/drawing/2014/main" id="{6A1C9B20-242F-F2D6-C20E-5C55A0BD0CB3}"/>
              </a:ext>
            </a:extLst>
          </p:cNvPr>
          <p:cNvSpPr/>
          <p:nvPr/>
        </p:nvSpPr>
        <p:spPr>
          <a:xfrm>
            <a:off x="715346" y="2284265"/>
            <a:ext cx="375761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900" i="1" dirty="0"/>
              <a:t>pokreću tijelo</a:t>
            </a:r>
          </a:p>
          <a:p>
            <a:pPr>
              <a:defRPr/>
            </a:pPr>
            <a:r>
              <a:rPr lang="hr-HR" sz="1900" i="1" dirty="0"/>
              <a:t>daju oblik tijelu</a:t>
            </a:r>
          </a:p>
          <a:p>
            <a:pPr>
              <a:defRPr/>
            </a:pPr>
            <a:r>
              <a:rPr lang="hr-HR" sz="1900" i="1" dirty="0"/>
              <a:t>održavaju određeni položaj tijela</a:t>
            </a:r>
          </a:p>
          <a:p>
            <a:pPr>
              <a:defRPr/>
            </a:pPr>
            <a:r>
              <a:rPr lang="hr-HR" sz="1900" i="1" dirty="0"/>
              <a:t>sudjeluju  u radu brojnih </a:t>
            </a:r>
          </a:p>
          <a:p>
            <a:pPr>
              <a:defRPr/>
            </a:pPr>
            <a:r>
              <a:rPr lang="hr-HR" sz="1900" i="1" dirty="0"/>
              <a:t>unutarnjih organa</a:t>
            </a:r>
          </a:p>
          <a:p>
            <a:pPr>
              <a:defRPr/>
            </a:pPr>
            <a:endParaRPr lang="hr-HR" sz="1900" i="1" dirty="0"/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E8F4035A-CD6A-152F-1338-5FB358F551FC}"/>
              </a:ext>
            </a:extLst>
          </p:cNvPr>
          <p:cNvSpPr txBox="1"/>
          <p:nvPr/>
        </p:nvSpPr>
        <p:spPr>
          <a:xfrm>
            <a:off x="7983080" y="2886108"/>
            <a:ext cx="254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ELASTIČNOST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7A4B0870-88EF-117A-9831-6B8AFD3C8720}"/>
              </a:ext>
            </a:extLst>
          </p:cNvPr>
          <p:cNvSpPr txBox="1"/>
          <p:nvPr/>
        </p:nvSpPr>
        <p:spPr>
          <a:xfrm>
            <a:off x="7838762" y="3798234"/>
            <a:ext cx="254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PODRAŽLJIVOST</a:t>
            </a: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19F7D173-8096-C39B-F724-EF1B9CD828D9}"/>
              </a:ext>
            </a:extLst>
          </p:cNvPr>
          <p:cNvSpPr txBox="1"/>
          <p:nvPr/>
        </p:nvSpPr>
        <p:spPr>
          <a:xfrm>
            <a:off x="1191690" y="5161714"/>
            <a:ext cx="339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POPREČNO-PRUGASTI</a:t>
            </a: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2BF83D24-FBFD-CD83-4391-BED68185CF44}"/>
              </a:ext>
            </a:extLst>
          </p:cNvPr>
          <p:cNvSpPr txBox="1"/>
          <p:nvPr/>
        </p:nvSpPr>
        <p:spPr>
          <a:xfrm>
            <a:off x="5305099" y="5195448"/>
            <a:ext cx="1758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GLATKI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DCFF6C8C-F039-D188-451A-03E2D0DFB7E4}"/>
              </a:ext>
            </a:extLst>
          </p:cNvPr>
          <p:cNvSpPr txBox="1"/>
          <p:nvPr/>
        </p:nvSpPr>
        <p:spPr>
          <a:xfrm>
            <a:off x="8412955" y="5195448"/>
            <a:ext cx="254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SRČANI</a:t>
            </a:r>
          </a:p>
        </p:txBody>
      </p:sp>
      <p:pic>
        <p:nvPicPr>
          <p:cNvPr id="35" name="Picture 4" descr="Hand holding pencil drawing illustration, writing gesture concept, black white sketch style, creative education symbol, human hand outline art">
            <a:extLst>
              <a:ext uri="{FF2B5EF4-FFF2-40B4-BE49-F238E27FC236}">
                <a16:creationId xmlns:a16="http://schemas.microsoft.com/office/drawing/2014/main" id="{65356EE6-4792-78CB-6551-7B850DD28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r="53189"/>
          <a:stretch>
            <a:fillRect/>
          </a:stretch>
        </p:blipFill>
        <p:spPr bwMode="auto">
          <a:xfrm rot="894962">
            <a:off x="10867682" y="721828"/>
            <a:ext cx="923856" cy="8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  <p:bldP spid="28" grpId="0"/>
      <p:bldP spid="30" grpId="0"/>
      <p:bldP spid="31" grpId="0"/>
      <p:bldP spid="32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4EC73-7AC8-1F02-E1E5-6549B9A29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EACC4F-4BB0-A081-E7DE-35035F0B74C4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276FF6-A91F-06D1-0342-6AFEC43D9A4A}"/>
              </a:ext>
            </a:extLst>
          </p:cNvPr>
          <p:cNvSpPr txBox="1"/>
          <p:nvPr/>
        </p:nvSpPr>
        <p:spPr>
          <a:xfrm>
            <a:off x="448429" y="946895"/>
            <a:ext cx="3553691" cy="461665"/>
          </a:xfrm>
          <a:custGeom>
            <a:avLst/>
            <a:gdLst>
              <a:gd name="csX0" fmla="*/ 0 w 3553691"/>
              <a:gd name="csY0" fmla="*/ 0 h 461665"/>
              <a:gd name="csX1" fmla="*/ 592282 w 3553691"/>
              <a:gd name="csY1" fmla="*/ 0 h 461665"/>
              <a:gd name="csX2" fmla="*/ 1220101 w 3553691"/>
              <a:gd name="csY2" fmla="*/ 0 h 461665"/>
              <a:gd name="csX3" fmla="*/ 1883456 w 3553691"/>
              <a:gd name="csY3" fmla="*/ 0 h 461665"/>
              <a:gd name="csX4" fmla="*/ 2369127 w 3553691"/>
              <a:gd name="csY4" fmla="*/ 0 h 461665"/>
              <a:gd name="csX5" fmla="*/ 2890335 w 3553691"/>
              <a:gd name="csY5" fmla="*/ 0 h 461665"/>
              <a:gd name="csX6" fmla="*/ 3553691 w 3553691"/>
              <a:gd name="csY6" fmla="*/ 0 h 461665"/>
              <a:gd name="csX7" fmla="*/ 3553691 w 3553691"/>
              <a:gd name="csY7" fmla="*/ 461665 h 461665"/>
              <a:gd name="csX8" fmla="*/ 2890335 w 3553691"/>
              <a:gd name="csY8" fmla="*/ 461665 h 461665"/>
              <a:gd name="csX9" fmla="*/ 2298054 w 3553691"/>
              <a:gd name="csY9" fmla="*/ 461665 h 461665"/>
              <a:gd name="csX10" fmla="*/ 1776846 w 3553691"/>
              <a:gd name="csY10" fmla="*/ 461665 h 461665"/>
              <a:gd name="csX11" fmla="*/ 1220101 w 3553691"/>
              <a:gd name="csY11" fmla="*/ 461665 h 461665"/>
              <a:gd name="csX12" fmla="*/ 556745 w 3553691"/>
              <a:gd name="csY12" fmla="*/ 461665 h 461665"/>
              <a:gd name="csX13" fmla="*/ 0 w 3553691"/>
              <a:gd name="csY13" fmla="*/ 461665 h 461665"/>
              <a:gd name="csX14" fmla="*/ 0 w 3553691"/>
              <a:gd name="csY14" fmla="*/ 0 h 46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553691" h="461665" fill="none" extrusionOk="0">
                <a:moveTo>
                  <a:pt x="0" y="0"/>
                </a:moveTo>
                <a:cubicBezTo>
                  <a:pt x="260402" y="-4098"/>
                  <a:pt x="450110" y="23984"/>
                  <a:pt x="592282" y="0"/>
                </a:cubicBezTo>
                <a:cubicBezTo>
                  <a:pt x="734454" y="-23984"/>
                  <a:pt x="1058882" y="2711"/>
                  <a:pt x="1220101" y="0"/>
                </a:cubicBezTo>
                <a:cubicBezTo>
                  <a:pt x="1381320" y="-2711"/>
                  <a:pt x="1607004" y="29220"/>
                  <a:pt x="1883456" y="0"/>
                </a:cubicBezTo>
                <a:cubicBezTo>
                  <a:pt x="2159909" y="-29220"/>
                  <a:pt x="2218508" y="4712"/>
                  <a:pt x="2369127" y="0"/>
                </a:cubicBezTo>
                <a:cubicBezTo>
                  <a:pt x="2519746" y="-4712"/>
                  <a:pt x="2693753" y="-2155"/>
                  <a:pt x="2890335" y="0"/>
                </a:cubicBezTo>
                <a:cubicBezTo>
                  <a:pt x="3086917" y="2155"/>
                  <a:pt x="3266261" y="-4218"/>
                  <a:pt x="3553691" y="0"/>
                </a:cubicBezTo>
                <a:cubicBezTo>
                  <a:pt x="3562424" y="197112"/>
                  <a:pt x="3560984" y="352246"/>
                  <a:pt x="3553691" y="461665"/>
                </a:cubicBezTo>
                <a:cubicBezTo>
                  <a:pt x="3315807" y="472900"/>
                  <a:pt x="3109422" y="458166"/>
                  <a:pt x="2890335" y="461665"/>
                </a:cubicBezTo>
                <a:cubicBezTo>
                  <a:pt x="2671248" y="465164"/>
                  <a:pt x="2447720" y="482322"/>
                  <a:pt x="2298054" y="461665"/>
                </a:cubicBezTo>
                <a:cubicBezTo>
                  <a:pt x="2148388" y="441008"/>
                  <a:pt x="1910568" y="485835"/>
                  <a:pt x="1776846" y="461665"/>
                </a:cubicBezTo>
                <a:cubicBezTo>
                  <a:pt x="1643124" y="437495"/>
                  <a:pt x="1431690" y="486342"/>
                  <a:pt x="1220101" y="461665"/>
                </a:cubicBezTo>
                <a:cubicBezTo>
                  <a:pt x="1008513" y="436988"/>
                  <a:pt x="774420" y="479519"/>
                  <a:pt x="556745" y="461665"/>
                </a:cubicBezTo>
                <a:cubicBezTo>
                  <a:pt x="339070" y="443811"/>
                  <a:pt x="269100" y="484130"/>
                  <a:pt x="0" y="461665"/>
                </a:cubicBezTo>
                <a:cubicBezTo>
                  <a:pt x="-14733" y="309496"/>
                  <a:pt x="-12593" y="217519"/>
                  <a:pt x="0" y="0"/>
                </a:cubicBezTo>
                <a:close/>
              </a:path>
              <a:path w="3553691" h="461665" stroke="0" extrusionOk="0">
                <a:moveTo>
                  <a:pt x="0" y="0"/>
                </a:moveTo>
                <a:cubicBezTo>
                  <a:pt x="140473" y="6587"/>
                  <a:pt x="375522" y="-2364"/>
                  <a:pt x="592282" y="0"/>
                </a:cubicBezTo>
                <a:cubicBezTo>
                  <a:pt x="809042" y="2364"/>
                  <a:pt x="1077092" y="-27287"/>
                  <a:pt x="1255637" y="0"/>
                </a:cubicBezTo>
                <a:cubicBezTo>
                  <a:pt x="1434182" y="27287"/>
                  <a:pt x="1646615" y="-5680"/>
                  <a:pt x="1812382" y="0"/>
                </a:cubicBezTo>
                <a:cubicBezTo>
                  <a:pt x="1978150" y="5680"/>
                  <a:pt x="2140287" y="20985"/>
                  <a:pt x="2404664" y="0"/>
                </a:cubicBezTo>
                <a:cubicBezTo>
                  <a:pt x="2669041" y="-20985"/>
                  <a:pt x="2902271" y="-6052"/>
                  <a:pt x="3032483" y="0"/>
                </a:cubicBezTo>
                <a:cubicBezTo>
                  <a:pt x="3162695" y="6052"/>
                  <a:pt x="3328490" y="15969"/>
                  <a:pt x="3553691" y="0"/>
                </a:cubicBezTo>
                <a:cubicBezTo>
                  <a:pt x="3571815" y="149862"/>
                  <a:pt x="3556923" y="349966"/>
                  <a:pt x="3553691" y="461665"/>
                </a:cubicBezTo>
                <a:cubicBezTo>
                  <a:pt x="3278963" y="452552"/>
                  <a:pt x="3180466" y="443271"/>
                  <a:pt x="2996946" y="461665"/>
                </a:cubicBezTo>
                <a:cubicBezTo>
                  <a:pt x="2813427" y="480059"/>
                  <a:pt x="2696332" y="465771"/>
                  <a:pt x="2440201" y="461665"/>
                </a:cubicBezTo>
                <a:cubicBezTo>
                  <a:pt x="2184071" y="457559"/>
                  <a:pt x="2078110" y="436559"/>
                  <a:pt x="1847919" y="461665"/>
                </a:cubicBezTo>
                <a:cubicBezTo>
                  <a:pt x="1617728" y="486771"/>
                  <a:pt x="1490055" y="485619"/>
                  <a:pt x="1362248" y="461665"/>
                </a:cubicBezTo>
                <a:cubicBezTo>
                  <a:pt x="1234441" y="437711"/>
                  <a:pt x="1033183" y="443028"/>
                  <a:pt x="734429" y="461665"/>
                </a:cubicBezTo>
                <a:cubicBezTo>
                  <a:pt x="435675" y="480302"/>
                  <a:pt x="353684" y="455034"/>
                  <a:pt x="0" y="461665"/>
                </a:cubicBezTo>
                <a:cubicBezTo>
                  <a:pt x="7348" y="267771"/>
                  <a:pt x="2060" y="139678"/>
                  <a:pt x="0" y="0"/>
                </a:cubicBezTo>
                <a:close/>
              </a:path>
            </a:pathLst>
          </a:custGeom>
          <a:solidFill>
            <a:srgbClr val="FDE8E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19912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REFLEKSIJA</a:t>
            </a:r>
          </a:p>
        </p:txBody>
      </p:sp>
      <p:pic>
        <p:nvPicPr>
          <p:cNvPr id="3" name="Picture 3" descr="Pencil and Paper Clip Art Image - ClipSafari">
            <a:extLst>
              <a:ext uri="{FF2B5EF4-FFF2-40B4-BE49-F238E27FC236}">
                <a16:creationId xmlns:a16="http://schemas.microsoft.com/office/drawing/2014/main" id="{A32A15F1-C60E-6D72-E365-460CE32F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750" y="882060"/>
            <a:ext cx="2069308" cy="158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55B7745-0F03-5FF5-4826-2DD032AC57C1}"/>
              </a:ext>
            </a:extLst>
          </p:cNvPr>
          <p:cNvSpPr txBox="1"/>
          <p:nvPr/>
        </p:nvSpPr>
        <p:spPr>
          <a:xfrm>
            <a:off x="334296" y="1591707"/>
            <a:ext cx="8282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Mini provjera znanja.</a:t>
            </a:r>
          </a:p>
          <a:p>
            <a:pPr>
              <a:buNone/>
            </a:pPr>
            <a:r>
              <a:rPr lang="hr-HR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Zaokruži jedan točan odgovor.</a:t>
            </a:r>
          </a:p>
          <a:p>
            <a:pPr>
              <a:buNone/>
            </a:pPr>
            <a:endParaRPr lang="en-US" sz="2000" i="1" dirty="0">
              <a:latin typeface="Comic Sans MS" panose="030F0702030302020204" pitchFamily="66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211CB64-4EC5-713A-4B3E-DD7271A8683E}"/>
              </a:ext>
            </a:extLst>
          </p:cNvPr>
          <p:cNvSpPr txBox="1"/>
          <p:nvPr/>
        </p:nvSpPr>
        <p:spPr>
          <a:xfrm>
            <a:off x="334296" y="2589010"/>
            <a:ext cx="31463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i="1" dirty="0">
                <a:latin typeface="Comic Sans MS" panose="030F0702030302020204" pitchFamily="66" charset="0"/>
              </a:rPr>
              <a:t>1. Koja </a:t>
            </a:r>
            <a:r>
              <a:rPr lang="en-US" b="1" i="1" dirty="0" err="1">
                <a:latin typeface="Comic Sans MS" panose="030F0702030302020204" pitchFamily="66" charset="0"/>
              </a:rPr>
              <a:t>vrsta</a:t>
            </a:r>
            <a:r>
              <a:rPr lang="en-US" b="1" i="1" dirty="0">
                <a:latin typeface="Comic Sans MS" panose="030F0702030302020204" pitchFamily="66" charset="0"/>
              </a:rPr>
              <a:t> </a:t>
            </a:r>
            <a:r>
              <a:rPr lang="en-US" b="1" i="1" dirty="0" err="1">
                <a:latin typeface="Comic Sans MS" panose="030F0702030302020204" pitchFamily="66" charset="0"/>
              </a:rPr>
              <a:t>mišića</a:t>
            </a:r>
            <a:r>
              <a:rPr lang="en-US" b="1" i="1" dirty="0">
                <a:latin typeface="Comic Sans MS" panose="030F0702030302020204" pitchFamily="66" charset="0"/>
              </a:rPr>
              <a:t> je pod</a:t>
            </a:r>
            <a:r>
              <a:rPr lang="hr-HR" b="1" i="1" dirty="0">
                <a:latin typeface="Comic Sans MS" panose="030F0702030302020204" pitchFamily="66" charset="0"/>
              </a:rPr>
              <a:t> utjecajem naše volje</a:t>
            </a:r>
            <a:r>
              <a:rPr lang="en-US" b="1" i="1" dirty="0">
                <a:latin typeface="Comic Sans MS" panose="030F0702030302020204" pitchFamily="66" charset="0"/>
              </a:rPr>
              <a:t>?</a:t>
            </a:r>
          </a:p>
          <a:p>
            <a:pPr>
              <a:buNone/>
            </a:pPr>
            <a:r>
              <a:rPr lang="en-US" i="1" dirty="0">
                <a:latin typeface="Comic Sans MS" panose="030F0702030302020204" pitchFamily="66" charset="0"/>
              </a:rPr>
              <a:t>A) </a:t>
            </a:r>
            <a:r>
              <a:rPr lang="hr-HR" i="1" dirty="0">
                <a:latin typeface="Comic Sans MS" panose="030F0702030302020204" pitchFamily="66" charset="0"/>
              </a:rPr>
              <a:t>mišić jezika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B) </a:t>
            </a:r>
            <a:r>
              <a:rPr lang="hr-HR" i="1" dirty="0">
                <a:latin typeface="Comic Sans MS" panose="030F0702030302020204" pitchFamily="66" charset="0"/>
              </a:rPr>
              <a:t>s</a:t>
            </a:r>
            <a:r>
              <a:rPr lang="en-US" i="1" dirty="0" err="1">
                <a:latin typeface="Comic Sans MS" panose="030F0702030302020204" pitchFamily="66" charset="0"/>
              </a:rPr>
              <a:t>rčani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mišić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C) </a:t>
            </a:r>
            <a:r>
              <a:rPr lang="hr-HR" i="1" dirty="0">
                <a:latin typeface="Comic Sans MS" panose="030F0702030302020204" pitchFamily="66" charset="0"/>
              </a:rPr>
              <a:t>mišići želudca</a:t>
            </a:r>
          </a:p>
          <a:p>
            <a:pPr>
              <a:buNone/>
            </a:pPr>
            <a:r>
              <a:rPr lang="hr-HR" i="1" dirty="0">
                <a:latin typeface="Comic Sans MS" panose="030F0702030302020204" pitchFamily="66" charset="0"/>
              </a:rPr>
              <a:t>D) mišići maternice</a:t>
            </a:r>
            <a:br>
              <a:rPr lang="en-US" i="1" dirty="0">
                <a:latin typeface="Comic Sans MS" panose="030F0702030302020204" pitchFamily="66" charset="0"/>
              </a:rPr>
            </a:br>
            <a:endParaRPr lang="en-US" i="1" dirty="0">
              <a:latin typeface="Comic Sans MS" panose="030F0702030302020204" pitchFamily="66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6F6F6B8-742A-0615-D0F4-54B8F244CBA4}"/>
              </a:ext>
            </a:extLst>
          </p:cNvPr>
          <p:cNvSpPr txBox="1"/>
          <p:nvPr/>
        </p:nvSpPr>
        <p:spPr>
          <a:xfrm>
            <a:off x="3716593" y="2690336"/>
            <a:ext cx="37854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b="1" i="1" dirty="0">
                <a:latin typeface="Comic Sans MS" panose="030F0702030302020204" pitchFamily="66" charset="0"/>
              </a:rPr>
              <a:t>2</a:t>
            </a:r>
            <a:r>
              <a:rPr lang="en-US" b="1" i="1" dirty="0">
                <a:latin typeface="Comic Sans MS" panose="030F0702030302020204" pitchFamily="66" charset="0"/>
              </a:rPr>
              <a:t>. </a:t>
            </a:r>
            <a:r>
              <a:rPr lang="en-US" b="1" i="1" dirty="0" err="1">
                <a:latin typeface="Comic Sans MS" panose="030F0702030302020204" pitchFamily="66" charset="0"/>
              </a:rPr>
              <a:t>Gdje</a:t>
            </a:r>
            <a:r>
              <a:rPr lang="en-US" b="1" i="1" dirty="0">
                <a:latin typeface="Comic Sans MS" panose="030F0702030302020204" pitchFamily="66" charset="0"/>
              </a:rPr>
              <a:t> se </a:t>
            </a:r>
            <a:r>
              <a:rPr lang="en-US" b="1" i="1" dirty="0" err="1">
                <a:latin typeface="Comic Sans MS" panose="030F0702030302020204" pitchFamily="66" charset="0"/>
              </a:rPr>
              <a:t>nalaze</a:t>
            </a:r>
            <a:r>
              <a:rPr lang="en-US" b="1" i="1" dirty="0">
                <a:latin typeface="Comic Sans MS" panose="030F0702030302020204" pitchFamily="66" charset="0"/>
              </a:rPr>
              <a:t> </a:t>
            </a:r>
            <a:r>
              <a:rPr lang="en-US" b="1" i="1" dirty="0" err="1">
                <a:latin typeface="Comic Sans MS" panose="030F0702030302020204" pitchFamily="66" charset="0"/>
              </a:rPr>
              <a:t>glatki</a:t>
            </a:r>
            <a:r>
              <a:rPr lang="en-US" b="1" i="1" dirty="0">
                <a:latin typeface="Comic Sans MS" panose="030F0702030302020204" pitchFamily="66" charset="0"/>
              </a:rPr>
              <a:t> </a:t>
            </a:r>
            <a:r>
              <a:rPr lang="en-US" b="1" i="1" dirty="0" err="1">
                <a:latin typeface="Comic Sans MS" panose="030F0702030302020204" pitchFamily="66" charset="0"/>
              </a:rPr>
              <a:t>mišići</a:t>
            </a:r>
            <a:r>
              <a:rPr lang="en-US" b="1" i="1" dirty="0">
                <a:latin typeface="Comic Sans MS" panose="030F0702030302020204" pitchFamily="66" charset="0"/>
              </a:rPr>
              <a:t>?</a:t>
            </a:r>
          </a:p>
          <a:p>
            <a:pPr>
              <a:buNone/>
            </a:pPr>
            <a:r>
              <a:rPr lang="en-US" i="1" dirty="0">
                <a:latin typeface="Comic Sans MS" panose="030F0702030302020204" pitchFamily="66" charset="0"/>
              </a:rPr>
              <a:t>A) </a:t>
            </a:r>
            <a:r>
              <a:rPr lang="hr-HR" i="1" dirty="0">
                <a:latin typeface="Comic Sans MS" panose="030F0702030302020204" pitchFamily="66" charset="0"/>
              </a:rPr>
              <a:t>u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kostima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B) </a:t>
            </a:r>
            <a:r>
              <a:rPr lang="hr-HR" i="1" dirty="0">
                <a:latin typeface="Comic Sans MS" panose="030F0702030302020204" pitchFamily="66" charset="0"/>
              </a:rPr>
              <a:t>u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stijenkama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unutarnjih</a:t>
            </a:r>
            <a:r>
              <a:rPr lang="en-US" i="1" dirty="0">
                <a:latin typeface="Comic Sans MS" panose="030F0702030302020204" pitchFamily="66" charset="0"/>
              </a:rPr>
              <a:t> organa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C) </a:t>
            </a:r>
            <a:r>
              <a:rPr lang="hr-HR" i="1" dirty="0">
                <a:latin typeface="Comic Sans MS" panose="030F0702030302020204" pitchFamily="66" charset="0"/>
              </a:rPr>
              <a:t>u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srcu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D) </a:t>
            </a:r>
            <a:r>
              <a:rPr lang="hr-HR" i="1" dirty="0">
                <a:latin typeface="Comic Sans MS" panose="030F0702030302020204" pitchFamily="66" charset="0"/>
              </a:rPr>
              <a:t>u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tetivama</a:t>
            </a:r>
            <a:endParaRPr lang="en-US" i="1" dirty="0">
              <a:latin typeface="Comic Sans MS" panose="030F0702030302020204" pitchFamily="66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20B9E15-0812-D3B7-D32E-FA5256514914}"/>
              </a:ext>
            </a:extLst>
          </p:cNvPr>
          <p:cNvSpPr txBox="1"/>
          <p:nvPr/>
        </p:nvSpPr>
        <p:spPr>
          <a:xfrm>
            <a:off x="7737986" y="2690336"/>
            <a:ext cx="45621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b="1" i="1" dirty="0">
                <a:latin typeface="Comic Sans MS" panose="030F0702030302020204" pitchFamily="66" charset="0"/>
              </a:rPr>
              <a:t>3</a:t>
            </a:r>
            <a:r>
              <a:rPr lang="en-US" b="1" i="1" dirty="0">
                <a:latin typeface="Comic Sans MS" panose="030F0702030302020204" pitchFamily="66" charset="0"/>
              </a:rPr>
              <a:t>. Koja je </a:t>
            </a:r>
            <a:r>
              <a:rPr lang="en-US" b="1" i="1" dirty="0" err="1">
                <a:latin typeface="Comic Sans MS" panose="030F0702030302020204" pitchFamily="66" charset="0"/>
              </a:rPr>
              <a:t>glavna</a:t>
            </a:r>
            <a:r>
              <a:rPr lang="en-US" b="1" i="1" dirty="0">
                <a:latin typeface="Comic Sans MS" panose="030F0702030302020204" pitchFamily="66" charset="0"/>
              </a:rPr>
              <a:t> </a:t>
            </a:r>
            <a:r>
              <a:rPr lang="en-US" b="1" i="1" dirty="0" err="1">
                <a:latin typeface="Comic Sans MS" panose="030F0702030302020204" pitchFamily="66" charset="0"/>
              </a:rPr>
              <a:t>funkcija</a:t>
            </a:r>
            <a:r>
              <a:rPr lang="en-US" b="1" i="1" dirty="0">
                <a:latin typeface="Comic Sans MS" panose="030F0702030302020204" pitchFamily="66" charset="0"/>
              </a:rPr>
              <a:t> ATP-a u </a:t>
            </a:r>
            <a:r>
              <a:rPr lang="en-US" b="1" i="1" dirty="0" err="1">
                <a:latin typeface="Comic Sans MS" panose="030F0702030302020204" pitchFamily="66" charset="0"/>
              </a:rPr>
              <a:t>mišiću</a:t>
            </a:r>
            <a:r>
              <a:rPr lang="en-US" b="1" i="1" dirty="0">
                <a:latin typeface="Comic Sans MS" panose="030F0702030302020204" pitchFamily="66" charset="0"/>
              </a:rPr>
              <a:t>?</a:t>
            </a:r>
          </a:p>
          <a:p>
            <a:pPr>
              <a:buNone/>
            </a:pPr>
            <a:r>
              <a:rPr lang="en-US" i="1" dirty="0">
                <a:latin typeface="Comic Sans MS" panose="030F0702030302020204" pitchFamily="66" charset="0"/>
              </a:rPr>
              <a:t>A) </a:t>
            </a:r>
            <a:r>
              <a:rPr lang="hr-HR" i="1" dirty="0">
                <a:latin typeface="Comic Sans MS" panose="030F0702030302020204" pitchFamily="66" charset="0"/>
              </a:rPr>
              <a:t>p</a:t>
            </a:r>
            <a:r>
              <a:rPr lang="en-US" i="1" dirty="0" err="1">
                <a:latin typeface="Comic Sans MS" panose="030F0702030302020204" pitchFamily="66" charset="0"/>
              </a:rPr>
              <a:t>ohrana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kisika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B) </a:t>
            </a:r>
            <a:r>
              <a:rPr lang="hr-HR" i="1" dirty="0">
                <a:latin typeface="Comic Sans MS" panose="030F0702030302020204" pitchFamily="66" charset="0"/>
              </a:rPr>
              <a:t>p</a:t>
            </a:r>
            <a:r>
              <a:rPr lang="en-US" i="1" dirty="0" err="1">
                <a:latin typeface="Comic Sans MS" panose="030F0702030302020204" pitchFamily="66" charset="0"/>
              </a:rPr>
              <a:t>rijenos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živčanih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impulsa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C) </a:t>
            </a:r>
            <a:r>
              <a:rPr lang="hr-HR" i="1" dirty="0">
                <a:latin typeface="Comic Sans MS" panose="030F0702030302020204" pitchFamily="66" charset="0"/>
              </a:rPr>
              <a:t>o</a:t>
            </a:r>
            <a:r>
              <a:rPr lang="en-US" i="1" dirty="0" err="1">
                <a:latin typeface="Comic Sans MS" panose="030F0702030302020204" pitchFamily="66" charset="0"/>
              </a:rPr>
              <a:t>siguravanje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energije</a:t>
            </a:r>
            <a:r>
              <a:rPr lang="en-US" i="1" dirty="0">
                <a:latin typeface="Comic Sans MS" panose="030F0702030302020204" pitchFamily="66" charset="0"/>
              </a:rPr>
              <a:t> za </a:t>
            </a:r>
            <a:r>
              <a:rPr lang="en-US" i="1" dirty="0" err="1">
                <a:latin typeface="Comic Sans MS" panose="030F0702030302020204" pitchFamily="66" charset="0"/>
              </a:rPr>
              <a:t>kontrakciju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D) </a:t>
            </a:r>
            <a:r>
              <a:rPr lang="hr-HR" i="1" dirty="0">
                <a:latin typeface="Comic Sans MS" panose="030F0702030302020204" pitchFamily="66" charset="0"/>
              </a:rPr>
              <a:t>i</a:t>
            </a:r>
            <a:r>
              <a:rPr lang="en-US" i="1" dirty="0" err="1">
                <a:latin typeface="Comic Sans MS" panose="030F0702030302020204" pitchFamily="66" charset="0"/>
              </a:rPr>
              <a:t>zgradnja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proteina</a:t>
            </a:r>
            <a:endParaRPr lang="en-US" i="1" dirty="0">
              <a:latin typeface="Comic Sans MS" panose="030F0702030302020204" pitchFamily="66" charset="0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4A425BBA-DE39-42DA-6936-9D911B7E3213}"/>
              </a:ext>
            </a:extLst>
          </p:cNvPr>
          <p:cNvSpPr txBox="1"/>
          <p:nvPr/>
        </p:nvSpPr>
        <p:spPr>
          <a:xfrm>
            <a:off x="6096000" y="4700708"/>
            <a:ext cx="4741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b="1" i="1" dirty="0">
                <a:latin typeface="Comic Sans MS" panose="030F0702030302020204" pitchFamily="66" charset="0"/>
              </a:rPr>
              <a:t>5</a:t>
            </a:r>
            <a:r>
              <a:rPr lang="en-US" b="1" i="1" dirty="0">
                <a:latin typeface="Comic Sans MS" panose="030F0702030302020204" pitchFamily="66" charset="0"/>
              </a:rPr>
              <a:t>. </a:t>
            </a:r>
            <a:r>
              <a:rPr lang="en-US" b="1" i="1" dirty="0" err="1">
                <a:latin typeface="Comic Sans MS" panose="030F0702030302020204" pitchFamily="66" charset="0"/>
              </a:rPr>
              <a:t>Dugotrajnim</a:t>
            </a:r>
            <a:r>
              <a:rPr lang="en-US" b="1" i="1" dirty="0">
                <a:latin typeface="Comic Sans MS" panose="030F0702030302020204" pitchFamily="66" charset="0"/>
              </a:rPr>
              <a:t> </a:t>
            </a:r>
            <a:r>
              <a:rPr lang="en-US" b="1" i="1" dirty="0" err="1">
                <a:latin typeface="Comic Sans MS" panose="030F0702030302020204" pitchFamily="66" charset="0"/>
              </a:rPr>
              <a:t>treningom</a:t>
            </a:r>
            <a:r>
              <a:rPr lang="en-US" b="1" i="1" dirty="0">
                <a:latin typeface="Comic Sans MS" panose="030F0702030302020204" pitchFamily="66" charset="0"/>
              </a:rPr>
              <a:t> </a:t>
            </a:r>
            <a:r>
              <a:rPr lang="en-US" b="1" i="1" dirty="0" err="1">
                <a:latin typeface="Comic Sans MS" panose="030F0702030302020204" pitchFamily="66" charset="0"/>
              </a:rPr>
              <a:t>dolazi</a:t>
            </a:r>
            <a:r>
              <a:rPr lang="en-US" b="1" i="1" dirty="0">
                <a:latin typeface="Comic Sans MS" panose="030F0702030302020204" pitchFamily="66" charset="0"/>
              </a:rPr>
              <a:t> do:</a:t>
            </a:r>
          </a:p>
          <a:p>
            <a:pPr>
              <a:buNone/>
            </a:pPr>
            <a:r>
              <a:rPr lang="en-US" i="1" dirty="0">
                <a:latin typeface="Comic Sans MS" panose="030F0702030302020204" pitchFamily="66" charset="0"/>
              </a:rPr>
              <a:t>A) </a:t>
            </a:r>
            <a:r>
              <a:rPr lang="hr-HR" i="1" dirty="0">
                <a:latin typeface="Comic Sans MS" panose="030F0702030302020204" pitchFamily="66" charset="0"/>
              </a:rPr>
              <a:t>s</a:t>
            </a:r>
            <a:r>
              <a:rPr lang="en-US" i="1" dirty="0" err="1">
                <a:latin typeface="Comic Sans MS" panose="030F0702030302020204" pitchFamily="66" charset="0"/>
              </a:rPr>
              <a:t>manjenja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broja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mišićnih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vlakana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B) </a:t>
            </a:r>
            <a:r>
              <a:rPr lang="hr-HR" i="1" dirty="0">
                <a:latin typeface="Comic Sans MS" panose="030F0702030302020204" pitchFamily="66" charset="0"/>
              </a:rPr>
              <a:t>p</a:t>
            </a:r>
            <a:r>
              <a:rPr lang="en-US" i="1" dirty="0" err="1">
                <a:latin typeface="Comic Sans MS" panose="030F0702030302020204" pitchFamily="66" charset="0"/>
              </a:rPr>
              <a:t>ovećanja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mišićne</a:t>
            </a:r>
            <a:r>
              <a:rPr lang="en-US" i="1" dirty="0">
                <a:latin typeface="Comic Sans MS" panose="030F0702030302020204" pitchFamily="66" charset="0"/>
              </a:rPr>
              <a:t> mase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C) </a:t>
            </a:r>
            <a:r>
              <a:rPr lang="hr-HR" i="1" dirty="0">
                <a:latin typeface="Comic Sans MS" panose="030F0702030302020204" pitchFamily="66" charset="0"/>
              </a:rPr>
              <a:t>n</a:t>
            </a:r>
            <a:r>
              <a:rPr lang="en-US" i="1" dirty="0" err="1">
                <a:latin typeface="Comic Sans MS" panose="030F0702030302020204" pitchFamily="66" charset="0"/>
              </a:rPr>
              <a:t>estanka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mitohondrija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D) </a:t>
            </a:r>
            <a:r>
              <a:rPr lang="hr-HR" i="1" dirty="0">
                <a:latin typeface="Comic Sans MS" panose="030F0702030302020204" pitchFamily="66" charset="0"/>
              </a:rPr>
              <a:t>s</a:t>
            </a:r>
            <a:r>
              <a:rPr lang="en-US" i="1" dirty="0" err="1">
                <a:latin typeface="Comic Sans MS" panose="030F0702030302020204" pitchFamily="66" charset="0"/>
              </a:rPr>
              <a:t>manjenja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snage</a:t>
            </a:r>
            <a:endParaRPr lang="en-US" i="1" dirty="0">
              <a:latin typeface="Comic Sans MS" panose="030F0702030302020204" pitchFamily="66" charset="0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C0C44F10-C8A7-B3B0-EE42-7485C0E87FA8}"/>
              </a:ext>
            </a:extLst>
          </p:cNvPr>
          <p:cNvSpPr txBox="1"/>
          <p:nvPr/>
        </p:nvSpPr>
        <p:spPr>
          <a:xfrm>
            <a:off x="2114325" y="4644429"/>
            <a:ext cx="30307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b="1" i="1" dirty="0">
                <a:latin typeface="Comic Sans MS" panose="030F0702030302020204" pitchFamily="66" charset="0"/>
              </a:rPr>
              <a:t>4</a:t>
            </a:r>
            <a:r>
              <a:rPr lang="en-US" b="1" i="1" dirty="0">
                <a:latin typeface="Comic Sans MS" panose="030F0702030302020204" pitchFamily="66" charset="0"/>
              </a:rPr>
              <a:t>. </a:t>
            </a:r>
            <a:r>
              <a:rPr lang="en-US" b="1" i="1" dirty="0" err="1">
                <a:latin typeface="Comic Sans MS" panose="030F0702030302020204" pitchFamily="66" charset="0"/>
              </a:rPr>
              <a:t>Mišićno</a:t>
            </a:r>
            <a:r>
              <a:rPr lang="en-US" b="1" i="1" dirty="0">
                <a:latin typeface="Comic Sans MS" panose="030F0702030302020204" pitchFamily="66" charset="0"/>
              </a:rPr>
              <a:t> </a:t>
            </a:r>
            <a:r>
              <a:rPr lang="en-US" b="1" i="1" dirty="0" err="1">
                <a:latin typeface="Comic Sans MS" panose="030F0702030302020204" pitchFamily="66" charset="0"/>
              </a:rPr>
              <a:t>vlakno</a:t>
            </a:r>
            <a:r>
              <a:rPr lang="en-US" b="1" i="1" dirty="0">
                <a:latin typeface="Comic Sans MS" panose="030F0702030302020204" pitchFamily="66" charset="0"/>
              </a:rPr>
              <a:t> je:</a:t>
            </a:r>
          </a:p>
          <a:p>
            <a:pPr>
              <a:buNone/>
            </a:pPr>
            <a:r>
              <a:rPr lang="en-US" i="1" dirty="0">
                <a:latin typeface="Comic Sans MS" panose="030F0702030302020204" pitchFamily="66" charset="0"/>
              </a:rPr>
              <a:t>A) </a:t>
            </a:r>
            <a:r>
              <a:rPr lang="hr-HR" i="1" dirty="0">
                <a:latin typeface="Comic Sans MS" panose="030F0702030302020204" pitchFamily="66" charset="0"/>
              </a:rPr>
              <a:t>v</a:t>
            </a:r>
            <a:r>
              <a:rPr lang="en-US" i="1" dirty="0" err="1">
                <a:latin typeface="Comic Sans MS" panose="030F0702030302020204" pitchFamily="66" charset="0"/>
              </a:rPr>
              <a:t>rsta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tetive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B) </a:t>
            </a:r>
            <a:r>
              <a:rPr lang="hr-HR" i="1" dirty="0">
                <a:latin typeface="Comic Sans MS" panose="030F0702030302020204" pitchFamily="66" charset="0"/>
              </a:rPr>
              <a:t>v</a:t>
            </a:r>
            <a:r>
              <a:rPr lang="en-US" i="1" dirty="0" err="1">
                <a:latin typeface="Comic Sans MS" panose="030F0702030302020204" pitchFamily="66" charset="0"/>
              </a:rPr>
              <a:t>rsta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živca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C) </a:t>
            </a:r>
            <a:r>
              <a:rPr lang="hr-HR" i="1" dirty="0">
                <a:latin typeface="Comic Sans MS" panose="030F0702030302020204" pitchFamily="66" charset="0"/>
              </a:rPr>
              <a:t>m</a:t>
            </a:r>
            <a:r>
              <a:rPr lang="en-US" i="1" dirty="0" err="1">
                <a:latin typeface="Comic Sans MS" panose="030F0702030302020204" pitchFamily="66" charset="0"/>
              </a:rPr>
              <a:t>išićna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stanica</a:t>
            </a:r>
            <a:br>
              <a:rPr lang="en-US" i="1" dirty="0">
                <a:latin typeface="Comic Sans MS" panose="030F0702030302020204" pitchFamily="66" charset="0"/>
              </a:rPr>
            </a:br>
            <a:r>
              <a:rPr lang="en-US" i="1" dirty="0">
                <a:latin typeface="Comic Sans MS" panose="030F0702030302020204" pitchFamily="66" charset="0"/>
              </a:rPr>
              <a:t>D) </a:t>
            </a:r>
            <a:r>
              <a:rPr lang="hr-HR" i="1" dirty="0">
                <a:latin typeface="Comic Sans MS" panose="030F0702030302020204" pitchFamily="66" charset="0"/>
              </a:rPr>
              <a:t>d</a:t>
            </a:r>
            <a:r>
              <a:rPr lang="en-US" i="1" dirty="0">
                <a:latin typeface="Comic Sans MS" panose="030F0702030302020204" pitchFamily="66" charset="0"/>
              </a:rPr>
              <a:t>io </a:t>
            </a:r>
            <a:r>
              <a:rPr lang="en-US" i="1" dirty="0" err="1">
                <a:latin typeface="Comic Sans MS" panose="030F0702030302020204" pitchFamily="66" charset="0"/>
              </a:rPr>
              <a:t>kosti</a:t>
            </a:r>
            <a:endParaRPr lang="en-US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6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9206C-794C-5049-7CB1-F9337564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4742CF-1DFD-EAE0-199E-E09F3ADD1605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97E2D17-A6F1-1BA3-42AF-F53D0668A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67188" t="39810" r="28461" b="51969"/>
          <a:stretch/>
        </p:blipFill>
        <p:spPr>
          <a:xfrm>
            <a:off x="8513522" y="2284261"/>
            <a:ext cx="1466220" cy="1557694"/>
          </a:xfrm>
          <a:prstGeom prst="flowChartConnector">
            <a:avLst/>
          </a:prstGeom>
        </p:spPr>
      </p:pic>
      <p:sp>
        <p:nvSpPr>
          <p:cNvPr id="3" name="Dijagram toka: Kraj 10">
            <a:extLst>
              <a:ext uri="{FF2B5EF4-FFF2-40B4-BE49-F238E27FC236}">
                <a16:creationId xmlns:a16="http://schemas.microsoft.com/office/drawing/2014/main" id="{58FE03DE-4482-3AFB-55C3-C3543666A123}"/>
              </a:ext>
            </a:extLst>
          </p:cNvPr>
          <p:cNvSpPr/>
          <p:nvPr/>
        </p:nvSpPr>
        <p:spPr>
          <a:xfrm>
            <a:off x="1673582" y="3854245"/>
            <a:ext cx="8306160" cy="2169904"/>
          </a:xfrm>
          <a:prstGeom prst="flowChartTerminator">
            <a:avLst/>
          </a:prstGeom>
          <a:solidFill>
            <a:srgbClr val="EBF5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dirty="0">
              <a:solidFill>
                <a:srgbClr val="E27ACE"/>
              </a:solidFill>
            </a:endParaRPr>
          </a:p>
        </p:txBody>
      </p:sp>
      <p:sp>
        <p:nvSpPr>
          <p:cNvPr id="4" name="TekstniOkvir 10">
            <a:extLst>
              <a:ext uri="{FF2B5EF4-FFF2-40B4-BE49-F238E27FC236}">
                <a16:creationId xmlns:a16="http://schemas.microsoft.com/office/drawing/2014/main" id="{A06BCE91-BE97-E17D-9C9A-C3EBED364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980" y="4170494"/>
            <a:ext cx="68140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b="1" dirty="0">
                <a:latin typeface="Comic Sans MS" panose="030F0702030302020204" pitchFamily="66" charset="0"/>
              </a:rPr>
              <a:t>Udžbenik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Znam li odgovoriti? </a:t>
            </a:r>
            <a:r>
              <a:rPr lang="hr-HR" altLang="sr-Latn-RS" b="1" dirty="0">
                <a:latin typeface="Comic Sans MS" panose="030F0702030302020204" pitchFamily="66" charset="0"/>
              </a:rPr>
              <a:t>str. 60.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dirty="0">
                <a:latin typeface="Comic Sans MS" panose="030F0702030302020204" pitchFamily="66" charset="0"/>
              </a:rPr>
              <a:t>(domaća zadaća)</a:t>
            </a:r>
          </a:p>
        </p:txBody>
      </p:sp>
      <p:pic>
        <p:nvPicPr>
          <p:cNvPr id="5" name="Picture 2" descr="Homework cartoon background vector free download">
            <a:extLst>
              <a:ext uri="{FF2B5EF4-FFF2-40B4-BE49-F238E27FC236}">
                <a16:creationId xmlns:a16="http://schemas.microsoft.com/office/drawing/2014/main" id="{66DEB841-49C2-7EF2-C118-56119A7C3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26" y="1271013"/>
            <a:ext cx="2823702" cy="282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7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76272-CB14-1C73-21A8-C8FBCDAF6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DBE60C-F4D0-C0A9-89DE-C020E21ECD2A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ADA4F49-7D6A-4E08-23A8-0639A28D40CE}"/>
              </a:ext>
            </a:extLst>
          </p:cNvPr>
          <p:cNvSpPr txBox="1"/>
          <p:nvPr/>
        </p:nvSpPr>
        <p:spPr>
          <a:xfrm>
            <a:off x="978849" y="897251"/>
            <a:ext cx="9958998" cy="523220"/>
          </a:xfrm>
          <a:prstGeom prst="rect">
            <a:avLst/>
          </a:prstGeom>
          <a:solidFill>
            <a:srgbClr val="EBF5F7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KOŠTANI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SUSTAV – POVEZANOST GRAĐE I ULOGE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5BEA01D-8016-DD42-65AA-2925788B83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7096" y="2601101"/>
            <a:ext cx="4036594" cy="404482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8994110-AA6D-C3D6-B23B-A6027CD175BE}"/>
              </a:ext>
            </a:extLst>
          </p:cNvPr>
          <p:cNvSpPr txBox="1"/>
          <p:nvPr/>
        </p:nvSpPr>
        <p:spPr>
          <a:xfrm>
            <a:off x="2860250" y="1724817"/>
            <a:ext cx="5370284" cy="461665"/>
          </a:xfrm>
          <a:prstGeom prst="rect">
            <a:avLst/>
          </a:prstGeom>
          <a:solidFill>
            <a:srgbClr val="7188B6"/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SUSTAV ORGANA ZA KRETANJE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29D6C21-C413-F53B-C0CB-CAB258A0504C}"/>
              </a:ext>
            </a:extLst>
          </p:cNvPr>
          <p:cNvSpPr txBox="1"/>
          <p:nvPr/>
        </p:nvSpPr>
        <p:spPr>
          <a:xfrm>
            <a:off x="1565256" y="2977796"/>
            <a:ext cx="1586881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KOSTI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62573F8-F0D2-0440-51B9-7AE504CBA10E}"/>
              </a:ext>
            </a:extLst>
          </p:cNvPr>
          <p:cNvSpPr txBox="1"/>
          <p:nvPr/>
        </p:nvSpPr>
        <p:spPr>
          <a:xfrm>
            <a:off x="7938649" y="3004032"/>
            <a:ext cx="1586881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MIŠIĆA</a:t>
            </a:r>
          </a:p>
        </p:txBody>
      </p:sp>
      <p:cxnSp>
        <p:nvCxnSpPr>
          <p:cNvPr id="8" name="Ravni poveznik 7">
            <a:extLst>
              <a:ext uri="{FF2B5EF4-FFF2-40B4-BE49-F238E27FC236}">
                <a16:creationId xmlns:a16="http://schemas.microsoft.com/office/drawing/2014/main" id="{3F42CC79-2390-BC40-606C-0FA58782101D}"/>
              </a:ext>
            </a:extLst>
          </p:cNvPr>
          <p:cNvCxnSpPr>
            <a:cxnSpLocks/>
            <a:stCxn id="3" idx="2"/>
            <a:endCxn id="2" idx="0"/>
          </p:cNvCxnSpPr>
          <p:nvPr/>
        </p:nvCxnSpPr>
        <p:spPr>
          <a:xfrm>
            <a:off x="5545392" y="2186482"/>
            <a:ext cx="1" cy="4146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C881A3A9-C388-31AC-5E40-A5347E2AF166}"/>
              </a:ext>
            </a:extLst>
          </p:cNvPr>
          <p:cNvCxnSpPr/>
          <p:nvPr/>
        </p:nvCxnSpPr>
        <p:spPr>
          <a:xfrm>
            <a:off x="2358696" y="2601101"/>
            <a:ext cx="637339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F5FDDD30-22DB-8A91-A433-9147D64B2796}"/>
              </a:ext>
            </a:extLst>
          </p:cNvPr>
          <p:cNvCxnSpPr>
            <a:cxnSpLocks/>
          </p:cNvCxnSpPr>
          <p:nvPr/>
        </p:nvCxnSpPr>
        <p:spPr>
          <a:xfrm>
            <a:off x="2358696" y="2601101"/>
            <a:ext cx="0" cy="3682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ED6BC722-D495-16EF-ED5C-AB168A652C7D}"/>
              </a:ext>
            </a:extLst>
          </p:cNvPr>
          <p:cNvCxnSpPr>
            <a:cxnSpLocks/>
          </p:cNvCxnSpPr>
          <p:nvPr/>
        </p:nvCxnSpPr>
        <p:spPr>
          <a:xfrm>
            <a:off x="8732089" y="2601101"/>
            <a:ext cx="0" cy="3682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818347E-0B6E-C015-A1D7-48AABAF05D40}"/>
              </a:ext>
            </a:extLst>
          </p:cNvPr>
          <p:cNvSpPr txBox="1"/>
          <p:nvPr/>
        </p:nvSpPr>
        <p:spPr>
          <a:xfrm>
            <a:off x="5545391" y="2200990"/>
            <a:ext cx="1451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građen od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BB4A06AF-156A-8D2D-1C26-615AF4411E7B}"/>
              </a:ext>
            </a:extLst>
          </p:cNvPr>
          <p:cNvCxnSpPr>
            <a:cxnSpLocks/>
          </p:cNvCxnSpPr>
          <p:nvPr/>
        </p:nvCxnSpPr>
        <p:spPr>
          <a:xfrm>
            <a:off x="3152137" y="3208628"/>
            <a:ext cx="4766342" cy="0"/>
          </a:xfrm>
          <a:prstGeom prst="line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3D966B44-DADE-C90E-1B2D-93C6133EC3F8}"/>
              </a:ext>
            </a:extLst>
          </p:cNvPr>
          <p:cNvSpPr txBox="1"/>
          <p:nvPr/>
        </p:nvSpPr>
        <p:spPr>
          <a:xfrm>
            <a:off x="4195564" y="2834754"/>
            <a:ext cx="3164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usklađenim djelovanjem</a:t>
            </a:r>
          </a:p>
        </p:txBody>
      </p: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E97D148A-7951-D9BF-67B8-9E0952F38AC7}"/>
              </a:ext>
            </a:extLst>
          </p:cNvPr>
          <p:cNvCxnSpPr>
            <a:cxnSpLocks/>
          </p:cNvCxnSpPr>
          <p:nvPr/>
        </p:nvCxnSpPr>
        <p:spPr>
          <a:xfrm>
            <a:off x="5545391" y="3236101"/>
            <a:ext cx="0" cy="12845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740BC693-5EED-401B-53CD-B3CA746EB3FE}"/>
              </a:ext>
            </a:extLst>
          </p:cNvPr>
          <p:cNvSpPr txBox="1"/>
          <p:nvPr/>
        </p:nvSpPr>
        <p:spPr>
          <a:xfrm>
            <a:off x="5535308" y="3642335"/>
            <a:ext cx="1451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nastaje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48FB1DF9-F28E-6837-2A59-EF53C2FE4C0C}"/>
              </a:ext>
            </a:extLst>
          </p:cNvPr>
          <p:cNvSpPr txBox="1"/>
          <p:nvPr/>
        </p:nvSpPr>
        <p:spPr>
          <a:xfrm>
            <a:off x="4906768" y="4571533"/>
            <a:ext cx="145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latin typeface="Comic Sans MS" panose="030F0702030302020204" pitchFamily="66" charset="0"/>
              </a:rPr>
              <a:t>POKRET</a:t>
            </a:r>
          </a:p>
        </p:txBody>
      </p:sp>
      <p:sp>
        <p:nvSpPr>
          <p:cNvPr id="21" name="Lijeva vitičasta zagrada 20">
            <a:extLst>
              <a:ext uri="{FF2B5EF4-FFF2-40B4-BE49-F238E27FC236}">
                <a16:creationId xmlns:a16="http://schemas.microsoft.com/office/drawing/2014/main" id="{C25DCA38-9C04-16E3-18CC-4E3EF7CA6E50}"/>
              </a:ext>
            </a:extLst>
          </p:cNvPr>
          <p:cNvSpPr/>
          <p:nvPr/>
        </p:nvSpPr>
        <p:spPr>
          <a:xfrm>
            <a:off x="3341493" y="2899764"/>
            <a:ext cx="418641" cy="3460538"/>
          </a:xfrm>
          <a:prstGeom prst="leftBrace">
            <a:avLst>
              <a:gd name="adj1" fmla="val 8333"/>
              <a:gd name="adj2" fmla="val 9082"/>
            </a:avLst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Lijeva vitičasta zagrada 21">
            <a:extLst>
              <a:ext uri="{FF2B5EF4-FFF2-40B4-BE49-F238E27FC236}">
                <a16:creationId xmlns:a16="http://schemas.microsoft.com/office/drawing/2014/main" id="{384B3E8E-0BB4-9DF9-DA8B-CD973351493A}"/>
              </a:ext>
            </a:extLst>
          </p:cNvPr>
          <p:cNvSpPr/>
          <p:nvPr/>
        </p:nvSpPr>
        <p:spPr>
          <a:xfrm rot="10800000">
            <a:off x="7324204" y="2932084"/>
            <a:ext cx="418641" cy="3460538"/>
          </a:xfrm>
          <a:prstGeom prst="leftBrace">
            <a:avLst>
              <a:gd name="adj1" fmla="val 8333"/>
              <a:gd name="adj2" fmla="val 91709"/>
            </a:avLst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850A03BA-5480-CF36-0AC2-46180ED2E956}"/>
              </a:ext>
            </a:extLst>
          </p:cNvPr>
          <p:cNvSpPr txBox="1"/>
          <p:nvPr/>
        </p:nvSpPr>
        <p:spPr>
          <a:xfrm>
            <a:off x="806593" y="3573354"/>
            <a:ext cx="3286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- </a:t>
            </a:r>
            <a:r>
              <a:rPr lang="hr-HR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pasivni</a:t>
            </a:r>
            <a:r>
              <a:rPr lang="hr-HR" sz="2400" b="1" dirty="0">
                <a:latin typeface="Comic Sans MS" panose="030F0702030302020204" pitchFamily="66" charset="0"/>
              </a:rPr>
              <a:t> </a:t>
            </a:r>
            <a:r>
              <a:rPr lang="hr-HR" sz="2400" dirty="0">
                <a:latin typeface="Comic Sans MS" panose="030F0702030302020204" pitchFamily="66" charset="0"/>
              </a:rPr>
              <a:t>dio sustava organa za kretanje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B8394A31-010D-E5FA-F0F1-2BD2C59F30D6}"/>
              </a:ext>
            </a:extLst>
          </p:cNvPr>
          <p:cNvCxnSpPr>
            <a:cxnSpLocks/>
          </p:cNvCxnSpPr>
          <p:nvPr/>
        </p:nvCxnSpPr>
        <p:spPr>
          <a:xfrm>
            <a:off x="2358696" y="4404351"/>
            <a:ext cx="0" cy="8093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B3DB63AD-DF2D-6409-01C1-BB0C54464267}"/>
              </a:ext>
            </a:extLst>
          </p:cNvPr>
          <p:cNvSpPr txBox="1"/>
          <p:nvPr/>
        </p:nvSpPr>
        <p:spPr>
          <a:xfrm>
            <a:off x="2413949" y="4404352"/>
            <a:ext cx="1908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latin typeface="Comic Sans MS" panose="030F0702030302020204" pitchFamily="66" charset="0"/>
              </a:rPr>
              <a:t>bez djelovanja mišića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752C096C-0703-11B6-22CE-EAB79C0E5532}"/>
              </a:ext>
            </a:extLst>
          </p:cNvPr>
          <p:cNvSpPr txBox="1"/>
          <p:nvPr/>
        </p:nvSpPr>
        <p:spPr>
          <a:xfrm>
            <a:off x="1523800" y="5242710"/>
            <a:ext cx="1908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nepokretan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04DE25AA-0CC0-0B46-E3E5-4B621C2B6855}"/>
              </a:ext>
            </a:extLst>
          </p:cNvPr>
          <p:cNvSpPr txBox="1"/>
          <p:nvPr/>
        </p:nvSpPr>
        <p:spPr>
          <a:xfrm>
            <a:off x="7270179" y="3648060"/>
            <a:ext cx="426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i="1" dirty="0">
                <a:latin typeface="Comic Sans MS" panose="030F0702030302020204" pitchFamily="66" charset="0"/>
              </a:rPr>
              <a:t>- </a:t>
            </a:r>
            <a:r>
              <a:rPr lang="hr-HR" sz="2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aktivni</a:t>
            </a:r>
            <a:r>
              <a:rPr lang="hr-HR" sz="2400" i="1" dirty="0">
                <a:latin typeface="Comic Sans MS" panose="030F0702030302020204" pitchFamily="66" charset="0"/>
              </a:rPr>
              <a:t> pokretači tijela</a:t>
            </a:r>
            <a:endParaRPr lang="hr-HR" sz="2000" dirty="0">
              <a:latin typeface="Comic Sans MS" panose="030F0702030302020204" pitchFamily="66" charset="0"/>
            </a:endParaRP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8A5B54BD-D3A2-6F38-8816-8DB1FA5A4B93}"/>
              </a:ext>
            </a:extLst>
          </p:cNvPr>
          <p:cNvSpPr txBox="1"/>
          <p:nvPr/>
        </p:nvSpPr>
        <p:spPr>
          <a:xfrm>
            <a:off x="7324203" y="5138960"/>
            <a:ext cx="467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i="1" dirty="0">
                <a:latin typeface="Comic Sans MS" panose="030F0702030302020204" pitchFamily="66" charset="0"/>
              </a:rPr>
              <a:t>- stezanjem i opuštanjem pokreću kosti i cijelo tijelo</a:t>
            </a:r>
            <a:endParaRPr lang="hr-HR" sz="2400" dirty="0">
              <a:latin typeface="Comic Sans MS" panose="030F0702030302020204" pitchFamily="66" charset="0"/>
            </a:endParaRP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4D90CCA2-C669-A8EF-8D8E-4343D5CBD8D5}"/>
              </a:ext>
            </a:extLst>
          </p:cNvPr>
          <p:cNvSpPr txBox="1"/>
          <p:nvPr/>
        </p:nvSpPr>
        <p:spPr>
          <a:xfrm>
            <a:off x="7450390" y="4307963"/>
            <a:ext cx="4089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i="1" dirty="0">
                <a:latin typeface="Comic Sans MS" panose="030F0702030302020204" pitchFamily="66" charset="0"/>
              </a:rPr>
              <a:t>- tetivama povezani s kostima</a:t>
            </a:r>
            <a:endParaRPr lang="hr-H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5" presetClass="emph" presetSubtype="0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mph" presetSubtype="0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12" grpId="0"/>
      <p:bldP spid="17" grpId="0"/>
      <p:bldP spid="19" grpId="0"/>
      <p:bldP spid="21" grpId="0" animBg="1"/>
      <p:bldP spid="21" grpId="1" animBg="1"/>
      <p:bldP spid="22" grpId="0" animBg="1"/>
      <p:bldP spid="22" grpId="1" animBg="1"/>
      <p:bldP spid="23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B867D5D1-E9AD-9D93-9F88-96B4849ED738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5" name="Picture 13" descr="skeletuu">
            <a:extLst>
              <a:ext uri="{FF2B5EF4-FFF2-40B4-BE49-F238E27FC236}">
                <a16:creationId xmlns:a16="http://schemas.microsoft.com/office/drawing/2014/main" id="{A2FF758B-DCB6-D010-8289-D8541EE74D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45" y="1516386"/>
            <a:ext cx="268605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43D3FEE0-D29A-65CC-D494-A45F906CD92A}"/>
              </a:ext>
            </a:extLst>
          </p:cNvPr>
          <p:cNvSpPr/>
          <p:nvPr/>
        </p:nvSpPr>
        <p:spPr>
          <a:xfrm>
            <a:off x="4475624" y="1869289"/>
            <a:ext cx="2568575" cy="37734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B08DE4-614F-B355-6AC6-2C0E5006C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999" y="686602"/>
            <a:ext cx="7488238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325" indent="-182563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96963" indent="-182563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16050" indent="-182563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73250" indent="-1825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330450" indent="-1825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87650" indent="-1825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44850" indent="-18256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pasivni</a:t>
            </a:r>
            <a:r>
              <a:rPr lang="hr-HR" altLang="sr-Latn-RS" sz="3200" dirty="0">
                <a:solidFill>
                  <a:srgbClr val="262626"/>
                </a:solidFill>
                <a:latin typeface="Comic Sans MS" panose="030F0702030302020204" pitchFamily="66" charset="0"/>
              </a:rPr>
              <a:t> dio sustava organa za kretanje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E713C6E-4C16-2C97-A58E-3B670DB0D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52" y="3215018"/>
            <a:ext cx="29710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sudjeluje u kretanju</a:t>
            </a:r>
          </a:p>
        </p:txBody>
      </p:sp>
      <p:sp>
        <p:nvSpPr>
          <p:cNvPr id="9" name="TekstniOkvir 7">
            <a:extLst>
              <a:ext uri="{FF2B5EF4-FFF2-40B4-BE49-F238E27FC236}">
                <a16:creationId xmlns:a16="http://schemas.microsoft.com/office/drawing/2014/main" id="{CCDC3B47-33B0-5442-97E6-7238A967E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930" y="4585502"/>
            <a:ext cx="17395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omic Sans MS" panose="030F0702030302020204" pitchFamily="66" charset="0"/>
              </a:rPr>
              <a:t>KOSTUR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omic Sans MS" panose="030F0702030302020204" pitchFamily="66" charset="0"/>
              </a:rPr>
              <a:t>ČOVJEKA</a:t>
            </a:r>
          </a:p>
        </p:txBody>
      </p:sp>
      <p:sp>
        <p:nvSpPr>
          <p:cNvPr id="10" name="Strelica udesno 7">
            <a:extLst>
              <a:ext uri="{FF2B5EF4-FFF2-40B4-BE49-F238E27FC236}">
                <a16:creationId xmlns:a16="http://schemas.microsoft.com/office/drawing/2014/main" id="{54D6A26D-34F9-65B9-CCA7-6EFFEE338407}"/>
              </a:ext>
            </a:extLst>
          </p:cNvPr>
          <p:cNvSpPr/>
          <p:nvPr/>
        </p:nvSpPr>
        <p:spPr>
          <a:xfrm rot="16200000">
            <a:off x="5571793" y="1485908"/>
            <a:ext cx="503237" cy="26352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1" name="Strelica udesno 8">
            <a:extLst>
              <a:ext uri="{FF2B5EF4-FFF2-40B4-BE49-F238E27FC236}">
                <a16:creationId xmlns:a16="http://schemas.microsoft.com/office/drawing/2014/main" id="{204F52E6-EF56-435A-84A7-E8054080FEEA}"/>
              </a:ext>
            </a:extLst>
          </p:cNvPr>
          <p:cNvSpPr/>
          <p:nvPr/>
        </p:nvSpPr>
        <p:spPr>
          <a:xfrm rot="12506544">
            <a:off x="4316874" y="2231239"/>
            <a:ext cx="503238" cy="2619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2" name="Strelica udesno 9">
            <a:extLst>
              <a:ext uri="{FF2B5EF4-FFF2-40B4-BE49-F238E27FC236}">
                <a16:creationId xmlns:a16="http://schemas.microsoft.com/office/drawing/2014/main" id="{ADBF35FB-C8B4-EFCC-A8B6-4056D0B39061}"/>
              </a:ext>
            </a:extLst>
          </p:cNvPr>
          <p:cNvSpPr/>
          <p:nvPr/>
        </p:nvSpPr>
        <p:spPr>
          <a:xfrm rot="19784839">
            <a:off x="6721937" y="2272514"/>
            <a:ext cx="503237" cy="2619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3" name="Strelica udesno 10">
            <a:extLst>
              <a:ext uri="{FF2B5EF4-FFF2-40B4-BE49-F238E27FC236}">
                <a16:creationId xmlns:a16="http://schemas.microsoft.com/office/drawing/2014/main" id="{ED833843-0BEC-98E3-5284-11C9D09BC012}"/>
              </a:ext>
            </a:extLst>
          </p:cNvPr>
          <p:cNvSpPr/>
          <p:nvPr/>
        </p:nvSpPr>
        <p:spPr>
          <a:xfrm>
            <a:off x="7044199" y="3456437"/>
            <a:ext cx="504825" cy="26352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4" name="Strelica udesno 11">
            <a:extLst>
              <a:ext uri="{FF2B5EF4-FFF2-40B4-BE49-F238E27FC236}">
                <a16:creationId xmlns:a16="http://schemas.microsoft.com/office/drawing/2014/main" id="{4FF8B86E-1745-99EF-0334-A13E20514E0B}"/>
              </a:ext>
            </a:extLst>
          </p:cNvPr>
          <p:cNvSpPr/>
          <p:nvPr/>
        </p:nvSpPr>
        <p:spPr>
          <a:xfrm rot="10800000">
            <a:off x="3969212" y="3493302"/>
            <a:ext cx="504825" cy="26193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621F9AB2-0676-018E-873A-70984D5E5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23" y="4622456"/>
            <a:ext cx="374933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omogućuje uspravan položaj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B2ADAD55-15B5-086B-FC99-F3AD26A53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549" y="1907128"/>
            <a:ext cx="45011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daje potporu i oblik tijelu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9AB204D1-B351-C43F-91B1-69B6AB5B9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999" y="3277402"/>
            <a:ext cx="3781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štiti unutarnje organe</a:t>
            </a:r>
          </a:p>
        </p:txBody>
      </p:sp>
      <p:sp>
        <p:nvSpPr>
          <p:cNvPr id="18" name="Strelica udesno 15">
            <a:extLst>
              <a:ext uri="{FF2B5EF4-FFF2-40B4-BE49-F238E27FC236}">
                <a16:creationId xmlns:a16="http://schemas.microsoft.com/office/drawing/2014/main" id="{2FE219E4-C4EE-B0A8-BDAD-1F4A0C155809}"/>
              </a:ext>
            </a:extLst>
          </p:cNvPr>
          <p:cNvSpPr/>
          <p:nvPr/>
        </p:nvSpPr>
        <p:spPr>
          <a:xfrm rot="1564484">
            <a:off x="6853604" y="4719724"/>
            <a:ext cx="503238" cy="2619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0D90300-BF6D-73FE-2464-77F8A9050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537" y="4571214"/>
            <a:ext cx="46433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sudjeluje u stvaranju krvnih stanica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D8FFC04A-5F99-DFA0-37BA-658E99D37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94" y="1722461"/>
            <a:ext cx="38032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Comic Sans MS" panose="030F0702030302020204" pitchFamily="66" charset="0"/>
              </a:rPr>
              <a:t>grade ga kosti, hrskavica i ligamenti</a:t>
            </a:r>
          </a:p>
        </p:txBody>
      </p:sp>
      <p:sp>
        <p:nvSpPr>
          <p:cNvPr id="24" name="Strelica udesno 11">
            <a:extLst>
              <a:ext uri="{FF2B5EF4-FFF2-40B4-BE49-F238E27FC236}">
                <a16:creationId xmlns:a16="http://schemas.microsoft.com/office/drawing/2014/main" id="{600024A3-833D-EC42-5EE6-C38A949A5072}"/>
              </a:ext>
            </a:extLst>
          </p:cNvPr>
          <p:cNvSpPr/>
          <p:nvPr/>
        </p:nvSpPr>
        <p:spPr>
          <a:xfrm rot="9121063">
            <a:off x="4205881" y="4773372"/>
            <a:ext cx="504825" cy="26193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5" name="Strelica udesno 15">
            <a:extLst>
              <a:ext uri="{FF2B5EF4-FFF2-40B4-BE49-F238E27FC236}">
                <a16:creationId xmlns:a16="http://schemas.microsoft.com/office/drawing/2014/main" id="{ADA108B7-03F2-4B08-C6DF-8A0542DAAC74}"/>
              </a:ext>
            </a:extLst>
          </p:cNvPr>
          <p:cNvSpPr/>
          <p:nvPr/>
        </p:nvSpPr>
        <p:spPr>
          <a:xfrm rot="5400000">
            <a:off x="5508292" y="5777422"/>
            <a:ext cx="503238" cy="2619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6DC2ECE9-1F4B-97CB-7CE2-C9CCF53CA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983" y="6174005"/>
            <a:ext cx="6400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dirty="0">
                <a:solidFill>
                  <a:srgbClr val="FF00FF"/>
                </a:solidFill>
                <a:latin typeface="Comic Sans MS" panose="030F0702030302020204" pitchFamily="66" charset="0"/>
              </a:rPr>
              <a:t>regulira udio minerala (Ca, P) u organizmu</a:t>
            </a:r>
          </a:p>
        </p:txBody>
      </p:sp>
    </p:spTree>
    <p:extLst>
      <p:ext uri="{BB962C8B-B14F-4D97-AF65-F5344CB8AC3E}">
        <p14:creationId xmlns:p14="http://schemas.microsoft.com/office/powerpoint/2010/main" val="13588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8" grpId="0" animBg="1"/>
      <p:bldP spid="19" grpId="0"/>
      <p:bldP spid="20" grpId="0"/>
      <p:bldP spid="24" grpId="0" animBg="1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78EDB-EDAC-9473-E64D-3BBA4EF31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59EBBA-B379-E8B5-C21F-D920B12D3AD9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2" name="Plaque 20">
            <a:extLst>
              <a:ext uri="{FF2B5EF4-FFF2-40B4-BE49-F238E27FC236}">
                <a16:creationId xmlns:a16="http://schemas.microsoft.com/office/drawing/2014/main" id="{E8806DC2-A951-0EAD-ACAD-98B834E1E856}"/>
              </a:ext>
            </a:extLst>
          </p:cNvPr>
          <p:cNvSpPr/>
          <p:nvPr/>
        </p:nvSpPr>
        <p:spPr>
          <a:xfrm>
            <a:off x="7007502" y="4940045"/>
            <a:ext cx="3003550" cy="784225"/>
          </a:xfrm>
          <a:prstGeom prst="plaque">
            <a:avLst/>
          </a:prstGeom>
          <a:solidFill>
            <a:srgbClr val="ED827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3" name="Plaque 20">
            <a:extLst>
              <a:ext uri="{FF2B5EF4-FFF2-40B4-BE49-F238E27FC236}">
                <a16:creationId xmlns:a16="http://schemas.microsoft.com/office/drawing/2014/main" id="{9B99552A-744F-B2E3-A230-D48F82DCDC24}"/>
              </a:ext>
            </a:extLst>
          </p:cNvPr>
          <p:cNvSpPr/>
          <p:nvPr/>
        </p:nvSpPr>
        <p:spPr>
          <a:xfrm>
            <a:off x="7007502" y="4047131"/>
            <a:ext cx="2957512" cy="784225"/>
          </a:xfrm>
          <a:prstGeom prst="plaque">
            <a:avLst/>
          </a:prstGeom>
          <a:solidFill>
            <a:srgbClr val="82E67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4" name="Plaque 20">
            <a:extLst>
              <a:ext uri="{FF2B5EF4-FFF2-40B4-BE49-F238E27FC236}">
                <a16:creationId xmlns:a16="http://schemas.microsoft.com/office/drawing/2014/main" id="{283B475F-190B-72D7-41FC-AC2CD9A6978D}"/>
              </a:ext>
            </a:extLst>
          </p:cNvPr>
          <p:cNvSpPr/>
          <p:nvPr/>
        </p:nvSpPr>
        <p:spPr>
          <a:xfrm>
            <a:off x="7033697" y="3132128"/>
            <a:ext cx="2957512" cy="784225"/>
          </a:xfrm>
          <a:prstGeom prst="plaque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" name="Plaque 20">
            <a:extLst>
              <a:ext uri="{FF2B5EF4-FFF2-40B4-BE49-F238E27FC236}">
                <a16:creationId xmlns:a16="http://schemas.microsoft.com/office/drawing/2014/main" id="{DED05279-DC93-845B-0581-E24280FE4901}"/>
              </a:ext>
            </a:extLst>
          </p:cNvPr>
          <p:cNvSpPr/>
          <p:nvPr/>
        </p:nvSpPr>
        <p:spPr>
          <a:xfrm>
            <a:off x="2499519" y="5348176"/>
            <a:ext cx="2009775" cy="784225"/>
          </a:xfrm>
          <a:prstGeom prst="plaque">
            <a:avLst/>
          </a:prstGeom>
          <a:solidFill>
            <a:srgbClr val="ED827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8" name="Plaque 3">
            <a:extLst>
              <a:ext uri="{FF2B5EF4-FFF2-40B4-BE49-F238E27FC236}">
                <a16:creationId xmlns:a16="http://schemas.microsoft.com/office/drawing/2014/main" id="{C4CB05CC-8A7A-2576-B543-710428F0E6FC}"/>
              </a:ext>
            </a:extLst>
          </p:cNvPr>
          <p:cNvSpPr/>
          <p:nvPr/>
        </p:nvSpPr>
        <p:spPr>
          <a:xfrm>
            <a:off x="3609054" y="828675"/>
            <a:ext cx="4465638" cy="863600"/>
          </a:xfrm>
          <a:prstGeom prst="plaqu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hr-H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PODJELA KOSTI</a:t>
            </a:r>
          </a:p>
        </p:txBody>
      </p:sp>
      <p:cxnSp>
        <p:nvCxnSpPr>
          <p:cNvPr id="9" name="Straight Arrow Connector 5">
            <a:extLst>
              <a:ext uri="{FF2B5EF4-FFF2-40B4-BE49-F238E27FC236}">
                <a16:creationId xmlns:a16="http://schemas.microsoft.com/office/drawing/2014/main" id="{DF6D9D4F-051D-B0A0-2243-7909430BB26A}"/>
              </a:ext>
            </a:extLst>
          </p:cNvPr>
          <p:cNvCxnSpPr/>
          <p:nvPr/>
        </p:nvCxnSpPr>
        <p:spPr>
          <a:xfrm flipH="1">
            <a:off x="4614735" y="1710583"/>
            <a:ext cx="1227138" cy="354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7">
            <a:extLst>
              <a:ext uri="{FF2B5EF4-FFF2-40B4-BE49-F238E27FC236}">
                <a16:creationId xmlns:a16="http://schemas.microsoft.com/office/drawing/2014/main" id="{24308C87-65DB-DC8C-1025-D3B44A9395E0}"/>
              </a:ext>
            </a:extLst>
          </p:cNvPr>
          <p:cNvCxnSpPr/>
          <p:nvPr/>
        </p:nvCxnSpPr>
        <p:spPr>
          <a:xfrm>
            <a:off x="5841873" y="1710939"/>
            <a:ext cx="1231900" cy="328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que 8">
            <a:extLst>
              <a:ext uri="{FF2B5EF4-FFF2-40B4-BE49-F238E27FC236}">
                <a16:creationId xmlns:a16="http://schemas.microsoft.com/office/drawing/2014/main" id="{DEB4F65E-CC04-1454-B1BC-747642F68ACE}"/>
              </a:ext>
            </a:extLst>
          </p:cNvPr>
          <p:cNvSpPr/>
          <p:nvPr/>
        </p:nvSpPr>
        <p:spPr>
          <a:xfrm>
            <a:off x="1706563" y="2208008"/>
            <a:ext cx="4076700" cy="863600"/>
          </a:xfrm>
          <a:prstGeom prst="plaqu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0DB867D9-4123-1339-FA86-88C23B7F6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756" y="2397217"/>
            <a:ext cx="3373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Comic Sans MS" panose="030F0702030302020204" pitchFamily="66" charset="0"/>
              </a:rPr>
              <a:t>POLOŽAJ U TIJELU</a:t>
            </a:r>
          </a:p>
        </p:txBody>
      </p:sp>
      <p:sp>
        <p:nvSpPr>
          <p:cNvPr id="13" name="Plaque 11">
            <a:extLst>
              <a:ext uri="{FF2B5EF4-FFF2-40B4-BE49-F238E27FC236}">
                <a16:creationId xmlns:a16="http://schemas.microsoft.com/office/drawing/2014/main" id="{FE9400EB-615D-219B-0887-90A46A83EE41}"/>
              </a:ext>
            </a:extLst>
          </p:cNvPr>
          <p:cNvSpPr/>
          <p:nvPr/>
        </p:nvSpPr>
        <p:spPr>
          <a:xfrm>
            <a:off x="6739477" y="2182673"/>
            <a:ext cx="3996808" cy="863600"/>
          </a:xfrm>
          <a:prstGeom prst="plaqu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CBC55CB3-AB7B-A8A0-C8A0-40FF2A706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927" y="2372064"/>
            <a:ext cx="2827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latin typeface="Comic Sans MS" panose="030F0702030302020204" pitchFamily="66" charset="0"/>
              </a:rPr>
              <a:t>OBLIK </a:t>
            </a:r>
          </a:p>
        </p:txBody>
      </p:sp>
      <p:sp>
        <p:nvSpPr>
          <p:cNvPr id="15" name="Plaque 20">
            <a:extLst>
              <a:ext uri="{FF2B5EF4-FFF2-40B4-BE49-F238E27FC236}">
                <a16:creationId xmlns:a16="http://schemas.microsoft.com/office/drawing/2014/main" id="{9C7AC347-A3B8-67F4-E948-A94E1A693CA5}"/>
              </a:ext>
            </a:extLst>
          </p:cNvPr>
          <p:cNvSpPr/>
          <p:nvPr/>
        </p:nvSpPr>
        <p:spPr>
          <a:xfrm>
            <a:off x="2466181" y="4289313"/>
            <a:ext cx="2009775" cy="784225"/>
          </a:xfrm>
          <a:prstGeom prst="plaque">
            <a:avLst/>
          </a:prstGeom>
          <a:solidFill>
            <a:srgbClr val="82E67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6" name="Plaque 22">
            <a:extLst>
              <a:ext uri="{FF2B5EF4-FFF2-40B4-BE49-F238E27FC236}">
                <a16:creationId xmlns:a16="http://schemas.microsoft.com/office/drawing/2014/main" id="{366EE802-BA0F-F7A2-93B6-0E94A356BBFB}"/>
              </a:ext>
            </a:extLst>
          </p:cNvPr>
          <p:cNvSpPr/>
          <p:nvPr/>
        </p:nvSpPr>
        <p:spPr>
          <a:xfrm>
            <a:off x="2477294" y="3165363"/>
            <a:ext cx="2008187" cy="784225"/>
          </a:xfrm>
          <a:prstGeom prst="plaque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9C64540B-009C-CE7C-E7CD-223DBF05C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806" y="3357451"/>
            <a:ext cx="2122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KOSTI GLAVE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2239A426-6569-D475-FF81-BCCA41F63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9519" y="4456001"/>
            <a:ext cx="214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KOSTI TRUPA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5F839F27-AA72-FE5A-91F2-B1D79B24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696" y="5105963"/>
            <a:ext cx="28363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DUGE/CJEVASTE </a:t>
            </a:r>
            <a:endParaRPr lang="en-US" altLang="sr-Latn-RS" sz="2000" dirty="0">
              <a:latin typeface="Comic Sans MS" panose="030F0702030302020204" pitchFamily="66" charset="0"/>
            </a:endParaRP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EF2D79DB-CD22-C925-84F2-44A415A68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215" y="3357553"/>
            <a:ext cx="30813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PLOSNATE/ŠIROKE</a:t>
            </a: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68FDEF6E-8825-CEE3-6DB8-F4F6310AE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219" y="5527563"/>
            <a:ext cx="214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KOSTI UDOVA</a:t>
            </a: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A50419AA-2613-D564-8D00-E5CEC3C9C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0523" y="4257356"/>
            <a:ext cx="27946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KRATKE/KUBIČNE</a:t>
            </a:r>
          </a:p>
        </p:txBody>
      </p:sp>
      <p:cxnSp>
        <p:nvCxnSpPr>
          <p:cNvPr id="23" name="Ravni poveznik 22">
            <a:extLst>
              <a:ext uri="{FF2B5EF4-FFF2-40B4-BE49-F238E27FC236}">
                <a16:creationId xmlns:a16="http://schemas.microsoft.com/office/drawing/2014/main" id="{4A1B86D5-99F6-4CDC-3E93-04AFF4809CDE}"/>
              </a:ext>
            </a:extLst>
          </p:cNvPr>
          <p:cNvCxnSpPr/>
          <p:nvPr/>
        </p:nvCxnSpPr>
        <p:spPr>
          <a:xfrm>
            <a:off x="1727994" y="2971688"/>
            <a:ext cx="0" cy="27765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7932774D-2A09-6158-7C06-4E3FAE8EDC91}"/>
              </a:ext>
            </a:extLst>
          </p:cNvPr>
          <p:cNvCxnSpPr/>
          <p:nvPr/>
        </p:nvCxnSpPr>
        <p:spPr>
          <a:xfrm>
            <a:off x="1726406" y="3543188"/>
            <a:ext cx="652463" cy="47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2BD5FA24-4DEC-254F-29D8-A0B90433B88C}"/>
              </a:ext>
            </a:extLst>
          </p:cNvPr>
          <p:cNvCxnSpPr/>
          <p:nvPr/>
        </p:nvCxnSpPr>
        <p:spPr>
          <a:xfrm>
            <a:off x="1710531" y="4631419"/>
            <a:ext cx="652463" cy="47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ni poveznik sa strelicom 25">
            <a:extLst>
              <a:ext uri="{FF2B5EF4-FFF2-40B4-BE49-F238E27FC236}">
                <a16:creationId xmlns:a16="http://schemas.microsoft.com/office/drawing/2014/main" id="{CF597350-17A6-08C4-9C5C-82B4F6238F39}"/>
              </a:ext>
            </a:extLst>
          </p:cNvPr>
          <p:cNvCxnSpPr/>
          <p:nvPr/>
        </p:nvCxnSpPr>
        <p:spPr>
          <a:xfrm>
            <a:off x="1710531" y="5729176"/>
            <a:ext cx="652463" cy="47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id="{E2A9E400-058C-1569-2D22-6279F8AB8471}"/>
              </a:ext>
            </a:extLst>
          </p:cNvPr>
          <p:cNvCxnSpPr>
            <a:cxnSpLocks/>
          </p:cNvCxnSpPr>
          <p:nvPr/>
        </p:nvCxnSpPr>
        <p:spPr>
          <a:xfrm>
            <a:off x="10670270" y="2903332"/>
            <a:ext cx="0" cy="33242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Ravni poveznik sa strelicom 27">
            <a:extLst>
              <a:ext uri="{FF2B5EF4-FFF2-40B4-BE49-F238E27FC236}">
                <a16:creationId xmlns:a16="http://schemas.microsoft.com/office/drawing/2014/main" id="{75385730-8B49-8D67-6BC4-809B06ED5020}"/>
              </a:ext>
            </a:extLst>
          </p:cNvPr>
          <p:cNvCxnSpPr/>
          <p:nvPr/>
        </p:nvCxnSpPr>
        <p:spPr>
          <a:xfrm>
            <a:off x="10030896" y="3492491"/>
            <a:ext cx="652462" cy="476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ni poveznik sa strelicom 28">
            <a:extLst>
              <a:ext uri="{FF2B5EF4-FFF2-40B4-BE49-F238E27FC236}">
                <a16:creationId xmlns:a16="http://schemas.microsoft.com/office/drawing/2014/main" id="{6C9370EF-A844-76A2-39A2-C55D751ABF83}"/>
              </a:ext>
            </a:extLst>
          </p:cNvPr>
          <p:cNvCxnSpPr/>
          <p:nvPr/>
        </p:nvCxnSpPr>
        <p:spPr>
          <a:xfrm>
            <a:off x="9998353" y="5380695"/>
            <a:ext cx="652462" cy="476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sa strelicom 29">
            <a:extLst>
              <a:ext uri="{FF2B5EF4-FFF2-40B4-BE49-F238E27FC236}">
                <a16:creationId xmlns:a16="http://schemas.microsoft.com/office/drawing/2014/main" id="{1C0268CC-2BE7-0F8B-B2CE-63EA424EDF62}"/>
              </a:ext>
            </a:extLst>
          </p:cNvPr>
          <p:cNvCxnSpPr/>
          <p:nvPr/>
        </p:nvCxnSpPr>
        <p:spPr>
          <a:xfrm>
            <a:off x="10005496" y="4410665"/>
            <a:ext cx="652462" cy="476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>
            <a:extLst>
              <a:ext uri="{FF2B5EF4-FFF2-40B4-BE49-F238E27FC236}">
                <a16:creationId xmlns:a16="http://schemas.microsoft.com/office/drawing/2014/main" id="{EDEC2159-2979-B3B1-4BE8-2A8D04A6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5057">
            <a:off x="5929561" y="4614871"/>
            <a:ext cx="538163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Plaque 20">
            <a:extLst>
              <a:ext uri="{FF2B5EF4-FFF2-40B4-BE49-F238E27FC236}">
                <a16:creationId xmlns:a16="http://schemas.microsoft.com/office/drawing/2014/main" id="{E546839F-65F1-C8F7-BCC7-69FA784B6154}"/>
              </a:ext>
            </a:extLst>
          </p:cNvPr>
          <p:cNvSpPr/>
          <p:nvPr/>
        </p:nvSpPr>
        <p:spPr>
          <a:xfrm>
            <a:off x="7022585" y="5867392"/>
            <a:ext cx="3003550" cy="784225"/>
          </a:xfrm>
          <a:prstGeom prst="plaqu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8E7B926E-DA0B-C36C-5996-A6C72DF7B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082" y="6084770"/>
            <a:ext cx="28363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NEPRAVILNE</a:t>
            </a:r>
            <a:endParaRPr lang="en-US" altLang="sr-Latn-RS" sz="2000" dirty="0">
              <a:latin typeface="Comic Sans MS" panose="030F0702030302020204" pitchFamily="66" charset="0"/>
            </a:endParaRPr>
          </a:p>
        </p:txBody>
      </p:sp>
      <p:cxnSp>
        <p:nvCxnSpPr>
          <p:cNvPr id="36" name="Ravni poveznik sa strelicom 35">
            <a:extLst>
              <a:ext uri="{FF2B5EF4-FFF2-40B4-BE49-F238E27FC236}">
                <a16:creationId xmlns:a16="http://schemas.microsoft.com/office/drawing/2014/main" id="{F78D5A17-60D6-40A3-70B7-873A72D1CC4B}"/>
              </a:ext>
            </a:extLst>
          </p:cNvPr>
          <p:cNvCxnSpPr/>
          <p:nvPr/>
        </p:nvCxnSpPr>
        <p:spPr>
          <a:xfrm>
            <a:off x="10005496" y="6227558"/>
            <a:ext cx="652462" cy="476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peech Bubble: Rectangle 7">
            <a:extLst>
              <a:ext uri="{FF2B5EF4-FFF2-40B4-BE49-F238E27FC236}">
                <a16:creationId xmlns:a16="http://schemas.microsoft.com/office/drawing/2014/main" id="{7EA7604C-B1FF-0FFF-A6E3-C8F4656CEDD3}"/>
              </a:ext>
            </a:extLst>
          </p:cNvPr>
          <p:cNvSpPr/>
          <p:nvPr/>
        </p:nvSpPr>
        <p:spPr>
          <a:xfrm>
            <a:off x="8760542" y="518447"/>
            <a:ext cx="3364316" cy="1279013"/>
          </a:xfrm>
          <a:prstGeom prst="wedgeRectCallout">
            <a:avLst>
              <a:gd name="adj1" fmla="val 28113"/>
              <a:gd name="adj2" fmla="val 98409"/>
            </a:avLst>
          </a:prstGeom>
          <a:solidFill>
            <a:srgbClr val="EBF5F7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Za svaki oblik kosti navedi po jednu kost kostura koja mu pripada.</a:t>
            </a:r>
            <a:endParaRPr lang="en-US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Slika 39">
            <a:extLst>
              <a:ext uri="{FF2B5EF4-FFF2-40B4-BE49-F238E27FC236}">
                <a16:creationId xmlns:a16="http://schemas.microsoft.com/office/drawing/2014/main" id="{12805A02-0532-26F1-2222-B697C392FB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02" y="2343964"/>
            <a:ext cx="1284856" cy="12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EDC77B6C-B65E-9C91-5D21-2504740CB6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721" t="70864"/>
          <a:stretch>
            <a:fillRect/>
          </a:stretch>
        </p:blipFill>
        <p:spPr>
          <a:xfrm>
            <a:off x="5383316" y="6054707"/>
            <a:ext cx="1583703" cy="716119"/>
          </a:xfrm>
          <a:prstGeom prst="rect">
            <a:avLst/>
          </a:prstGeom>
        </p:spPr>
      </p:pic>
      <p:pic>
        <p:nvPicPr>
          <p:cNvPr id="43" name="Slika 42">
            <a:extLst>
              <a:ext uri="{FF2B5EF4-FFF2-40B4-BE49-F238E27FC236}">
                <a16:creationId xmlns:a16="http://schemas.microsoft.com/office/drawing/2014/main" id="{CACB5996-BBEB-C60A-31DC-13A196E197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4" t="17931" r="44157" b="29453"/>
          <a:stretch>
            <a:fillRect/>
          </a:stretch>
        </p:blipFill>
        <p:spPr>
          <a:xfrm>
            <a:off x="5802718" y="2857295"/>
            <a:ext cx="962366" cy="1293240"/>
          </a:xfrm>
          <a:prstGeom prst="rect">
            <a:avLst/>
          </a:prstGeom>
        </p:spPr>
      </p:pic>
      <p:pic>
        <p:nvPicPr>
          <p:cNvPr id="44" name="Slika 43">
            <a:extLst>
              <a:ext uri="{FF2B5EF4-FFF2-40B4-BE49-F238E27FC236}">
                <a16:creationId xmlns:a16="http://schemas.microsoft.com/office/drawing/2014/main" id="{010346A1-A15D-864C-F53B-A2170739E5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218" t="33827" b="33560"/>
          <a:stretch>
            <a:fillRect/>
          </a:stretch>
        </p:blipFill>
        <p:spPr>
          <a:xfrm>
            <a:off x="5080103" y="4067911"/>
            <a:ext cx="1202813" cy="80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4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34" grpId="0" animBg="1"/>
      <p:bldP spid="35" grpId="0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FD914-BF03-87EC-8D82-F415C2DF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D80637-D2D6-A8A2-5A34-997CC8185C97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155D2FA-B528-CF1D-E392-1224A846B4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649" y="845574"/>
            <a:ext cx="3200035" cy="6012426"/>
          </a:xfrm>
          <a:prstGeom prst="rect">
            <a:avLst/>
          </a:prstGeom>
        </p:spPr>
      </p:pic>
      <p:sp>
        <p:nvSpPr>
          <p:cNvPr id="4" name="Speech Bubble: Rectangle 7">
            <a:extLst>
              <a:ext uri="{FF2B5EF4-FFF2-40B4-BE49-F238E27FC236}">
                <a16:creationId xmlns:a16="http://schemas.microsoft.com/office/drawing/2014/main" id="{F7F5CBDD-12DE-165D-1816-387EEADFCC7F}"/>
              </a:ext>
            </a:extLst>
          </p:cNvPr>
          <p:cNvSpPr/>
          <p:nvPr/>
        </p:nvSpPr>
        <p:spPr>
          <a:xfrm>
            <a:off x="6378313" y="1155108"/>
            <a:ext cx="4977945" cy="999674"/>
          </a:xfrm>
          <a:prstGeom prst="wedgeRectCallout">
            <a:avLst>
              <a:gd name="adj1" fmla="val -29460"/>
              <a:gd name="adj2" fmla="val 88415"/>
            </a:avLst>
          </a:prstGeom>
          <a:solidFill>
            <a:srgbClr val="EBF5F7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Imenujte kosti prikazane slovima.</a:t>
            </a:r>
            <a:endParaRPr lang="en-US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46AA9D1-6D93-40BB-8B12-79FCE8915E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13" y="2387395"/>
            <a:ext cx="1284856" cy="12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F65294B1-795C-5F14-A435-ADEDE5636863}"/>
              </a:ext>
            </a:extLst>
          </p:cNvPr>
          <p:cNvSpPr txBox="1"/>
          <p:nvPr/>
        </p:nvSpPr>
        <p:spPr>
          <a:xfrm>
            <a:off x="4443744" y="796876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A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1DB1BD6C-D572-E757-314B-059C65F9F49F}"/>
              </a:ext>
            </a:extLst>
          </p:cNvPr>
          <p:cNvCxnSpPr/>
          <p:nvPr/>
        </p:nvCxnSpPr>
        <p:spPr>
          <a:xfrm flipV="1">
            <a:off x="2900517" y="1032387"/>
            <a:ext cx="1406012" cy="75995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id="{CDC1F152-0F93-49B5-4C0B-A83486A0F07F}"/>
              </a:ext>
            </a:extLst>
          </p:cNvPr>
          <p:cNvCxnSpPr/>
          <p:nvPr/>
        </p:nvCxnSpPr>
        <p:spPr>
          <a:xfrm flipV="1">
            <a:off x="3183195" y="1295195"/>
            <a:ext cx="1406012" cy="75995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Ravni poveznik 11">
            <a:extLst>
              <a:ext uri="{FF2B5EF4-FFF2-40B4-BE49-F238E27FC236}">
                <a16:creationId xmlns:a16="http://schemas.microsoft.com/office/drawing/2014/main" id="{D857CFD7-57E3-EB42-CF30-7F22648A0E1B}"/>
              </a:ext>
            </a:extLst>
          </p:cNvPr>
          <p:cNvCxnSpPr>
            <a:cxnSpLocks/>
          </p:cNvCxnSpPr>
          <p:nvPr/>
        </p:nvCxnSpPr>
        <p:spPr>
          <a:xfrm flipH="1">
            <a:off x="1484671" y="1963789"/>
            <a:ext cx="1184789" cy="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AE9C807E-7C69-62C4-5168-0561173A1A27}"/>
              </a:ext>
            </a:extLst>
          </p:cNvPr>
          <p:cNvCxnSpPr>
            <a:cxnSpLocks/>
          </p:cNvCxnSpPr>
          <p:nvPr/>
        </p:nvCxnSpPr>
        <p:spPr>
          <a:xfrm>
            <a:off x="3178278" y="1558003"/>
            <a:ext cx="1410929" cy="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430CDABF-BFDA-2095-E8B2-A184E9092A72}"/>
              </a:ext>
            </a:extLst>
          </p:cNvPr>
          <p:cNvCxnSpPr>
            <a:cxnSpLocks/>
          </p:cNvCxnSpPr>
          <p:nvPr/>
        </p:nvCxnSpPr>
        <p:spPr>
          <a:xfrm flipH="1">
            <a:off x="1484671" y="2166723"/>
            <a:ext cx="1081550" cy="220672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FFAB63E5-C70D-30B0-4C82-D07D3928C49B}"/>
              </a:ext>
            </a:extLst>
          </p:cNvPr>
          <p:cNvCxnSpPr/>
          <p:nvPr/>
        </p:nvCxnSpPr>
        <p:spPr>
          <a:xfrm flipV="1">
            <a:off x="3335595" y="2466750"/>
            <a:ext cx="1406012" cy="75995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EF5C75AE-DB31-E3EF-0B3F-70E558046B9B}"/>
              </a:ext>
            </a:extLst>
          </p:cNvPr>
          <p:cNvCxnSpPr>
            <a:cxnSpLocks/>
          </p:cNvCxnSpPr>
          <p:nvPr/>
        </p:nvCxnSpPr>
        <p:spPr>
          <a:xfrm flipH="1">
            <a:off x="873411" y="2691561"/>
            <a:ext cx="1203654" cy="135607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25C0C166-5B14-E6D7-5F0B-C7500283B1B0}"/>
              </a:ext>
            </a:extLst>
          </p:cNvPr>
          <p:cNvCxnSpPr>
            <a:cxnSpLocks/>
          </p:cNvCxnSpPr>
          <p:nvPr/>
        </p:nvCxnSpPr>
        <p:spPr>
          <a:xfrm flipH="1">
            <a:off x="887726" y="3630110"/>
            <a:ext cx="724765" cy="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A47A5714-57BF-497A-01DF-A43C4042654C}"/>
              </a:ext>
            </a:extLst>
          </p:cNvPr>
          <p:cNvCxnSpPr>
            <a:cxnSpLocks/>
          </p:cNvCxnSpPr>
          <p:nvPr/>
        </p:nvCxnSpPr>
        <p:spPr>
          <a:xfrm flipH="1">
            <a:off x="1040126" y="3305687"/>
            <a:ext cx="682978" cy="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061E32C9-F4B6-EB8F-D99B-2DB67B046483}"/>
              </a:ext>
            </a:extLst>
          </p:cNvPr>
          <p:cNvCxnSpPr>
            <a:cxnSpLocks/>
          </p:cNvCxnSpPr>
          <p:nvPr/>
        </p:nvCxnSpPr>
        <p:spPr>
          <a:xfrm flipH="1">
            <a:off x="424382" y="3940300"/>
            <a:ext cx="898058" cy="308422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EB8DE7C3-AF32-5771-02D1-57D500FAF624}"/>
              </a:ext>
            </a:extLst>
          </p:cNvPr>
          <p:cNvCxnSpPr/>
          <p:nvPr/>
        </p:nvCxnSpPr>
        <p:spPr>
          <a:xfrm flipV="1">
            <a:off x="3095934" y="2154781"/>
            <a:ext cx="1406012" cy="75995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id="{BF0C5BF4-E02D-D277-E9DA-7C28A8EFCF95}"/>
              </a:ext>
            </a:extLst>
          </p:cNvPr>
          <p:cNvCxnSpPr>
            <a:cxnSpLocks/>
          </p:cNvCxnSpPr>
          <p:nvPr/>
        </p:nvCxnSpPr>
        <p:spPr>
          <a:xfrm>
            <a:off x="2900517" y="3134053"/>
            <a:ext cx="1799657" cy="5469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id="{1A2C900D-C20A-D622-953B-4EF7120E31AE}"/>
              </a:ext>
            </a:extLst>
          </p:cNvPr>
          <p:cNvCxnSpPr>
            <a:cxnSpLocks/>
          </p:cNvCxnSpPr>
          <p:nvPr/>
        </p:nvCxnSpPr>
        <p:spPr>
          <a:xfrm>
            <a:off x="2899111" y="5617817"/>
            <a:ext cx="1799657" cy="5469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Ravni poveznik 30">
            <a:extLst>
              <a:ext uri="{FF2B5EF4-FFF2-40B4-BE49-F238E27FC236}">
                <a16:creationId xmlns:a16="http://schemas.microsoft.com/office/drawing/2014/main" id="{820FB81B-79F9-A8CC-6B1E-A2247960585E}"/>
              </a:ext>
            </a:extLst>
          </p:cNvPr>
          <p:cNvCxnSpPr>
            <a:cxnSpLocks/>
          </p:cNvCxnSpPr>
          <p:nvPr/>
        </p:nvCxnSpPr>
        <p:spPr>
          <a:xfrm>
            <a:off x="2974524" y="5973019"/>
            <a:ext cx="1648829" cy="18516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Ravni poveznik 31">
            <a:extLst>
              <a:ext uri="{FF2B5EF4-FFF2-40B4-BE49-F238E27FC236}">
                <a16:creationId xmlns:a16="http://schemas.microsoft.com/office/drawing/2014/main" id="{493A1FC8-B7E2-8C25-24BB-2E7D0FA46685}"/>
              </a:ext>
            </a:extLst>
          </p:cNvPr>
          <p:cNvCxnSpPr>
            <a:cxnSpLocks/>
          </p:cNvCxnSpPr>
          <p:nvPr/>
        </p:nvCxnSpPr>
        <p:spPr>
          <a:xfrm>
            <a:off x="3095934" y="5258825"/>
            <a:ext cx="1406012" cy="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Ravni poveznik 32">
            <a:extLst>
              <a:ext uri="{FF2B5EF4-FFF2-40B4-BE49-F238E27FC236}">
                <a16:creationId xmlns:a16="http://schemas.microsoft.com/office/drawing/2014/main" id="{53FCA656-C7A8-395A-26B3-6CC5B9D85216}"/>
              </a:ext>
            </a:extLst>
          </p:cNvPr>
          <p:cNvCxnSpPr>
            <a:cxnSpLocks/>
          </p:cNvCxnSpPr>
          <p:nvPr/>
        </p:nvCxnSpPr>
        <p:spPr>
          <a:xfrm>
            <a:off x="3095934" y="4794456"/>
            <a:ext cx="1799657" cy="5469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id="{3BAD8107-4977-3919-46DE-FBBD2CF3A3D9}"/>
              </a:ext>
            </a:extLst>
          </p:cNvPr>
          <p:cNvCxnSpPr>
            <a:cxnSpLocks/>
          </p:cNvCxnSpPr>
          <p:nvPr/>
        </p:nvCxnSpPr>
        <p:spPr>
          <a:xfrm>
            <a:off x="2757069" y="3592953"/>
            <a:ext cx="1799657" cy="5469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Ravni poveznik 37">
            <a:extLst>
              <a:ext uri="{FF2B5EF4-FFF2-40B4-BE49-F238E27FC236}">
                <a16:creationId xmlns:a16="http://schemas.microsoft.com/office/drawing/2014/main" id="{53CBC226-8D97-DD71-81E6-AE511A49BC33}"/>
              </a:ext>
            </a:extLst>
          </p:cNvPr>
          <p:cNvCxnSpPr>
            <a:cxnSpLocks/>
          </p:cNvCxnSpPr>
          <p:nvPr/>
        </p:nvCxnSpPr>
        <p:spPr>
          <a:xfrm>
            <a:off x="2974524" y="6576321"/>
            <a:ext cx="1648829" cy="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kstniOkvir 43">
            <a:extLst>
              <a:ext uri="{FF2B5EF4-FFF2-40B4-BE49-F238E27FC236}">
                <a16:creationId xmlns:a16="http://schemas.microsoft.com/office/drawing/2014/main" id="{DA867738-F274-1242-25D8-46AC133110B8}"/>
              </a:ext>
            </a:extLst>
          </p:cNvPr>
          <p:cNvSpPr txBox="1"/>
          <p:nvPr/>
        </p:nvSpPr>
        <p:spPr>
          <a:xfrm>
            <a:off x="4741170" y="5417762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P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45" name="TekstniOkvir 44">
            <a:extLst>
              <a:ext uri="{FF2B5EF4-FFF2-40B4-BE49-F238E27FC236}">
                <a16:creationId xmlns:a16="http://schemas.microsoft.com/office/drawing/2014/main" id="{87F83758-227B-D242-FC70-B865758C5B03}"/>
              </a:ext>
            </a:extLst>
          </p:cNvPr>
          <p:cNvSpPr txBox="1"/>
          <p:nvPr/>
        </p:nvSpPr>
        <p:spPr>
          <a:xfrm>
            <a:off x="79024" y="4110152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K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46" name="TekstniOkvir 45">
            <a:extLst>
              <a:ext uri="{FF2B5EF4-FFF2-40B4-BE49-F238E27FC236}">
                <a16:creationId xmlns:a16="http://schemas.microsoft.com/office/drawing/2014/main" id="{80F8A102-F59D-F66C-E470-26D60AA7D878}"/>
              </a:ext>
            </a:extLst>
          </p:cNvPr>
          <p:cNvSpPr txBox="1"/>
          <p:nvPr/>
        </p:nvSpPr>
        <p:spPr>
          <a:xfrm>
            <a:off x="526782" y="3451677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J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47" name="TekstniOkvir 46">
            <a:extLst>
              <a:ext uri="{FF2B5EF4-FFF2-40B4-BE49-F238E27FC236}">
                <a16:creationId xmlns:a16="http://schemas.microsoft.com/office/drawing/2014/main" id="{E8E0C468-058E-BEFA-A79C-D5B66A1D1E3D}"/>
              </a:ext>
            </a:extLst>
          </p:cNvPr>
          <p:cNvSpPr txBox="1"/>
          <p:nvPr/>
        </p:nvSpPr>
        <p:spPr>
          <a:xfrm>
            <a:off x="701305" y="3085640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I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48" name="TekstniOkvir 47">
            <a:extLst>
              <a:ext uri="{FF2B5EF4-FFF2-40B4-BE49-F238E27FC236}">
                <a16:creationId xmlns:a16="http://schemas.microsoft.com/office/drawing/2014/main" id="{5520B66C-A59A-7DB1-7F42-68739C89A162}"/>
              </a:ext>
            </a:extLst>
          </p:cNvPr>
          <p:cNvSpPr txBox="1"/>
          <p:nvPr/>
        </p:nvSpPr>
        <p:spPr>
          <a:xfrm>
            <a:off x="472888" y="2556294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H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49" name="TekstniOkvir 48">
            <a:extLst>
              <a:ext uri="{FF2B5EF4-FFF2-40B4-BE49-F238E27FC236}">
                <a16:creationId xmlns:a16="http://schemas.microsoft.com/office/drawing/2014/main" id="{E2534AC6-07D3-092C-4A5C-4E54192D47DA}"/>
              </a:ext>
            </a:extLst>
          </p:cNvPr>
          <p:cNvSpPr txBox="1"/>
          <p:nvPr/>
        </p:nvSpPr>
        <p:spPr>
          <a:xfrm>
            <a:off x="1111045" y="2192778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0" name="TekstniOkvir 49">
            <a:extLst>
              <a:ext uri="{FF2B5EF4-FFF2-40B4-BE49-F238E27FC236}">
                <a16:creationId xmlns:a16="http://schemas.microsoft.com/office/drawing/2014/main" id="{818A26D3-20A1-24B7-543D-B26169B77CA1}"/>
              </a:ext>
            </a:extLst>
          </p:cNvPr>
          <p:cNvSpPr txBox="1"/>
          <p:nvPr/>
        </p:nvSpPr>
        <p:spPr>
          <a:xfrm>
            <a:off x="1111046" y="1766613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D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1" name="TekstniOkvir 50">
            <a:extLst>
              <a:ext uri="{FF2B5EF4-FFF2-40B4-BE49-F238E27FC236}">
                <a16:creationId xmlns:a16="http://schemas.microsoft.com/office/drawing/2014/main" id="{5A57371E-6FA1-C6A5-2848-6EA8B2241ECA}"/>
              </a:ext>
            </a:extLst>
          </p:cNvPr>
          <p:cNvSpPr txBox="1"/>
          <p:nvPr/>
        </p:nvSpPr>
        <p:spPr>
          <a:xfrm>
            <a:off x="4665333" y="5832709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R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3" name="TekstniOkvir 52">
            <a:extLst>
              <a:ext uri="{FF2B5EF4-FFF2-40B4-BE49-F238E27FC236}">
                <a16:creationId xmlns:a16="http://schemas.microsoft.com/office/drawing/2014/main" id="{EA883E9E-0541-F31A-6416-61F575C84E54}"/>
              </a:ext>
            </a:extLst>
          </p:cNvPr>
          <p:cNvSpPr txBox="1"/>
          <p:nvPr/>
        </p:nvSpPr>
        <p:spPr>
          <a:xfrm>
            <a:off x="4655137" y="2905577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L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4" name="TekstniOkvir 53">
            <a:extLst>
              <a:ext uri="{FF2B5EF4-FFF2-40B4-BE49-F238E27FC236}">
                <a16:creationId xmlns:a16="http://schemas.microsoft.com/office/drawing/2014/main" id="{233FAA55-2CC7-5367-83DE-9650F202581D}"/>
              </a:ext>
            </a:extLst>
          </p:cNvPr>
          <p:cNvSpPr txBox="1"/>
          <p:nvPr/>
        </p:nvSpPr>
        <p:spPr>
          <a:xfrm>
            <a:off x="4522264" y="3413204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M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5" name="TekstniOkvir 54">
            <a:extLst>
              <a:ext uri="{FF2B5EF4-FFF2-40B4-BE49-F238E27FC236}">
                <a16:creationId xmlns:a16="http://schemas.microsoft.com/office/drawing/2014/main" id="{77FD9982-3ACA-8DC0-AAE9-869217E6C72A}"/>
              </a:ext>
            </a:extLst>
          </p:cNvPr>
          <p:cNvSpPr txBox="1"/>
          <p:nvPr/>
        </p:nvSpPr>
        <p:spPr>
          <a:xfrm>
            <a:off x="4875489" y="4633280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N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6" name="TekstniOkvir 55">
            <a:extLst>
              <a:ext uri="{FF2B5EF4-FFF2-40B4-BE49-F238E27FC236}">
                <a16:creationId xmlns:a16="http://schemas.microsoft.com/office/drawing/2014/main" id="{84A82A5D-6189-23B8-EA1D-124D94EC47E5}"/>
              </a:ext>
            </a:extLst>
          </p:cNvPr>
          <p:cNvSpPr txBox="1"/>
          <p:nvPr/>
        </p:nvSpPr>
        <p:spPr>
          <a:xfrm>
            <a:off x="4497571" y="5065307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O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7" name="TekstniOkvir 56">
            <a:extLst>
              <a:ext uri="{FF2B5EF4-FFF2-40B4-BE49-F238E27FC236}">
                <a16:creationId xmlns:a16="http://schemas.microsoft.com/office/drawing/2014/main" id="{F53A0A07-B169-7F48-137E-0937CF2E9A7D}"/>
              </a:ext>
            </a:extLst>
          </p:cNvPr>
          <p:cNvSpPr txBox="1"/>
          <p:nvPr/>
        </p:nvSpPr>
        <p:spPr>
          <a:xfrm>
            <a:off x="4487374" y="1970864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F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8" name="TekstniOkvir 57">
            <a:extLst>
              <a:ext uri="{FF2B5EF4-FFF2-40B4-BE49-F238E27FC236}">
                <a16:creationId xmlns:a16="http://schemas.microsoft.com/office/drawing/2014/main" id="{FFEA8509-571D-F9DC-80B2-4FC835FAF203}"/>
              </a:ext>
            </a:extLst>
          </p:cNvPr>
          <p:cNvSpPr txBox="1"/>
          <p:nvPr/>
        </p:nvSpPr>
        <p:spPr>
          <a:xfrm>
            <a:off x="4741169" y="2241589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G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9" name="TekstniOkvir 58">
            <a:extLst>
              <a:ext uri="{FF2B5EF4-FFF2-40B4-BE49-F238E27FC236}">
                <a16:creationId xmlns:a16="http://schemas.microsoft.com/office/drawing/2014/main" id="{D27B0C4A-50ED-0A67-7D49-DB5354DE1FDC}"/>
              </a:ext>
            </a:extLst>
          </p:cNvPr>
          <p:cNvSpPr txBox="1"/>
          <p:nvPr/>
        </p:nvSpPr>
        <p:spPr>
          <a:xfrm>
            <a:off x="4616563" y="6407748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S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0" name="TekstniOkvir 59">
            <a:extLst>
              <a:ext uri="{FF2B5EF4-FFF2-40B4-BE49-F238E27FC236}">
                <a16:creationId xmlns:a16="http://schemas.microsoft.com/office/drawing/2014/main" id="{099DB3D8-F9CF-A69A-8E7E-55DC133E1E81}"/>
              </a:ext>
            </a:extLst>
          </p:cNvPr>
          <p:cNvSpPr txBox="1"/>
          <p:nvPr/>
        </p:nvSpPr>
        <p:spPr>
          <a:xfrm>
            <a:off x="4575952" y="1146609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B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1" name="TekstniOkvir 60">
            <a:extLst>
              <a:ext uri="{FF2B5EF4-FFF2-40B4-BE49-F238E27FC236}">
                <a16:creationId xmlns:a16="http://schemas.microsoft.com/office/drawing/2014/main" id="{840E3DEC-C878-5B2C-99C2-D1E5E9A2FA7A}"/>
              </a:ext>
            </a:extLst>
          </p:cNvPr>
          <p:cNvSpPr txBox="1"/>
          <p:nvPr/>
        </p:nvSpPr>
        <p:spPr>
          <a:xfrm>
            <a:off x="4533639" y="1417219"/>
            <a:ext cx="422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C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16448B6-0DA0-067B-D5E8-9FF1C1CAF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679" y="3237277"/>
            <a:ext cx="3628687" cy="2533489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8CE53F9C-D07B-1644-6EF6-65456FBDDE51}"/>
              </a:ext>
            </a:extLst>
          </p:cNvPr>
          <p:cNvSpPr txBox="1"/>
          <p:nvPr/>
        </p:nvSpPr>
        <p:spPr>
          <a:xfrm>
            <a:off x="8410601" y="3864978"/>
            <a:ext cx="3357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omic Sans MS" panose="030F0702030302020204" pitchFamily="66" charset="0"/>
              </a:rPr>
              <a:t> Riješi RB: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sz="2400" dirty="0">
                <a:latin typeface="Comic Sans MS" panose="030F0702030302020204" pitchFamily="66" charset="0"/>
              </a:rPr>
              <a:t>str. 33, </a:t>
            </a:r>
          </a:p>
          <a:p>
            <a:pPr algn="ctr"/>
            <a:r>
              <a:rPr lang="hr-HR" sz="2400" dirty="0">
                <a:latin typeface="Comic Sans MS" panose="030F0702030302020204" pitchFamily="66" charset="0"/>
              </a:rPr>
              <a:t>zadatak 6.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22" name="Picture 4" descr="Brain thinking Images - Free Download on Freepik">
            <a:extLst>
              <a:ext uri="{FF2B5EF4-FFF2-40B4-BE49-F238E27FC236}">
                <a16:creationId xmlns:a16="http://schemas.microsoft.com/office/drawing/2014/main" id="{E02E4DB2-672D-9565-5A54-E13370FBF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490" y="5284262"/>
            <a:ext cx="1093361" cy="10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2C4E1-FB2B-CD50-8ECF-AF3BABDC6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ka 25">
            <a:extLst>
              <a:ext uri="{FF2B5EF4-FFF2-40B4-BE49-F238E27FC236}">
                <a16:creationId xmlns:a16="http://schemas.microsoft.com/office/drawing/2014/main" id="{F5DFA400-C68C-46BC-B8EC-FCC015B842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8119" y="2699049"/>
            <a:ext cx="3581900" cy="3505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D5B992-7199-02C4-42A6-A2C843F57B65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88ED627-93E7-6940-480D-DA55A3FD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350" y="2136837"/>
            <a:ext cx="6407150" cy="373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štite mozak i osjetilne organe smještene u glavi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kosti lubanje povezane ŠAVOVIMA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donja čeljust - pokretna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kralježnicom povezane s ostatkom kostura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Sinusi – zračne šupljine unutar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     pojedinih kostiju lubanje, povezani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     su s nosnom šupljinom (izmjena zraka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hr-HR" altLang="sr-Latn-RS" sz="2000" dirty="0">
                <a:latin typeface="Comic Sans MS" panose="030F0702030302020204" pitchFamily="66" charset="0"/>
              </a:rPr>
              <a:t>      i otjecanje sluzi)</a:t>
            </a:r>
          </a:p>
        </p:txBody>
      </p:sp>
      <p:sp>
        <p:nvSpPr>
          <p:cNvPr id="5" name="Plaque 22">
            <a:extLst>
              <a:ext uri="{FF2B5EF4-FFF2-40B4-BE49-F238E27FC236}">
                <a16:creationId xmlns:a16="http://schemas.microsoft.com/office/drawing/2014/main" id="{BBAFE1D7-5D9E-D247-AB84-C30A0AD29FD8}"/>
              </a:ext>
            </a:extLst>
          </p:cNvPr>
          <p:cNvSpPr/>
          <p:nvPr/>
        </p:nvSpPr>
        <p:spPr>
          <a:xfrm>
            <a:off x="782638" y="906524"/>
            <a:ext cx="3730625" cy="947738"/>
          </a:xfrm>
          <a:prstGeom prst="plaque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A18C655F-B087-9901-F0E3-72F0062D4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1020824"/>
            <a:ext cx="394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3600" b="1">
                <a:latin typeface="Comic Sans MS" panose="030F0702030302020204" pitchFamily="66" charset="0"/>
              </a:rPr>
              <a:t>KOSTI GLAVE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AC07E87-DE96-2F11-CE1B-CD93D411B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513" y="892237"/>
            <a:ext cx="31765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>
                <a:solidFill>
                  <a:srgbClr val="00B050"/>
                </a:solidFill>
                <a:latin typeface="Comic Sans MS" panose="030F0702030302020204" pitchFamily="66" charset="0"/>
              </a:rPr>
              <a:t>KOSTI LUBANJE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492C322-D50C-9678-88E0-57F58E3F1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338" y="1514537"/>
            <a:ext cx="3059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>
                <a:solidFill>
                  <a:srgbClr val="FF0000"/>
                </a:solidFill>
                <a:latin typeface="Comic Sans MS" panose="030F0702030302020204" pitchFamily="66" charset="0"/>
              </a:rPr>
              <a:t>KOSTI LICA</a:t>
            </a:r>
          </a:p>
        </p:txBody>
      </p: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EE3BA6D2-5889-F76F-8964-A007097D2707}"/>
              </a:ext>
            </a:extLst>
          </p:cNvPr>
          <p:cNvCxnSpPr/>
          <p:nvPr/>
        </p:nvCxnSpPr>
        <p:spPr>
          <a:xfrm flipV="1">
            <a:off x="4508500" y="1173224"/>
            <a:ext cx="766763" cy="2016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4547ECEC-95C8-A757-9DD9-93B3CF5F7DA3}"/>
              </a:ext>
            </a:extLst>
          </p:cNvPr>
          <p:cNvCxnSpPr/>
          <p:nvPr/>
        </p:nvCxnSpPr>
        <p:spPr>
          <a:xfrm>
            <a:off x="4527550" y="1389124"/>
            <a:ext cx="798513" cy="2333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ijeva vitičasta zagrada 20">
            <a:extLst>
              <a:ext uri="{FF2B5EF4-FFF2-40B4-BE49-F238E27FC236}">
                <a16:creationId xmlns:a16="http://schemas.microsoft.com/office/drawing/2014/main" id="{1C02AF2F-8075-BDDF-D8C8-CB588CB66FDE}"/>
              </a:ext>
            </a:extLst>
          </p:cNvPr>
          <p:cNvSpPr/>
          <p:nvPr/>
        </p:nvSpPr>
        <p:spPr>
          <a:xfrm rot="262986">
            <a:off x="6986366" y="3385833"/>
            <a:ext cx="243260" cy="1994200"/>
          </a:xfrm>
          <a:prstGeom prst="leftBrac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F8856C96-488A-4230-C308-1C4FA60B9FDB}"/>
              </a:ext>
            </a:extLst>
          </p:cNvPr>
          <p:cNvSpPr txBox="1"/>
          <p:nvPr/>
        </p:nvSpPr>
        <p:spPr>
          <a:xfrm>
            <a:off x="5993472" y="3822189"/>
            <a:ext cx="179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kosti </a:t>
            </a:r>
          </a:p>
          <a:p>
            <a:r>
              <a:rPr lang="hr-H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lica</a:t>
            </a:r>
          </a:p>
        </p:txBody>
      </p:sp>
      <p:sp>
        <p:nvSpPr>
          <p:cNvPr id="23" name="Lijeva vitičasta zagrada 22">
            <a:extLst>
              <a:ext uri="{FF2B5EF4-FFF2-40B4-BE49-F238E27FC236}">
                <a16:creationId xmlns:a16="http://schemas.microsoft.com/office/drawing/2014/main" id="{A9B634E7-749B-3C2D-2F11-ABD372871FDD}"/>
              </a:ext>
            </a:extLst>
          </p:cNvPr>
          <p:cNvSpPr/>
          <p:nvPr/>
        </p:nvSpPr>
        <p:spPr>
          <a:xfrm rot="9180531">
            <a:off x="9873662" y="2150911"/>
            <a:ext cx="307621" cy="2620219"/>
          </a:xfrm>
          <a:prstGeom prst="leftBrace">
            <a:avLst>
              <a:gd name="adj1" fmla="val 8333"/>
              <a:gd name="adj2" fmla="val 49578"/>
            </a:avLst>
          </a:prstGeom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197DC3"/>
              </a:solidFill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FD4AE69E-99D6-3127-7F94-138E77B78939}"/>
              </a:ext>
            </a:extLst>
          </p:cNvPr>
          <p:cNvSpPr txBox="1"/>
          <p:nvPr/>
        </p:nvSpPr>
        <p:spPr>
          <a:xfrm>
            <a:off x="10275249" y="2940508"/>
            <a:ext cx="179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kosti lubanje</a:t>
            </a:r>
          </a:p>
        </p:txBody>
      </p:sp>
      <p:pic>
        <p:nvPicPr>
          <p:cNvPr id="31" name="Slika 30">
            <a:extLst>
              <a:ext uri="{FF2B5EF4-FFF2-40B4-BE49-F238E27FC236}">
                <a16:creationId xmlns:a16="http://schemas.microsoft.com/office/drawing/2014/main" id="{344F162C-B2B4-ACEA-3BF5-0B713D892D3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1743" y="4619015"/>
            <a:ext cx="1605054" cy="2238985"/>
          </a:xfrm>
          <a:prstGeom prst="rect">
            <a:avLst/>
          </a:prstGeom>
        </p:spPr>
      </p:pic>
      <p:sp>
        <p:nvSpPr>
          <p:cNvPr id="2" name="Speech Bubble: Rectangle 7">
            <a:extLst>
              <a:ext uri="{FF2B5EF4-FFF2-40B4-BE49-F238E27FC236}">
                <a16:creationId xmlns:a16="http://schemas.microsoft.com/office/drawing/2014/main" id="{FB30FC09-944A-BE63-FA9F-B999699DF5FF}"/>
              </a:ext>
            </a:extLst>
          </p:cNvPr>
          <p:cNvSpPr/>
          <p:nvPr/>
        </p:nvSpPr>
        <p:spPr>
          <a:xfrm>
            <a:off x="8997950" y="350874"/>
            <a:ext cx="3077070" cy="1279013"/>
          </a:xfrm>
          <a:prstGeom prst="wedgeRectCallout">
            <a:avLst>
              <a:gd name="adj1" fmla="val -13308"/>
              <a:gd name="adj2" fmla="val 93796"/>
            </a:avLst>
          </a:prstGeom>
          <a:solidFill>
            <a:srgbClr val="EBF5F7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Donja </a:t>
            </a:r>
            <a:r>
              <a:rPr lang="hr-HR" sz="20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česljust</a:t>
            </a:r>
            <a:r>
              <a:rPr lang="hr-HR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jedina je pokretna kost glave. Zašto je važno da donja čeljust bude pokretna?</a:t>
            </a:r>
            <a:endParaRPr lang="en-US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AA7ABF2-442D-5FA4-A53C-517EF25344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324" y="1704162"/>
            <a:ext cx="1284856" cy="12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 animBg="1"/>
      <p:bldP spid="22" grpId="0"/>
      <p:bldP spid="23" grpId="0" animBg="1"/>
      <p:bldP spid="2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5556A-862A-B999-13B8-B48328E7A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82C4BC-45BF-BE73-152D-04BD76B7C89A}"/>
              </a:ext>
            </a:extLst>
          </p:cNvPr>
          <p:cNvSpPr txBox="1"/>
          <p:nvPr/>
        </p:nvSpPr>
        <p:spPr>
          <a:xfrm>
            <a:off x="1573161" y="255639"/>
            <a:ext cx="877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hr-HR" sz="2400" b="1" dirty="0">
                <a:solidFill>
                  <a:prstClr val="white"/>
                </a:solidFill>
                <a:latin typeface="Aptos" panose="02110004020202020204"/>
              </a:rPr>
              <a:t>KRETANJE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SLUŽBI ZDRAVLJA</a:t>
            </a:r>
          </a:p>
        </p:txBody>
      </p:sp>
      <p:sp>
        <p:nvSpPr>
          <p:cNvPr id="2" name="Plaque 20">
            <a:extLst>
              <a:ext uri="{FF2B5EF4-FFF2-40B4-BE49-F238E27FC236}">
                <a16:creationId xmlns:a16="http://schemas.microsoft.com/office/drawing/2014/main" id="{7D808915-EA03-B9C8-2706-533D4530C809}"/>
              </a:ext>
            </a:extLst>
          </p:cNvPr>
          <p:cNvSpPr/>
          <p:nvPr/>
        </p:nvSpPr>
        <p:spPr>
          <a:xfrm>
            <a:off x="853512" y="1162828"/>
            <a:ext cx="3527425" cy="784225"/>
          </a:xfrm>
          <a:prstGeom prst="plaque">
            <a:avLst/>
          </a:prstGeom>
          <a:solidFill>
            <a:srgbClr val="82E67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DDE2DED3-F7E3-ED84-BD6D-0DB0D3797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324" y="1245378"/>
            <a:ext cx="3941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3600" b="1">
                <a:latin typeface="Comic Sans MS" panose="030F0702030302020204" pitchFamily="66" charset="0"/>
              </a:rPr>
              <a:t>KOSTI TRUPA</a:t>
            </a: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45C760F4-6DD3-ED27-0BC0-D16CE51D8C42}"/>
              </a:ext>
            </a:extLst>
          </p:cNvPr>
          <p:cNvCxnSpPr/>
          <p:nvPr/>
        </p:nvCxnSpPr>
        <p:spPr>
          <a:xfrm>
            <a:off x="4406337" y="1564466"/>
            <a:ext cx="711200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552BD857-BFB9-3D5D-BD1F-AF498346F2CA}"/>
              </a:ext>
            </a:extLst>
          </p:cNvPr>
          <p:cNvCxnSpPr/>
          <p:nvPr/>
        </p:nvCxnSpPr>
        <p:spPr>
          <a:xfrm>
            <a:off x="5117537" y="1083453"/>
            <a:ext cx="0" cy="963613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43">
            <a:extLst>
              <a:ext uri="{FF2B5EF4-FFF2-40B4-BE49-F238E27FC236}">
                <a16:creationId xmlns:a16="http://schemas.microsoft.com/office/drawing/2014/main" id="{63C4A2B0-6C84-B67A-BA75-F311805F9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5224" y="953278"/>
            <a:ext cx="31765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solidFill>
                  <a:srgbClr val="FFC000"/>
                </a:solidFill>
                <a:latin typeface="Comic Sans MS" panose="030F0702030302020204" pitchFamily="66" charset="0"/>
              </a:rPr>
              <a:t>KRALJEŽNICA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solidFill>
                  <a:srgbClr val="00B050"/>
                </a:solidFill>
                <a:latin typeface="Comic Sans MS" panose="030F0702030302020204" pitchFamily="66" charset="0"/>
              </a:rPr>
              <a:t>PRSNI KOŠ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solidFill>
                  <a:srgbClr val="00B0F0"/>
                </a:solidFill>
                <a:latin typeface="Comic Sans MS" panose="030F0702030302020204" pitchFamily="66" charset="0"/>
              </a:rPr>
              <a:t>RAMENI POJAS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ZDJELIČNI POJAS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392925FC-348A-E3C0-F92F-CA0CF85A0109}"/>
              </a:ext>
            </a:extLst>
          </p:cNvPr>
          <p:cNvCxnSpPr/>
          <p:nvPr/>
        </p:nvCxnSpPr>
        <p:spPr>
          <a:xfrm>
            <a:off x="5117537" y="1094566"/>
            <a:ext cx="500062" cy="95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9B4EAA47-40FC-7387-5FA3-FF8A340815DD}"/>
              </a:ext>
            </a:extLst>
          </p:cNvPr>
          <p:cNvCxnSpPr/>
          <p:nvPr/>
        </p:nvCxnSpPr>
        <p:spPr>
          <a:xfrm>
            <a:off x="5117537" y="1400953"/>
            <a:ext cx="498475" cy="95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5275AF95-0663-FD32-9377-7E2A51CB68BC}"/>
              </a:ext>
            </a:extLst>
          </p:cNvPr>
          <p:cNvCxnSpPr/>
          <p:nvPr/>
        </p:nvCxnSpPr>
        <p:spPr>
          <a:xfrm>
            <a:off x="5117537" y="1731153"/>
            <a:ext cx="498475" cy="95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39844B07-6931-56C6-0139-F2DECF8E4E51}"/>
              </a:ext>
            </a:extLst>
          </p:cNvPr>
          <p:cNvCxnSpPr/>
          <p:nvPr/>
        </p:nvCxnSpPr>
        <p:spPr>
          <a:xfrm>
            <a:off x="5130237" y="2037541"/>
            <a:ext cx="500062" cy="95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Slika 24">
            <a:extLst>
              <a:ext uri="{FF2B5EF4-FFF2-40B4-BE49-F238E27FC236}">
                <a16:creationId xmlns:a16="http://schemas.microsoft.com/office/drawing/2014/main" id="{6AF66A7A-0E67-6247-DE59-DDEC694B1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84" y="3206648"/>
            <a:ext cx="3580327" cy="2405974"/>
          </a:xfrm>
          <a:prstGeom prst="rect">
            <a:avLst/>
          </a:prstGeom>
        </p:spPr>
      </p:pic>
      <p:cxnSp>
        <p:nvCxnSpPr>
          <p:cNvPr id="23" name="Ravni poveznik 22">
            <a:extLst>
              <a:ext uri="{FF2B5EF4-FFF2-40B4-BE49-F238E27FC236}">
                <a16:creationId xmlns:a16="http://schemas.microsoft.com/office/drawing/2014/main" id="{869799A6-55AB-4670-DC28-E5BB87A2B4FE}"/>
              </a:ext>
            </a:extLst>
          </p:cNvPr>
          <p:cNvCxnSpPr>
            <a:cxnSpLocks/>
          </p:cNvCxnSpPr>
          <p:nvPr/>
        </p:nvCxnSpPr>
        <p:spPr>
          <a:xfrm flipV="1">
            <a:off x="2848205" y="3087248"/>
            <a:ext cx="1538595" cy="341752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Ravni poveznik 25">
            <a:extLst>
              <a:ext uri="{FF2B5EF4-FFF2-40B4-BE49-F238E27FC236}">
                <a16:creationId xmlns:a16="http://schemas.microsoft.com/office/drawing/2014/main" id="{E709FE50-9C96-3D0E-1CB5-9372070DA35F}"/>
              </a:ext>
            </a:extLst>
          </p:cNvPr>
          <p:cNvCxnSpPr>
            <a:cxnSpLocks/>
          </p:cNvCxnSpPr>
          <p:nvPr/>
        </p:nvCxnSpPr>
        <p:spPr>
          <a:xfrm>
            <a:off x="2848205" y="5358261"/>
            <a:ext cx="1468927" cy="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id="{AF4FA40F-C9D0-270A-4588-74FEB9FE45E3}"/>
              </a:ext>
            </a:extLst>
          </p:cNvPr>
          <p:cNvCxnSpPr>
            <a:cxnSpLocks/>
          </p:cNvCxnSpPr>
          <p:nvPr/>
        </p:nvCxnSpPr>
        <p:spPr>
          <a:xfrm>
            <a:off x="2242447" y="4447632"/>
            <a:ext cx="2138490" cy="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Ravni poveznik 28">
            <a:extLst>
              <a:ext uri="{FF2B5EF4-FFF2-40B4-BE49-F238E27FC236}">
                <a16:creationId xmlns:a16="http://schemas.microsoft.com/office/drawing/2014/main" id="{9B09074C-06C6-F603-EDDB-7182B7F9BEED}"/>
              </a:ext>
            </a:extLst>
          </p:cNvPr>
          <p:cNvCxnSpPr/>
          <p:nvPr/>
        </p:nvCxnSpPr>
        <p:spPr>
          <a:xfrm flipV="1">
            <a:off x="2980788" y="3543402"/>
            <a:ext cx="1406012" cy="75995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Ravni poveznik 30">
            <a:extLst>
              <a:ext uri="{FF2B5EF4-FFF2-40B4-BE49-F238E27FC236}">
                <a16:creationId xmlns:a16="http://schemas.microsoft.com/office/drawing/2014/main" id="{07E9A80C-4F92-8CE4-BB17-6C18B2520B27}"/>
              </a:ext>
            </a:extLst>
          </p:cNvPr>
          <p:cNvCxnSpPr>
            <a:cxnSpLocks/>
          </p:cNvCxnSpPr>
          <p:nvPr/>
        </p:nvCxnSpPr>
        <p:spPr>
          <a:xfrm>
            <a:off x="2911891" y="4674347"/>
            <a:ext cx="1405241" cy="152400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Ravni poveznik 32">
            <a:extLst>
              <a:ext uri="{FF2B5EF4-FFF2-40B4-BE49-F238E27FC236}">
                <a16:creationId xmlns:a16="http://schemas.microsoft.com/office/drawing/2014/main" id="{FBA65367-8C6F-0F4F-6310-6A39AC4A29A5}"/>
              </a:ext>
            </a:extLst>
          </p:cNvPr>
          <p:cNvCxnSpPr>
            <a:cxnSpLocks/>
          </p:cNvCxnSpPr>
          <p:nvPr/>
        </p:nvCxnSpPr>
        <p:spPr>
          <a:xfrm>
            <a:off x="2947917" y="4863904"/>
            <a:ext cx="1369215" cy="47042"/>
          </a:xfrm>
          <a:prstGeom prst="line">
            <a:avLst/>
          </a:prstGeom>
          <a:ln>
            <a:headEnd type="diamond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kstniOkvir 34">
            <a:extLst>
              <a:ext uri="{FF2B5EF4-FFF2-40B4-BE49-F238E27FC236}">
                <a16:creationId xmlns:a16="http://schemas.microsoft.com/office/drawing/2014/main" id="{0FF8A86E-1A00-20AB-39CA-CB8AD17513B0}"/>
              </a:ext>
            </a:extLst>
          </p:cNvPr>
          <p:cNvSpPr txBox="1"/>
          <p:nvPr/>
        </p:nvSpPr>
        <p:spPr>
          <a:xfrm>
            <a:off x="4380937" y="2860860"/>
            <a:ext cx="168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ključna kost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5626CCDF-B53A-451C-9049-9BC3AB435EDF}"/>
              </a:ext>
            </a:extLst>
          </p:cNvPr>
          <p:cNvSpPr txBox="1"/>
          <p:nvPr/>
        </p:nvSpPr>
        <p:spPr>
          <a:xfrm>
            <a:off x="4406337" y="3307913"/>
            <a:ext cx="168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lopatica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38" name="TekstniOkvir 37">
            <a:extLst>
              <a:ext uri="{FF2B5EF4-FFF2-40B4-BE49-F238E27FC236}">
                <a16:creationId xmlns:a16="http://schemas.microsoft.com/office/drawing/2014/main" id="{E2686AD4-EAF1-D2E2-65E6-6E0654093BF1}"/>
              </a:ext>
            </a:extLst>
          </p:cNvPr>
          <p:cNvSpPr txBox="1"/>
          <p:nvPr/>
        </p:nvSpPr>
        <p:spPr>
          <a:xfrm>
            <a:off x="4406336" y="4209580"/>
            <a:ext cx="168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prsna kost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39" name="TekstniOkvir 38">
            <a:extLst>
              <a:ext uri="{FF2B5EF4-FFF2-40B4-BE49-F238E27FC236}">
                <a16:creationId xmlns:a16="http://schemas.microsoft.com/office/drawing/2014/main" id="{0C140C39-DACE-79B2-1CCB-875043D3BD8A}"/>
              </a:ext>
            </a:extLst>
          </p:cNvPr>
          <p:cNvSpPr txBox="1"/>
          <p:nvPr/>
        </p:nvSpPr>
        <p:spPr>
          <a:xfrm>
            <a:off x="4364756" y="4654641"/>
            <a:ext cx="168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rebra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id="{AF2AE9C2-C68B-BF06-6FBD-6E927B850BE9}"/>
              </a:ext>
            </a:extLst>
          </p:cNvPr>
          <p:cNvSpPr txBox="1"/>
          <p:nvPr/>
        </p:nvSpPr>
        <p:spPr>
          <a:xfrm>
            <a:off x="4264076" y="5156198"/>
            <a:ext cx="4230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>
                <a:latin typeface="Comic Sans MS" panose="030F0702030302020204" pitchFamily="66" charset="0"/>
              </a:rPr>
              <a:t>hraskavica</a:t>
            </a:r>
            <a:r>
              <a:rPr lang="hr-HR" sz="2000" dirty="0">
                <a:latin typeface="Comic Sans MS" panose="030F0702030302020204" pitchFamily="66" charset="0"/>
              </a:rPr>
              <a:t> </a:t>
            </a:r>
            <a:r>
              <a:rPr lang="hr-H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hr-HR" sz="20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polupomična</a:t>
            </a:r>
            <a:r>
              <a:rPr lang="hr-HR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veza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41" name="TekstniOkvir 40">
            <a:extLst>
              <a:ext uri="{FF2B5EF4-FFF2-40B4-BE49-F238E27FC236}">
                <a16:creationId xmlns:a16="http://schemas.microsoft.com/office/drawing/2014/main" id="{35BC9BD7-DCC6-F69A-2333-EA4D066F8ED4}"/>
              </a:ext>
            </a:extLst>
          </p:cNvPr>
          <p:cNvSpPr txBox="1"/>
          <p:nvPr/>
        </p:nvSpPr>
        <p:spPr>
          <a:xfrm>
            <a:off x="1059225" y="5904722"/>
            <a:ext cx="4986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omic Sans MS" panose="030F0702030302020204" pitchFamily="66" charset="0"/>
              </a:rPr>
              <a:t>Prsni koš i rameni pojas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4" name="TekstniOkvir 26">
            <a:extLst>
              <a:ext uri="{FF2B5EF4-FFF2-40B4-BE49-F238E27FC236}">
                <a16:creationId xmlns:a16="http://schemas.microsoft.com/office/drawing/2014/main" id="{E7A2FE1D-7A92-D08A-0754-99D306544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441" y="3335449"/>
            <a:ext cx="516557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štiti unutarnje organe (pluća i srce)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sudjeluje u disanju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prsna kost + 12 pari rebara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Comic Sans MS" panose="030F0702030302020204" pitchFamily="66" charset="0"/>
              </a:rPr>
              <a:t>lopatica + ključna kost = rameni pojas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hr-HR" altLang="sr-Latn-RS" sz="2000" dirty="0">
              <a:latin typeface="Comic Sans MS" panose="030F0702030302020204" pitchFamily="66" charset="0"/>
            </a:endParaRPr>
          </a:p>
        </p:txBody>
      </p:sp>
      <p:sp>
        <p:nvSpPr>
          <p:cNvPr id="55" name="Pravokutnik 54">
            <a:extLst>
              <a:ext uri="{FF2B5EF4-FFF2-40B4-BE49-F238E27FC236}">
                <a16:creationId xmlns:a16="http://schemas.microsoft.com/office/drawing/2014/main" id="{A913A77D-6160-EE3A-C665-F958BB39948F}"/>
              </a:ext>
            </a:extLst>
          </p:cNvPr>
          <p:cNvSpPr/>
          <p:nvPr/>
        </p:nvSpPr>
        <p:spPr>
          <a:xfrm>
            <a:off x="7260787" y="2723138"/>
            <a:ext cx="2549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hr-HR" altLang="sr-Latn-R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PRSNI KOŠ</a:t>
            </a:r>
          </a:p>
        </p:txBody>
      </p:sp>
      <p:sp>
        <p:nvSpPr>
          <p:cNvPr id="58" name="Speech Bubble: Rectangle 7">
            <a:extLst>
              <a:ext uri="{FF2B5EF4-FFF2-40B4-BE49-F238E27FC236}">
                <a16:creationId xmlns:a16="http://schemas.microsoft.com/office/drawing/2014/main" id="{48D4F98F-CC6A-22E6-E899-465A3F1054B5}"/>
              </a:ext>
            </a:extLst>
          </p:cNvPr>
          <p:cNvSpPr/>
          <p:nvPr/>
        </p:nvSpPr>
        <p:spPr>
          <a:xfrm>
            <a:off x="8997950" y="350874"/>
            <a:ext cx="3077070" cy="1279013"/>
          </a:xfrm>
          <a:prstGeom prst="wedgeRectCallout">
            <a:avLst>
              <a:gd name="adj1" fmla="val -13308"/>
              <a:gd name="adj2" fmla="val 93796"/>
            </a:avLst>
          </a:prstGeom>
          <a:solidFill>
            <a:srgbClr val="EBF5F7"/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Zašto je važno da su rebra i prsna kost povezani hrskavicom?</a:t>
            </a:r>
            <a:endParaRPr lang="en-US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9" name="Slika 58">
            <a:extLst>
              <a:ext uri="{FF2B5EF4-FFF2-40B4-BE49-F238E27FC236}">
                <a16:creationId xmlns:a16="http://schemas.microsoft.com/office/drawing/2014/main" id="{1066C945-B23D-75DE-D2BC-B8C5336AFF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324" y="1704162"/>
            <a:ext cx="1284856" cy="12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1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  <p:bldP spid="40" grpId="0"/>
      <p:bldP spid="55" grpId="0"/>
      <p:bldP spid="58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1892</Words>
  <Application>Microsoft Office PowerPoint</Application>
  <PresentationFormat>Široki zaslon</PresentationFormat>
  <Paragraphs>452</Paragraphs>
  <Slides>34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34</vt:i4>
      </vt:variant>
    </vt:vector>
  </HeadingPairs>
  <TitlesOfParts>
    <vt:vector size="41" baseType="lpstr">
      <vt:lpstr>Aptos</vt:lpstr>
      <vt:lpstr>Aptos Display</vt:lpstr>
      <vt:lpstr>Arial</vt:lpstr>
      <vt:lpstr>Comic Sans MS</vt:lpstr>
      <vt:lpstr>Wingdings</vt:lpstr>
      <vt:lpstr>Tema sustava Office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Dijana Šutak</dc:creator>
  <cp:lastModifiedBy>Dijana Šutak</cp:lastModifiedBy>
  <cp:revision>7</cp:revision>
  <dcterms:created xsi:type="dcterms:W3CDTF">2026-03-24T14:22:03Z</dcterms:created>
  <dcterms:modified xsi:type="dcterms:W3CDTF">2026-04-11T13:25:38Z</dcterms:modified>
</cp:coreProperties>
</file>