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D59513-1704-5161-CEA5-342A772F28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389" y="1122363"/>
            <a:ext cx="11083895" cy="1159364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hr-HR" dirty="0"/>
              <a:t>1. poglavlje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AC03562-0FAD-9325-D2A5-43BF3353EF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9933" y="2601119"/>
            <a:ext cx="6614446" cy="9795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70C0"/>
                </a:solidFill>
                <a:latin typeface="Fira Sans Medium" panose="020B06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1.1. naslov jedinice</a:t>
            </a:r>
          </a:p>
        </p:txBody>
      </p:sp>
    </p:spTree>
    <p:extLst>
      <p:ext uri="{BB962C8B-B14F-4D97-AF65-F5344CB8AC3E}">
        <p14:creationId xmlns:p14="http://schemas.microsoft.com/office/powerpoint/2010/main" val="99594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88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FE708E-7CDE-6EDE-FD55-9AF8D271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BC8E74-BBA7-7CA8-281B-D1D108A8B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1E155AB-0648-B302-2B5B-5C5BD11BB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92647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D91362-BBA2-AD3D-E810-6CD19D87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C58C0D7-F8B0-95F0-3CE4-AEAE78588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B5910B6-1B70-6891-11F6-471F8C6F8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70418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EF108A-3C9B-3CBA-EF3E-11A041BC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1B7306D-52BC-F7C6-5569-87C19755C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46458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6890120-2521-AE3E-4753-4AED36DC2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3221837-FBE8-4728-733E-CB4B2E47C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92631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F978BE-8B1B-DB6C-EAF4-7A6A21D5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5F8E41-084C-D5C4-8426-93B11AAD6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40867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1C33A-925A-6F97-97B4-88C2078A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6688"/>
            <a:ext cx="10515600" cy="757093"/>
          </a:xfrm>
        </p:spPr>
        <p:txBody>
          <a:bodyPr>
            <a:normAutofit/>
          </a:bodyPr>
          <a:lstStyle>
            <a:lvl1pPr>
              <a:defRPr sz="3600">
                <a:latin typeface="Fira Sans SemiBold" panose="020B0603050000020004" pitchFamily="34" charset="0"/>
              </a:defRPr>
            </a:lvl1pPr>
          </a:lstStyle>
          <a:p>
            <a:r>
              <a:rPr lang="hr-HR" dirty="0"/>
              <a:t>PRIMJER 1.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6CB1A3-DE56-8566-4AE2-3FB1EB097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4623955"/>
          </a:xfrm>
        </p:spPr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156271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DF7690-060A-F188-A730-B092D7B0E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6689"/>
            <a:ext cx="10515600" cy="757093"/>
          </a:xfrm>
        </p:spPr>
        <p:txBody>
          <a:bodyPr>
            <a:normAutofit/>
          </a:bodyPr>
          <a:lstStyle>
            <a:lvl1pPr>
              <a:defRPr sz="3600">
                <a:latin typeface="Fira Sans SemiBold" panose="020B0603050000020004" pitchFamily="34" charset="0"/>
              </a:defRPr>
            </a:lvl1pPr>
          </a:lstStyle>
          <a:p>
            <a:r>
              <a:rPr lang="hr-HR" dirty="0"/>
              <a:t>UPAMTI !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62DB175-2E9A-D7C2-2B7E-84913E949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4623955"/>
          </a:xfrm>
        </p:spPr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38518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DF7690-060A-F188-A730-B092D7B0E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6689"/>
            <a:ext cx="10515600" cy="757093"/>
          </a:xfrm>
        </p:spPr>
        <p:txBody>
          <a:bodyPr>
            <a:normAutofit/>
          </a:bodyPr>
          <a:lstStyle>
            <a:lvl1pPr>
              <a:defRPr sz="3600">
                <a:latin typeface="Fira Sans SemiBold" panose="020B0603050000020004" pitchFamily="34" charset="0"/>
              </a:defRPr>
            </a:lvl1pPr>
          </a:lstStyle>
          <a:p>
            <a:r>
              <a:rPr lang="hr-HR" dirty="0"/>
              <a:t>ZADATAK 1.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62DB175-2E9A-D7C2-2B7E-84913E949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4623955"/>
          </a:xfrm>
        </p:spPr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150400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DF7690-060A-F188-A730-B092D7B0E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6689"/>
            <a:ext cx="10515600" cy="757093"/>
          </a:xfrm>
        </p:spPr>
        <p:txBody>
          <a:bodyPr>
            <a:normAutofit/>
          </a:bodyPr>
          <a:lstStyle>
            <a:lvl1pPr>
              <a:defRPr sz="3600">
                <a:latin typeface="Fira Sans SemiBold" panose="020B0603050000020004" pitchFamily="34" charset="0"/>
              </a:defRPr>
            </a:lvl1pPr>
          </a:lstStyle>
          <a:p>
            <a:r>
              <a:rPr lang="hr-HR" dirty="0"/>
              <a:t>ZADATCI ZA VJEŽBU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62DB175-2E9A-D7C2-2B7E-84913E949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4623955"/>
          </a:xfrm>
        </p:spPr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226242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6B579E-B51A-BA4E-21FD-24196EC4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8A3A18-ADE3-64A1-7CC3-B1DEA00F6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9F8651A-77D9-62F2-99CE-A22F50C7F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428021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D77E90-326B-0191-95C7-66D7E266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D621A21-BBB3-974E-7FFA-3CBBC58B3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D19D120-E65C-0FAF-C1D4-87FA9EF78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2C80EA9-D1A4-BC65-3572-ADBF16CFA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67D2609-5C73-1080-478A-F9E9DB611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121167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686A9A-E8E2-EADF-A59E-6A460443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30499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66FA11D-A135-81DA-C34E-546A8F24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007"/>
            <a:ext cx="10515600" cy="875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E0718D2-4A52-0C9C-F5C6-07CA1A9A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9733"/>
            <a:ext cx="10515600" cy="469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5C689D5-370F-0E84-9518-30FF72E4AB0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9"/>
          <a:stretch/>
        </p:blipFill>
        <p:spPr>
          <a:xfrm>
            <a:off x="1085316" y="6120497"/>
            <a:ext cx="11106684" cy="738894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A1F9C12F-41C0-5FD9-67C5-AD63C4824B82}"/>
              </a:ext>
            </a:extLst>
          </p:cNvPr>
          <p:cNvSpPr/>
          <p:nvPr userDrawn="1"/>
        </p:nvSpPr>
        <p:spPr>
          <a:xfrm>
            <a:off x="1798341" y="6208414"/>
            <a:ext cx="271580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0" dirty="0">
                <a:ln w="0"/>
                <a:solidFill>
                  <a:srgbClr val="0070C0"/>
                </a:solidFill>
                <a:effectLst/>
                <a:latin typeface="Fira Sans Medium" panose="020B0603050000020004" pitchFamily="34" charset="0"/>
              </a:rPr>
              <a:t>Matematika 1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BFDA2A6-354E-64EA-EDE0-8819426574F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" y="6208414"/>
            <a:ext cx="770385" cy="5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8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60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0C0"/>
          </a:solidFill>
          <a:latin typeface="Fira Sans SemiBold" panose="020B06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55A3FE-01BE-15A3-C3F5-81E76A2E5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871" y="1167630"/>
            <a:ext cx="11552222" cy="742651"/>
          </a:xfrm>
        </p:spPr>
        <p:txBody>
          <a:bodyPr>
            <a:noAutofit/>
          </a:bodyPr>
          <a:lstStyle/>
          <a:p>
            <a:r>
              <a:rPr lang="hr-HR" sz="4400" dirty="0"/>
              <a:t>1. Operacije sa skupovima i skupovi brojeva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DBC5460-11CA-1BA7-7A84-5CAEE0897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982" y="2686349"/>
            <a:ext cx="9144000" cy="742651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0070C0"/>
                </a:solidFill>
                <a:latin typeface="Fira Sans SemiBold" panose="020B0603050000020004" pitchFamily="34" charset="0"/>
              </a:rPr>
              <a:t>1.1. SKUPOVI</a:t>
            </a:r>
          </a:p>
        </p:txBody>
      </p:sp>
    </p:spTree>
    <p:extLst>
      <p:ext uri="{BB962C8B-B14F-4D97-AF65-F5344CB8AC3E}">
        <p14:creationId xmlns:p14="http://schemas.microsoft.com/office/powerpoint/2010/main" val="4214203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BE90BE-D2B0-494A-8F94-B97F4D68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ZANIMLJIVOST!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C7C670-29C8-4CF2-84E0-B75B5C973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Vennov</a:t>
            </a:r>
            <a:r>
              <a:rPr lang="en-US" dirty="0"/>
              <a:t> </a:t>
            </a:r>
            <a:r>
              <a:rPr lang="en-US" dirty="0" err="1"/>
              <a:t>dijagram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je </a:t>
            </a:r>
            <a:r>
              <a:rPr lang="en-US" dirty="0" err="1"/>
              <a:t>opisao</a:t>
            </a:r>
            <a:r>
              <a:rPr lang="en-US" dirty="0"/>
              <a:t> </a:t>
            </a:r>
            <a:r>
              <a:rPr lang="en-US" dirty="0" err="1"/>
              <a:t>logičar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filozof</a:t>
            </a:r>
            <a:r>
              <a:rPr lang="en-US" dirty="0"/>
              <a:t> John Venn 1880. </a:t>
            </a:r>
            <a:r>
              <a:rPr lang="en-US" dirty="0" err="1"/>
              <a:t>godine</a:t>
            </a:r>
            <a:r>
              <a:rPr lang="en-US" dirty="0"/>
              <a:t>.</a:t>
            </a:r>
          </a:p>
          <a:p>
            <a:r>
              <a:rPr lang="en-US" dirty="0" err="1"/>
              <a:t>Dijagram</a:t>
            </a:r>
            <a:r>
              <a:rPr lang="en-US" dirty="0"/>
              <a:t> je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sastavljen</a:t>
            </a:r>
            <a:r>
              <a:rPr lang="en-US" dirty="0"/>
              <a:t> od </a:t>
            </a:r>
            <a:r>
              <a:rPr lang="en-US" dirty="0" err="1"/>
              <a:t>krugova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se </a:t>
            </a:r>
            <a:r>
              <a:rPr lang="en-US" dirty="0" err="1"/>
              <a:t>prikazuju</a:t>
            </a:r>
            <a:r>
              <a:rPr lang="en-US" dirty="0"/>
              <a:t> </a:t>
            </a:r>
            <a:r>
              <a:rPr lang="en-US" dirty="0" err="1"/>
              <a:t>skupovi</a:t>
            </a:r>
            <a:r>
              <a:rPr lang="en-US" dirty="0"/>
              <a:t>,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relacije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skupovima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pojmovima</a:t>
            </a:r>
            <a:r>
              <a:rPr lang="en-US" dirty="0"/>
              <a:t>.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A3B4795-359C-4842-A34D-50FDA7A4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46" t="26941" r="37448" b="38282"/>
          <a:stretch/>
        </p:blipFill>
        <p:spPr>
          <a:xfrm>
            <a:off x="4374037" y="3169970"/>
            <a:ext cx="3271102" cy="27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3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B6A5D9-0485-92EB-5149-C999C638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PRISJETI SE!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76F3CD73-5261-A0C5-9D91-AE9CEA5F1D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err="1"/>
                  <a:t>Zapiši</a:t>
                </a:r>
                <a:r>
                  <a:rPr lang="en-US" dirty="0"/>
                  <a:t> </a:t>
                </a:r>
                <a:r>
                  <a:rPr lang="en-US" dirty="0" err="1"/>
                  <a:t>skup</a:t>
                </a:r>
                <a:r>
                  <a:rPr lang="en-US" dirty="0"/>
                  <a:t> </a:t>
                </a:r>
                <a:r>
                  <a:rPr lang="en-US" dirty="0" err="1"/>
                  <a:t>neparnih</a:t>
                </a:r>
                <a:r>
                  <a:rPr lang="en-US" dirty="0"/>
                  <a:t> </a:t>
                </a:r>
                <a:r>
                  <a:rPr lang="en-US" dirty="0" err="1"/>
                  <a:t>brojeva</a:t>
                </a:r>
                <a:r>
                  <a:rPr lang="en-US" dirty="0"/>
                  <a:t> </a:t>
                </a:r>
                <a:r>
                  <a:rPr lang="en-US" dirty="0" err="1"/>
                  <a:t>većih</a:t>
                </a:r>
                <a:r>
                  <a:rPr lang="en-US" dirty="0"/>
                  <a:t> od 31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manjih</a:t>
                </a:r>
                <a:r>
                  <a:rPr lang="en-US" dirty="0"/>
                  <a:t> od 45 </a:t>
                </a:r>
                <a:r>
                  <a:rPr lang="en-US" dirty="0" err="1"/>
                  <a:t>te</a:t>
                </a:r>
                <a:r>
                  <a:rPr lang="en-US" dirty="0"/>
                  <a:t> </a:t>
                </a:r>
                <a:r>
                  <a:rPr lang="en-US" dirty="0" err="1"/>
                  <a:t>odredi</a:t>
                </a:r>
                <a:r>
                  <a:rPr lang="en-US" dirty="0"/>
                  <a:t> </a:t>
                </a:r>
                <a:r>
                  <a:rPr lang="en-US" dirty="0" err="1"/>
                  <a:t>broj</a:t>
                </a:r>
                <a:r>
                  <a:rPr lang="en-US" dirty="0"/>
                  <a:t> </a:t>
                </a:r>
                <a:r>
                  <a:rPr lang="en-US" dirty="0" err="1"/>
                  <a:t>elemenata</a:t>
                </a:r>
                <a:r>
                  <a:rPr lang="en-US" dirty="0"/>
                  <a:t> tog </a:t>
                </a:r>
                <a:r>
                  <a:rPr lang="en-US" dirty="0" err="1"/>
                  <a:t>skupa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817200" indent="-457200">
                  <a:buFont typeface="Wingdings" panose="05000000000000000000" pitchFamily="2" charset="2"/>
                  <a:buChar char="ü"/>
                </a:pPr>
                <a:r>
                  <a:rPr lang="en-US" b="1" dirty="0" err="1"/>
                  <a:t>Rješenje</a:t>
                </a:r>
                <a:r>
                  <a:rPr lang="en-US" b="1" dirty="0"/>
                  <a:t>:</a:t>
                </a:r>
              </a:p>
              <a:p>
                <a:pPr marL="900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33,35,37,39,41,43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err="1"/>
                  <a:t>Neka</a:t>
                </a:r>
                <a:r>
                  <a:rPr lang="en-US" dirty="0"/>
                  <a:t> je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4,8,12,16,20,24,28,32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Odaberi</a:t>
                </a:r>
                <a:r>
                  <a:rPr lang="en-US" dirty="0"/>
                  <a:t> </a:t>
                </a:r>
                <a:r>
                  <a:rPr lang="en-US" dirty="0" err="1"/>
                  <a:t>istinite</a:t>
                </a:r>
                <a:r>
                  <a:rPr lang="en-US" dirty="0"/>
                  <a:t> </a:t>
                </a:r>
                <a:r>
                  <a:rPr lang="en-US" dirty="0" err="1"/>
                  <a:t>tvrdnje</a:t>
                </a:r>
                <a:r>
                  <a:rPr lang="en-US" dirty="0"/>
                  <a:t>.</a:t>
                </a:r>
              </a:p>
              <a:p>
                <a:pPr marL="1234350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	c)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	d)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		</a:t>
                </a:r>
              </a:p>
              <a:p>
                <a:pPr marL="720000" indent="0">
                  <a:buNone/>
                </a:pPr>
                <a:r>
                  <a:rPr lang="en-US" b="0" dirty="0"/>
                  <a:t>e)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4 8 12 16 20 24 28 32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  <a:p>
                <a:pPr marL="720000" indent="0">
                  <a:buNone/>
                </a:pPr>
                <a:r>
                  <a:rPr lang="en-US" dirty="0"/>
                  <a:t>f)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8,16,4,12,28,24,20,32</m:t>
                        </m:r>
                      </m:e>
                    </m:d>
                  </m:oMath>
                </a14:m>
                <a:r>
                  <a:rPr lang="en-US" dirty="0"/>
                  <a:t>                  </a:t>
                </a: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76F3CD73-5261-A0C5-9D91-AE9CEA5F1D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99" r="-46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a 3">
            <a:extLst>
              <a:ext uri="{FF2B5EF4-FFF2-40B4-BE49-F238E27FC236}">
                <a16:creationId xmlns:a16="http://schemas.microsoft.com/office/drawing/2014/main" id="{6508AB89-40C3-4688-901A-751101187A2C}"/>
              </a:ext>
            </a:extLst>
          </p:cNvPr>
          <p:cNvSpPr/>
          <p:nvPr/>
        </p:nvSpPr>
        <p:spPr>
          <a:xfrm>
            <a:off x="1486292" y="4421171"/>
            <a:ext cx="499621" cy="461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01356DC5-E003-43F3-A678-5D57D67FF8E5}"/>
              </a:ext>
            </a:extLst>
          </p:cNvPr>
          <p:cNvSpPr/>
          <p:nvPr/>
        </p:nvSpPr>
        <p:spPr>
          <a:xfrm>
            <a:off x="5365423" y="4421171"/>
            <a:ext cx="499621" cy="461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881B3BB3-70A3-4128-AAF9-B371D5B4B954}"/>
              </a:ext>
            </a:extLst>
          </p:cNvPr>
          <p:cNvSpPr/>
          <p:nvPr/>
        </p:nvSpPr>
        <p:spPr>
          <a:xfrm>
            <a:off x="1486292" y="5337142"/>
            <a:ext cx="499621" cy="461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8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B6A5D9-0485-92EB-5149-C999C638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UPAMTI!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zervirano mjesto sadržaja 12">
                <a:extLst>
                  <a:ext uri="{FF2B5EF4-FFF2-40B4-BE49-F238E27FC236}">
                    <a16:creationId xmlns:a16="http://schemas.microsoft.com/office/drawing/2014/main" id="{4545A53A-2123-49E1-9BE4-78B551698AF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Broj </a:t>
                </a:r>
                <a:r>
                  <a:rPr lang="en-US" dirty="0" err="1"/>
                  <a:t>elemenata</a:t>
                </a:r>
                <a:r>
                  <a:rPr lang="en-US" dirty="0"/>
                  <a:t> </a:t>
                </a:r>
                <a:r>
                  <a:rPr lang="en-US" dirty="0" err="1"/>
                  <a:t>skupa</a:t>
                </a:r>
                <a:r>
                  <a:rPr lang="en-US" dirty="0"/>
                  <a:t> M </a:t>
                </a:r>
                <a:r>
                  <a:rPr lang="en-US" dirty="0" err="1"/>
                  <a:t>naziva</a:t>
                </a:r>
                <a:r>
                  <a:rPr lang="en-US" dirty="0"/>
                  <a:t> se </a:t>
                </a:r>
                <a:r>
                  <a:rPr lang="en-US" b="1" dirty="0" err="1"/>
                  <a:t>kardinalni</a:t>
                </a:r>
                <a:r>
                  <a:rPr lang="en-US" b="1" dirty="0"/>
                  <a:t> </a:t>
                </a:r>
                <a:r>
                  <a:rPr lang="en-US" b="1" dirty="0" err="1"/>
                  <a:t>broj</a:t>
                </a:r>
                <a:r>
                  <a:rPr lang="en-US" b="1" dirty="0"/>
                  <a:t> </a:t>
                </a:r>
                <a:r>
                  <a:rPr lang="en-US" b="1" dirty="0" err="1"/>
                  <a:t>skupa</a:t>
                </a:r>
                <a:r>
                  <a:rPr lang="en-US" b="1" dirty="0"/>
                  <a:t> M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označava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𝒄𝒂𝒓𝒅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1" dirty="0" err="1"/>
                  <a:t>Prazan</a:t>
                </a:r>
                <a:r>
                  <a:rPr lang="en-US" b="1" dirty="0"/>
                  <a:t> </a:t>
                </a:r>
                <a:r>
                  <a:rPr lang="en-US" b="1" dirty="0" err="1"/>
                  <a:t>skup</a:t>
                </a:r>
                <a:r>
                  <a:rPr lang="en-US" dirty="0"/>
                  <a:t> je </a:t>
                </a:r>
                <a:r>
                  <a:rPr lang="en-US" dirty="0" err="1"/>
                  <a:t>onaj</a:t>
                </a:r>
                <a:r>
                  <a:rPr lang="en-US" dirty="0"/>
                  <a:t> </a:t>
                </a:r>
                <a:r>
                  <a:rPr lang="en-US" dirty="0" err="1"/>
                  <a:t>skup</a:t>
                </a:r>
                <a:r>
                  <a:rPr lang="en-US" dirty="0"/>
                  <a:t> </a:t>
                </a:r>
                <a:r>
                  <a:rPr lang="en-US" dirty="0" err="1"/>
                  <a:t>koji</a:t>
                </a:r>
                <a:r>
                  <a:rPr lang="en-US" dirty="0"/>
                  <a:t> </a:t>
                </a:r>
                <a:r>
                  <a:rPr lang="en-US" dirty="0" err="1"/>
                  <a:t>nema</a:t>
                </a:r>
                <a:r>
                  <a:rPr lang="en-US" dirty="0"/>
                  <a:t> </a:t>
                </a:r>
                <a:r>
                  <a:rPr lang="en-US" dirty="0" err="1"/>
                  <a:t>niti</a:t>
                </a:r>
                <a:r>
                  <a:rPr lang="en-US" dirty="0"/>
                  <a:t> </a:t>
                </a:r>
                <a:r>
                  <a:rPr lang="en-US" dirty="0" err="1"/>
                  <a:t>jedan</a:t>
                </a:r>
                <a:r>
                  <a:rPr lang="en-US" dirty="0"/>
                  <a:t> element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označava</a:t>
                </a:r>
                <a:r>
                  <a:rPr lang="en-US" dirty="0"/>
                  <a:t> se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 err="1"/>
                  <a:t>Skupove</a:t>
                </a:r>
                <a:r>
                  <a:rPr lang="en-US" dirty="0"/>
                  <a:t> </a:t>
                </a:r>
                <a:r>
                  <a:rPr lang="en-US" dirty="0" err="1"/>
                  <a:t>prikazujemo</a:t>
                </a:r>
                <a:r>
                  <a:rPr lang="en-US" dirty="0"/>
                  <a:t> </a:t>
                </a:r>
                <a:r>
                  <a:rPr lang="en-US" b="1" dirty="0" err="1"/>
                  <a:t>Vennovim</a:t>
                </a:r>
                <a:r>
                  <a:rPr lang="en-US" b="1" dirty="0"/>
                  <a:t> </a:t>
                </a:r>
                <a:r>
                  <a:rPr lang="en-US" b="1" dirty="0" err="1"/>
                  <a:t>dijagramima</a:t>
                </a:r>
                <a:r>
                  <a:rPr lang="en-US" dirty="0"/>
                  <a:t>.</a:t>
                </a:r>
                <a:endParaRPr lang="hr-HR" b="1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13" name="Rezervirano mjesto sadržaja 12">
                <a:extLst>
                  <a:ext uri="{FF2B5EF4-FFF2-40B4-BE49-F238E27FC236}">
                    <a16:creationId xmlns:a16="http://schemas.microsoft.com/office/drawing/2014/main" id="{4545A53A-2123-49E1-9BE4-78B551698A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Rezervirano mjesto sadržaja 14">
            <a:extLst>
              <a:ext uri="{FF2B5EF4-FFF2-40B4-BE49-F238E27FC236}">
                <a16:creationId xmlns:a16="http://schemas.microsoft.com/office/drawing/2014/main" id="{2D1FC89E-F608-43E8-8AF6-B5AA8D02AFA3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31776" t="30491" r="32328" b="33346"/>
          <a:stretch/>
        </p:blipFill>
        <p:spPr bwMode="auto">
          <a:xfrm>
            <a:off x="6172199" y="2073897"/>
            <a:ext cx="5460477" cy="3395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045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9FB5F9CB-9F14-4A4F-AA7C-021EFF8B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PRIMJER 1.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zervirano mjesto sadržaja 5">
                <a:extLst>
                  <a:ext uri="{FF2B5EF4-FFF2-40B4-BE49-F238E27FC236}">
                    <a16:creationId xmlns:a16="http://schemas.microsoft.com/office/drawing/2014/main" id="{18E69E00-BB15-4CEC-BCB7-AB14631887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Prikažimo </a:t>
                </a:r>
                <a:r>
                  <a:rPr lang="en-US" dirty="0" err="1"/>
                  <a:t>Vennovim</a:t>
                </a:r>
                <a:r>
                  <a:rPr lang="en-US" dirty="0"/>
                  <a:t> </a:t>
                </a:r>
                <a:r>
                  <a:rPr lang="en-US" dirty="0" err="1"/>
                  <a:t>dijagramom</a:t>
                </a:r>
                <a:r>
                  <a:rPr lang="en-US" dirty="0"/>
                  <a:t> </a:t>
                </a:r>
                <a:r>
                  <a:rPr lang="en-US" dirty="0" err="1"/>
                  <a:t>skup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čiji</a:t>
                </a:r>
                <a:r>
                  <a:rPr lang="en-US" dirty="0"/>
                  <a:t> </a:t>
                </a:r>
                <a:r>
                  <a:rPr lang="en-US" dirty="0" err="1"/>
                  <a:t>su</a:t>
                </a:r>
                <a:r>
                  <a:rPr lang="en-US" dirty="0"/>
                  <a:t> </a:t>
                </a:r>
                <a:r>
                  <a:rPr lang="en-US" dirty="0" err="1"/>
                  <a:t>elementi</a:t>
                </a:r>
                <a:r>
                  <a:rPr lang="en-US" dirty="0"/>
                  <a:t> </a:t>
                </a:r>
                <a:r>
                  <a:rPr lang="en-US" dirty="0" err="1"/>
                  <a:t>slova</a:t>
                </a:r>
                <a:r>
                  <a:rPr lang="en-US" dirty="0"/>
                  <a:t> u </a:t>
                </a:r>
                <a:r>
                  <a:rPr lang="en-US" dirty="0" err="1"/>
                  <a:t>riječi</a:t>
                </a:r>
                <a:r>
                  <a:rPr lang="en-US" dirty="0"/>
                  <a:t> SUMRAK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jedan</a:t>
                </a:r>
                <a:r>
                  <a:rPr lang="en-US" dirty="0"/>
                  <a:t> </a:t>
                </a:r>
                <a:r>
                  <a:rPr lang="en-US" dirty="0" err="1"/>
                  <a:t>njegov</a:t>
                </a:r>
                <a:r>
                  <a:rPr lang="en-US" dirty="0"/>
                  <a:t> </a:t>
                </a:r>
                <a:r>
                  <a:rPr lang="en-US" dirty="0" err="1"/>
                  <a:t>podskup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Zapišimo</a:t>
                </a:r>
                <a:r>
                  <a:rPr lang="en-US" dirty="0"/>
                  <a:t> </a:t>
                </a:r>
                <a:r>
                  <a:rPr lang="en-US" dirty="0" err="1"/>
                  <a:t>skupove</a:t>
                </a:r>
                <a:r>
                  <a:rPr lang="en-US" dirty="0"/>
                  <a:t> B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720000">
                  <a:buFont typeface="Wingdings" panose="05000000000000000000" pitchFamily="2" charset="2"/>
                  <a:buChar char="ü"/>
                </a:pPr>
                <a:r>
                  <a:rPr lang="en-US" b="1" dirty="0"/>
                  <a:t> </a:t>
                </a:r>
                <a:r>
                  <a:rPr lang="en-US" b="1" dirty="0" err="1"/>
                  <a:t>Rješenje</a:t>
                </a:r>
                <a:r>
                  <a:rPr lang="en-US" b="1" dirty="0"/>
                  <a:t>:				</a:t>
                </a:r>
                <a:r>
                  <a:rPr lang="en-US" b="1" dirty="0" err="1"/>
                  <a:t>Vennov</a:t>
                </a:r>
                <a:r>
                  <a:rPr lang="en-US" b="1" dirty="0"/>
                  <a:t> </a:t>
                </a:r>
                <a:r>
                  <a:rPr lang="en-US" b="1" dirty="0" err="1"/>
                  <a:t>dijagram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B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b="0" dirty="0"/>
                  <a:t>						</a:t>
                </a:r>
              </a:p>
              <a:p>
                <a:pPr marL="0" indent="0">
                  <a:buNone/>
                </a:pPr>
                <a:r>
                  <a:rPr lang="en-US" dirty="0"/>
                  <a:t>	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b="0" dirty="0"/>
                  <a:t>				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										            						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dirty="0"/>
                  <a:t> je </a:t>
                </a:r>
                <a:r>
                  <a:rPr lang="en-US" b="0" dirty="0" err="1"/>
                  <a:t>podskup</a:t>
                </a:r>
                <a:r>
                  <a:rPr lang="en-US" b="0" dirty="0"/>
                  <a:t> 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endParaRPr lang="hr-HR" dirty="0"/>
              </a:p>
            </p:txBody>
          </p:sp>
        </mc:Choice>
        <mc:Fallback xmlns="">
          <p:sp>
            <p:nvSpPr>
              <p:cNvPr id="6" name="Rezervirano mjesto sadržaja 5">
                <a:extLst>
                  <a:ext uri="{FF2B5EF4-FFF2-40B4-BE49-F238E27FC236}">
                    <a16:creationId xmlns:a16="http://schemas.microsoft.com/office/drawing/2014/main" id="{18E69E00-BB15-4CEC-BCB7-AB14631887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Slika 16">
            <a:extLst>
              <a:ext uri="{FF2B5EF4-FFF2-40B4-BE49-F238E27FC236}">
                <a16:creationId xmlns:a16="http://schemas.microsoft.com/office/drawing/2014/main" id="{2FBC65C7-8085-4FF7-89CF-2637A8216FF1}"/>
              </a:ext>
            </a:extLst>
          </p:cNvPr>
          <p:cNvPicPr/>
          <p:nvPr/>
        </p:nvPicPr>
        <p:blipFill rotWithShape="1">
          <a:blip r:embed="rId3"/>
          <a:srcRect l="42411" t="22454" r="42300" b="60528"/>
          <a:stretch/>
        </p:blipFill>
        <p:spPr bwMode="auto">
          <a:xfrm>
            <a:off x="5716177" y="3297024"/>
            <a:ext cx="2815079" cy="1750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97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7F61C1-5107-4EB7-B54F-EB3001BB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PRIMJER 2.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764A8F1-F8D8-4ADE-A86A-54ECBF30BA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Odredimo u </a:t>
                </a:r>
                <a:r>
                  <a:rPr lang="en-US" dirty="0" err="1"/>
                  <a:t>kojem</a:t>
                </a:r>
                <a:r>
                  <a:rPr lang="en-US" dirty="0"/>
                  <a:t> </a:t>
                </a:r>
                <a:r>
                  <a:rPr lang="en-US" dirty="0" err="1"/>
                  <a:t>su</a:t>
                </a:r>
                <a:r>
                  <a:rPr lang="en-US" dirty="0"/>
                  <a:t> </a:t>
                </a:r>
                <a:r>
                  <a:rPr lang="en-US" dirty="0" err="1"/>
                  <a:t>odnosu</a:t>
                </a:r>
                <a:r>
                  <a:rPr lang="en-US" dirty="0"/>
                  <a:t> </a:t>
                </a:r>
                <a:r>
                  <a:rPr lang="en-US" dirty="0" err="1"/>
                  <a:t>skupovi</a:t>
                </a:r>
                <a:r>
                  <a:rPr lang="en-US" dirty="0"/>
                  <a:t>:</a:t>
                </a:r>
              </a:p>
              <a:p>
                <a:pPr marL="874350" indent="-514350">
                  <a:buFont typeface="+mj-lt"/>
                  <a:buAutoNum type="alphaLcParenR"/>
                </a:pPr>
                <a:r>
                  <a:rPr lang="en-US" dirty="0"/>
                  <a:t>  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4, 8, 12, 16, 20, 24, 28, 32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8, 16, 24, 32</m:t>
                        </m:r>
                      </m:e>
                    </m:d>
                  </m:oMath>
                </a14:m>
                <a:r>
                  <a:rPr lang="en-US" dirty="0"/>
                  <a:t>        </a:t>
                </a:r>
              </a:p>
              <a:p>
                <a:pPr marL="874350" indent="-514350">
                  <a:buFont typeface="+mj-lt"/>
                  <a:buAutoNum type="alphaLcParenR"/>
                </a:pPr>
                <a:r>
                  <a:rPr lang="en-US" dirty="0"/>
                  <a:t> C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11, 10, 15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11, 12, 13, 14, 15</m:t>
                        </m:r>
                      </m:e>
                    </m:d>
                  </m:oMath>
                </a14:m>
                <a:endParaRPr lang="en-US" dirty="0"/>
              </a:p>
              <a:p>
                <a:pPr marL="874350" indent="-514350">
                  <a:buFont typeface="+mj-lt"/>
                  <a:buAutoNum type="alphaLcParenR"/>
                </a:pPr>
                <a:r>
                  <a:rPr lang="en-US" dirty="0"/>
                  <a:t> 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5, 25, 55, 35, 45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25, 35, 5, 55, 45</m:t>
                        </m:r>
                      </m:e>
                    </m:d>
                  </m:oMath>
                </a14:m>
                <a:endParaRPr lang="en-US" dirty="0"/>
              </a:p>
              <a:p>
                <a:pPr marL="360000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b="1" dirty="0" err="1"/>
                  <a:t>Rješenje</a:t>
                </a:r>
                <a:r>
                  <a:rPr lang="en-US" b="1" dirty="0"/>
                  <a:t>:</a:t>
                </a:r>
              </a:p>
              <a:p>
                <a:pPr marL="874350" indent="-514350">
                  <a:buFont typeface="+mj-lt"/>
                  <a:buAutoNum type="alphaLcParenR"/>
                </a:pPr>
                <a:r>
                  <a:rPr lang="en-US" dirty="0"/>
                  <a:t> 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jer</a:t>
                </a:r>
                <a:r>
                  <a:rPr lang="en-US" dirty="0"/>
                  <a:t> je </a:t>
                </a:r>
                <a:r>
                  <a:rPr lang="en-US" dirty="0" err="1"/>
                  <a:t>svaki</a:t>
                </a:r>
                <a:r>
                  <a:rPr lang="en-US" dirty="0"/>
                  <a:t> element </a:t>
                </a:r>
                <a:r>
                  <a:rPr lang="en-US" dirty="0" err="1"/>
                  <a:t>iz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ujedno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874350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jer</a:t>
                </a:r>
                <a:r>
                  <a:rPr lang="en-US" dirty="0"/>
                  <a:t> </a:t>
                </a:r>
                <a:r>
                  <a:rPr lang="en-US" dirty="0" err="1"/>
                  <a:t>svaki</a:t>
                </a:r>
                <a:r>
                  <a:rPr lang="en-US" dirty="0"/>
                  <a:t> od </a:t>
                </a:r>
                <a:r>
                  <a:rPr lang="en-US" dirty="0" err="1"/>
                  <a:t>skupova</a:t>
                </a:r>
                <a:r>
                  <a:rPr lang="en-US" dirty="0"/>
                  <a:t> </a:t>
                </a:r>
                <a:r>
                  <a:rPr lang="en-US" dirty="0" err="1"/>
                  <a:t>ima</a:t>
                </a:r>
                <a:r>
                  <a:rPr lang="en-US" dirty="0"/>
                  <a:t> </a:t>
                </a:r>
                <a:r>
                  <a:rPr lang="en-US" dirty="0" err="1"/>
                  <a:t>elemente</a:t>
                </a:r>
                <a:r>
                  <a:rPr lang="en-US" dirty="0"/>
                  <a:t> </a:t>
                </a:r>
                <a:r>
                  <a:rPr lang="en-US" dirty="0" err="1"/>
                  <a:t>koji</a:t>
                </a:r>
                <a:r>
                  <a:rPr lang="en-US" dirty="0"/>
                  <a:t> </a:t>
                </a:r>
                <a:r>
                  <a:rPr lang="en-US" dirty="0" err="1"/>
                  <a:t>nisu</a:t>
                </a:r>
                <a:r>
                  <a:rPr lang="en-US" dirty="0"/>
                  <a:t> </a:t>
                </a:r>
                <a:r>
                  <a:rPr lang="en-US" dirty="0" err="1"/>
                  <a:t>elementi</a:t>
                </a:r>
                <a:r>
                  <a:rPr lang="en-US" dirty="0"/>
                  <a:t> </a:t>
                </a:r>
                <a:r>
                  <a:rPr lang="en-US" dirty="0" err="1"/>
                  <a:t>drugog</a:t>
                </a:r>
                <a:r>
                  <a:rPr lang="en-US" dirty="0"/>
                  <a:t> </a:t>
                </a:r>
                <a:r>
                  <a:rPr lang="en-US" dirty="0" err="1"/>
                  <a:t>skupa</a:t>
                </a:r>
                <a:r>
                  <a:rPr lang="en-US" dirty="0"/>
                  <a:t>.</a:t>
                </a:r>
              </a:p>
              <a:p>
                <a:pPr marL="874350" indent="-514350">
                  <a:buFont typeface="+mj-lt"/>
                  <a:buAutoNum type="alphaLcParenR"/>
                </a:pPr>
                <a:r>
                  <a:rPr lang="en-US" dirty="0"/>
                  <a:t> 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jer</a:t>
                </a:r>
                <a:r>
                  <a:rPr lang="en-US" dirty="0"/>
                  <a:t> </a:t>
                </a:r>
                <a:r>
                  <a:rPr lang="en-US" dirty="0" err="1"/>
                  <a:t>imaju</a:t>
                </a:r>
                <a:r>
                  <a:rPr lang="en-US" dirty="0"/>
                  <a:t> </a:t>
                </a:r>
                <a:r>
                  <a:rPr lang="en-US" dirty="0" err="1"/>
                  <a:t>sve</a:t>
                </a:r>
                <a:r>
                  <a:rPr lang="en-US" dirty="0"/>
                  <a:t> </a:t>
                </a:r>
                <a:r>
                  <a:rPr lang="en-US" dirty="0" err="1"/>
                  <a:t>elemente</a:t>
                </a:r>
                <a:r>
                  <a:rPr lang="en-US" dirty="0"/>
                  <a:t> </a:t>
                </a:r>
                <a:r>
                  <a:rPr lang="en-US" dirty="0" err="1"/>
                  <a:t>jednake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764A8F1-F8D8-4ADE-A86A-54ECBF30BA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99" b="-17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7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1B675B-7C3B-4DAE-B1FA-7978BE04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ZADATAK 1.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86C1556D-6435-41EC-A317-70BBE62B6A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Prikaži </a:t>
                </a:r>
                <a:r>
                  <a:rPr lang="en-US" dirty="0" err="1"/>
                  <a:t>Vennovim</a:t>
                </a:r>
                <a:r>
                  <a:rPr lang="en-US" dirty="0"/>
                  <a:t> </a:t>
                </a:r>
                <a:r>
                  <a:rPr lang="en-US" dirty="0" err="1"/>
                  <a:t>dijagramom</a:t>
                </a:r>
                <a:r>
                  <a:rPr lang="en-US" dirty="0"/>
                  <a:t> </a:t>
                </a:r>
                <a:r>
                  <a:rPr lang="en-US" dirty="0" err="1"/>
                  <a:t>skup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parnih</a:t>
                </a:r>
                <a:r>
                  <a:rPr lang="en-US" dirty="0"/>
                  <a:t> </a:t>
                </a:r>
                <a:r>
                  <a:rPr lang="en-US" dirty="0" err="1"/>
                  <a:t>brojeva</a:t>
                </a:r>
                <a:r>
                  <a:rPr lang="en-US" dirty="0"/>
                  <a:t> </a:t>
                </a:r>
                <a:r>
                  <a:rPr lang="en-US" dirty="0" err="1"/>
                  <a:t>većih</a:t>
                </a:r>
                <a:r>
                  <a:rPr lang="en-US" dirty="0"/>
                  <a:t> 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manjih</a:t>
                </a:r>
                <a:r>
                  <a:rPr lang="en-US" dirty="0"/>
                  <a:t> 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te</a:t>
                </a:r>
                <a:r>
                  <a:rPr lang="en-US" dirty="0"/>
                  <a:t> </a:t>
                </a:r>
                <a:r>
                  <a:rPr lang="en-US" dirty="0" err="1"/>
                  <a:t>jedan</a:t>
                </a:r>
                <a:r>
                  <a:rPr lang="en-US" dirty="0"/>
                  <a:t> </a:t>
                </a:r>
                <a:r>
                  <a:rPr lang="en-US" dirty="0" err="1"/>
                  <a:t>njegov</a:t>
                </a:r>
                <a:r>
                  <a:rPr lang="en-US" dirty="0"/>
                  <a:t> </a:t>
                </a:r>
                <a:r>
                  <a:rPr lang="en-US" dirty="0" err="1"/>
                  <a:t>podskup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Zapiši</a:t>
                </a:r>
                <a:r>
                  <a:rPr lang="en-US" dirty="0"/>
                  <a:t> </a:t>
                </a:r>
                <a:r>
                  <a:rPr lang="en-US" dirty="0" err="1"/>
                  <a:t>skupove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  <a:endParaRPr lang="hr-H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1177200" indent="-457200">
                  <a:buFont typeface="Wingdings" panose="05000000000000000000" pitchFamily="2" charset="2"/>
                  <a:buChar char="ü"/>
                </a:pPr>
                <a:r>
                  <a:rPr lang="en-US" b="1" dirty="0"/>
                  <a:t> </a:t>
                </a:r>
                <a:r>
                  <a:rPr lang="en-US" b="1" dirty="0" err="1"/>
                  <a:t>Rješenje</a:t>
                </a:r>
                <a:r>
                  <a:rPr lang="en-US" b="1" dirty="0"/>
                  <a:t>:</a:t>
                </a:r>
              </a:p>
              <a:p>
                <a:pPr marL="108000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8, 10, 12, 14, 16, 18, 20</m:t>
                        </m:r>
                      </m:e>
                    </m:d>
                  </m:oMath>
                </a14:m>
                <a:endParaRPr lang="en-US" dirty="0"/>
              </a:p>
              <a:p>
                <a:pPr marL="108000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8, 14, 18</m:t>
                        </m:r>
                      </m:e>
                    </m:d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86C1556D-6435-41EC-A317-70BBE62B6A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8" r="-92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a 3">
            <a:extLst>
              <a:ext uri="{FF2B5EF4-FFF2-40B4-BE49-F238E27FC236}">
                <a16:creationId xmlns:a16="http://schemas.microsoft.com/office/drawing/2014/main" id="{97B0E63A-A54D-4B89-ABA0-2B8BA7A60D77}"/>
              </a:ext>
            </a:extLst>
          </p:cNvPr>
          <p:cNvSpPr/>
          <p:nvPr/>
        </p:nvSpPr>
        <p:spPr>
          <a:xfrm>
            <a:off x="7456602" y="3101419"/>
            <a:ext cx="3346516" cy="243211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BCF90D9-8B0C-4AA5-BC04-8CB145AFFF3F}"/>
              </a:ext>
            </a:extLst>
          </p:cNvPr>
          <p:cNvSpPr txBox="1"/>
          <p:nvPr/>
        </p:nvSpPr>
        <p:spPr>
          <a:xfrm>
            <a:off x="9709608" y="272434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endParaRPr lang="hr-HR" b="1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50EFB55-FA02-4047-A0CB-CDF826F00347}"/>
              </a:ext>
            </a:extLst>
          </p:cNvPr>
          <p:cNvSpPr txBox="1"/>
          <p:nvPr/>
        </p:nvSpPr>
        <p:spPr>
          <a:xfrm>
            <a:off x="9662320" y="38667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CCE49B7-39C9-4B1E-96F6-E9D9823F92E9}"/>
              </a:ext>
            </a:extLst>
          </p:cNvPr>
          <p:cNvSpPr txBox="1"/>
          <p:nvPr/>
        </p:nvSpPr>
        <p:spPr>
          <a:xfrm>
            <a:off x="9976864" y="42955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99DD7AD-B36E-48CD-8FAE-F9FCEC4C4616}"/>
              </a:ext>
            </a:extLst>
          </p:cNvPr>
          <p:cNvSpPr txBox="1"/>
          <p:nvPr/>
        </p:nvSpPr>
        <p:spPr>
          <a:xfrm>
            <a:off x="9435609" y="438888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50B03CD-E38F-4322-BF1B-B03F078815B4}"/>
              </a:ext>
            </a:extLst>
          </p:cNvPr>
          <p:cNvSpPr txBox="1"/>
          <p:nvPr/>
        </p:nvSpPr>
        <p:spPr>
          <a:xfrm>
            <a:off x="8026159" y="40560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CC681A2-29D5-4F69-B9E0-B9EE27B2B59A}"/>
              </a:ext>
            </a:extLst>
          </p:cNvPr>
          <p:cNvSpPr txBox="1"/>
          <p:nvPr/>
        </p:nvSpPr>
        <p:spPr>
          <a:xfrm>
            <a:off x="8570540" y="45621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C771980-B94B-41BC-8411-6AB862129F5B}"/>
              </a:ext>
            </a:extLst>
          </p:cNvPr>
          <p:cNvSpPr txBox="1"/>
          <p:nvPr/>
        </p:nvSpPr>
        <p:spPr>
          <a:xfrm>
            <a:off x="8444863" y="35907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59E5EEC-139D-4A39-BB39-EC592B6D6223}"/>
              </a:ext>
            </a:extLst>
          </p:cNvPr>
          <p:cNvSpPr txBox="1"/>
          <p:nvPr/>
        </p:nvSpPr>
        <p:spPr>
          <a:xfrm>
            <a:off x="9500256" y="33378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1D142747-6572-4487-BEB6-2C7F66973BC9}"/>
              </a:ext>
            </a:extLst>
          </p:cNvPr>
          <p:cNvSpPr/>
          <p:nvPr/>
        </p:nvSpPr>
        <p:spPr>
          <a:xfrm>
            <a:off x="9014420" y="3698086"/>
            <a:ext cx="1505893" cy="13332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0DF18C1-EBBB-40B7-A7E9-491486FDF5B9}"/>
              </a:ext>
            </a:extLst>
          </p:cNvPr>
          <p:cNvSpPr txBox="1"/>
          <p:nvPr/>
        </p:nvSpPr>
        <p:spPr>
          <a:xfrm>
            <a:off x="9262523" y="494332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92974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157F67-6FF6-4467-B1DB-7DF7B121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ZADATAK </a:t>
            </a:r>
            <a:r>
              <a:rPr lang="hr-HR" dirty="0"/>
              <a:t>3</a:t>
            </a:r>
            <a:r>
              <a:rPr lang="en-US" dirty="0"/>
              <a:t>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A20ABA7-9BEE-4591-86A4-B47FE01C49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Zadani </a:t>
                </a:r>
                <a:r>
                  <a:rPr lang="en-US" dirty="0" err="1"/>
                  <a:t>su</a:t>
                </a:r>
                <a:r>
                  <a:rPr lang="en-US" dirty="0"/>
                  <a:t> </a:t>
                </a:r>
                <a:r>
                  <a:rPr lang="en-US" dirty="0" err="1"/>
                  <a:t>skupovi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3, 1, 13, 33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1, 3, 13, 33</m:t>
                        </m:r>
                      </m:e>
                    </m:d>
                  </m:oMath>
                </a14:m>
                <a:r>
                  <a:rPr lang="en-US" dirty="0"/>
                  <a:t>. Je li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? Je li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1177200" indent="-457200"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b="1" dirty="0" err="1"/>
                  <a:t>Rješenje</a:t>
                </a:r>
                <a:r>
                  <a:rPr lang="en-US" b="1" dirty="0"/>
                  <a:t>:</a:t>
                </a:r>
              </a:p>
              <a:p>
                <a:pPr marL="72000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jer</a:t>
                </a:r>
                <a:r>
                  <a:rPr lang="en-US" dirty="0"/>
                  <a:t> </a:t>
                </a:r>
                <a:r>
                  <a:rPr lang="en-US" dirty="0" err="1"/>
                  <a:t>svaki</a:t>
                </a:r>
                <a:r>
                  <a:rPr lang="en-US" dirty="0"/>
                  <a:t> od </a:t>
                </a:r>
                <a:r>
                  <a:rPr lang="en-US" dirty="0" err="1"/>
                  <a:t>skupova</a:t>
                </a:r>
                <a:r>
                  <a:rPr lang="en-US" dirty="0"/>
                  <a:t> </a:t>
                </a:r>
                <a:r>
                  <a:rPr lang="en-US" dirty="0" err="1"/>
                  <a:t>ima</a:t>
                </a:r>
                <a:r>
                  <a:rPr lang="en-US" dirty="0"/>
                  <a:t> </a:t>
                </a:r>
                <a:r>
                  <a:rPr lang="en-US" dirty="0" err="1"/>
                  <a:t>elemente</a:t>
                </a:r>
                <a:r>
                  <a:rPr lang="en-US" dirty="0"/>
                  <a:t> </a:t>
                </a:r>
                <a:r>
                  <a:rPr lang="en-US" dirty="0" err="1"/>
                  <a:t>koji</a:t>
                </a:r>
                <a:r>
                  <a:rPr lang="en-US" dirty="0"/>
                  <a:t> </a:t>
                </a:r>
                <a:r>
                  <a:rPr lang="en-US" dirty="0" err="1"/>
                  <a:t>su</a:t>
                </a:r>
                <a:r>
                  <a:rPr lang="en-US" dirty="0"/>
                  <a:t>       </a:t>
                </a:r>
                <a:r>
                  <a:rPr lang="en-US" dirty="0" err="1"/>
                  <a:t>elementi</a:t>
                </a:r>
                <a:r>
                  <a:rPr lang="en-US" dirty="0"/>
                  <a:t> </a:t>
                </a:r>
                <a:r>
                  <a:rPr lang="en-US" dirty="0" err="1"/>
                  <a:t>drugog</a:t>
                </a:r>
                <a:r>
                  <a:rPr lang="en-US" dirty="0"/>
                  <a:t> </a:t>
                </a:r>
                <a:r>
                  <a:rPr lang="en-US" dirty="0" err="1"/>
                  <a:t>skupa</a:t>
                </a:r>
                <a:r>
                  <a:rPr lang="en-US" dirty="0"/>
                  <a:t>.</a:t>
                </a: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A20ABA7-9BEE-4591-86A4-B47FE01C49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8" r="-58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4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BD2D5A-2BE1-449A-A2C5-C98EE0CF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PRIMJER 3.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907DC6AD-9B9A-4A50-9669-380F5C134B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Odredimo </a:t>
                </a:r>
                <a:r>
                  <a:rPr lang="en-US" dirty="0" err="1"/>
                  <a:t>kardinalni</a:t>
                </a:r>
                <a:r>
                  <a:rPr lang="en-US" dirty="0"/>
                  <a:t> </a:t>
                </a:r>
                <a:r>
                  <a:rPr lang="en-US" dirty="0" err="1"/>
                  <a:t>broj</a:t>
                </a:r>
                <a:r>
                  <a:rPr lang="en-US" dirty="0"/>
                  <a:t> </a:t>
                </a:r>
                <a:r>
                  <a:rPr lang="en-US" dirty="0" err="1"/>
                  <a:t>skupova</a:t>
                </a:r>
                <a:r>
                  <a:rPr lang="en-US" dirty="0"/>
                  <a:t>:</a:t>
                </a:r>
              </a:p>
              <a:p>
                <a:pPr marL="874350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𝑓𝑔h</m:t>
                        </m:r>
                      </m:e>
                    </m:d>
                  </m:oMath>
                </a14:m>
                <a:endParaRPr lang="en-US" dirty="0"/>
              </a:p>
              <a:p>
                <a:pPr marL="874350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9, 8, 7, 6</m:t>
                        </m:r>
                      </m:e>
                    </m:d>
                  </m:oMath>
                </a14:m>
                <a:endParaRPr lang="en-US" dirty="0"/>
              </a:p>
              <a:p>
                <a:pPr marL="874350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/>
              </a:p>
              <a:p>
                <a:pPr marL="360000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b="1" dirty="0"/>
                  <a:t> </a:t>
                </a:r>
                <a:r>
                  <a:rPr lang="en-US" b="1" dirty="0" err="1"/>
                  <a:t>Rješenje</a:t>
                </a:r>
                <a:r>
                  <a:rPr lang="en-US" b="1" dirty="0"/>
                  <a:t>:</a:t>
                </a:r>
              </a:p>
              <a:p>
                <a:pPr marL="874350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𝑐𝑎𝑟𝑑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pPr marL="874350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𝑐𝑎𝑟𝑑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87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𝑐𝑎𝑟𝑑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907DC6AD-9B9A-4A50-9669-380F5C134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76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7999C5-B07A-4070-BE2D-67180E18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ZADATAK </a:t>
            </a:r>
            <a:r>
              <a:rPr lang="hr-HR" dirty="0"/>
              <a:t>7</a:t>
            </a:r>
            <a:r>
              <a:rPr lang="en-US" dirty="0"/>
              <a:t>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9F7E9FA-512E-424F-8305-3EA792CA16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Odredi </a:t>
                </a:r>
                <a:r>
                  <a:rPr lang="en-US" dirty="0" err="1"/>
                  <a:t>kardinalni</a:t>
                </a:r>
                <a:r>
                  <a:rPr lang="en-US" dirty="0"/>
                  <a:t> </a:t>
                </a:r>
                <a:r>
                  <a:rPr lang="en-US" dirty="0" err="1"/>
                  <a:t>broj</a:t>
                </a:r>
                <a:r>
                  <a:rPr lang="en-US" dirty="0"/>
                  <a:t> </a:t>
                </a:r>
                <a:r>
                  <a:rPr lang="en-US" dirty="0" err="1"/>
                  <a:t>skupa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𝑀𝐴𝐽𝐴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2, 3, …99, 100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1177200" indent="-457200"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b="1" dirty="0" err="1"/>
                  <a:t>Rješenje</a:t>
                </a:r>
                <a:r>
                  <a:rPr lang="en-US" b="1" dirty="0"/>
                  <a:t>:</a:t>
                </a:r>
              </a:p>
              <a:p>
                <a:pPr marL="1080000" indent="0">
                  <a:buNone/>
                </a:pPr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𝑐𝑎𝑟𝑑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marL="108000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𝑐𝑎𝑟𝑑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  <a:p>
                <a:pPr marL="108000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𝑐𝑎𝑟𝑑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9F7E9FA-512E-424F-8305-3EA792CA16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47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493</Words>
  <Application>Microsoft Office PowerPoint</Application>
  <PresentationFormat>Široki zaslon</PresentationFormat>
  <Paragraphs>74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Fira Sans Medium</vt:lpstr>
      <vt:lpstr>Fira Sans SemiBold</vt:lpstr>
      <vt:lpstr>Wingdings</vt:lpstr>
      <vt:lpstr>Tema sustava Office</vt:lpstr>
      <vt:lpstr>1. Operacije sa skupovima i skupovi brojeva</vt:lpstr>
      <vt:lpstr>PRISJETI SE!</vt:lpstr>
      <vt:lpstr>UPAMTI!</vt:lpstr>
      <vt:lpstr>PRIMJER 1.</vt:lpstr>
      <vt:lpstr>PRIMJER 2.</vt:lpstr>
      <vt:lpstr>ZADATAK 1.</vt:lpstr>
      <vt:lpstr>ZADATAK 3.</vt:lpstr>
      <vt:lpstr>PRIMJER 3.</vt:lpstr>
      <vt:lpstr>ZADATAK 7.</vt:lpstr>
      <vt:lpstr>ZANIMLJIVOST!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Operacije sa skupovima i skupovi brojeva</dc:title>
  <dc:creator>Tea Borković</dc:creator>
  <cp:lastModifiedBy>Tea Borković</cp:lastModifiedBy>
  <cp:revision>20</cp:revision>
  <dcterms:created xsi:type="dcterms:W3CDTF">2025-03-07T16:49:29Z</dcterms:created>
  <dcterms:modified xsi:type="dcterms:W3CDTF">2025-04-03T06:54:14Z</dcterms:modified>
</cp:coreProperties>
</file>