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58" r:id="rId8"/>
    <p:sldId id="265" r:id="rId9"/>
    <p:sldId id="264" r:id="rId10"/>
    <p:sldId id="267" r:id="rId11"/>
    <p:sldId id="266" r:id="rId12"/>
    <p:sldId id="269" r:id="rId13"/>
    <p:sldId id="259" r:id="rId14"/>
    <p:sldId id="272" r:id="rId15"/>
    <p:sldId id="271" r:id="rId16"/>
    <p:sldId id="273" r:id="rId17"/>
    <p:sldId id="276" r:id="rId18"/>
    <p:sldId id="270" r:id="rId19"/>
    <p:sldId id="274" r:id="rId20"/>
    <p:sldId id="278" r:id="rId21"/>
    <p:sldId id="277" r:id="rId22"/>
    <p:sldId id="275" r:id="rId23"/>
    <p:sldId id="282" r:id="rId24"/>
    <p:sldId id="280" r:id="rId25"/>
    <p:sldId id="281" r:id="rId26"/>
    <p:sldId id="283" r:id="rId27"/>
    <p:sldId id="284" r:id="rId28"/>
    <p:sldId id="285" r:id="rId29"/>
    <p:sldId id="28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3E6"/>
    <a:srgbClr val="6DA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7F91B-F083-4ECE-B356-182D20A8714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D9F268-CFDC-49A2-BFB4-B06F141B13ED}">
      <dgm:prSet custT="1"/>
      <dgm:spPr>
        <a:solidFill>
          <a:srgbClr val="6DAC53"/>
        </a:solidFill>
      </dgm:spPr>
      <dgm:t>
        <a:bodyPr/>
        <a:lstStyle/>
        <a:p>
          <a:r>
            <a:rPr lang="en-US" sz="2200" dirty="0"/>
            <a:t>        </a:t>
          </a:r>
          <a:r>
            <a:rPr lang="en-US" sz="2400" dirty="0" err="1">
              <a:solidFill>
                <a:schemeClr val="bg1"/>
              </a:solidFill>
            </a:rPr>
            <a:t>uspravno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držanje</a:t>
          </a:r>
          <a:endParaRPr lang="en-US" sz="2200" dirty="0">
            <a:solidFill>
              <a:schemeClr val="bg1"/>
            </a:solidFill>
          </a:endParaRPr>
        </a:p>
      </dgm:t>
    </dgm:pt>
    <dgm:pt modelId="{6A0C3A71-A414-493B-9B5A-0A94B7A1D2D9}" type="parTrans" cxnId="{94DE342F-5C42-4EFC-AD76-C3CD510E272F}">
      <dgm:prSet/>
      <dgm:spPr/>
      <dgm:t>
        <a:bodyPr/>
        <a:lstStyle/>
        <a:p>
          <a:endParaRPr lang="en-US"/>
        </a:p>
      </dgm:t>
    </dgm:pt>
    <dgm:pt modelId="{824F34BD-BD0E-4A79-AD77-652F8B9A2BAC}" type="sibTrans" cxnId="{94DE342F-5C42-4EFC-AD76-C3CD510E272F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59050331-D23C-42EF-B79C-353DC25AD9B4}">
      <dgm:prSet custT="1"/>
      <dgm:spPr>
        <a:solidFill>
          <a:srgbClr val="6DAC53"/>
        </a:solidFill>
      </dgm:spPr>
      <dgm:t>
        <a:bodyPr/>
        <a:lstStyle/>
        <a:p>
          <a:r>
            <a:rPr lang="en-US" sz="2200" dirty="0"/>
            <a:t>          </a:t>
          </a:r>
          <a:r>
            <a:rPr lang="en-US" sz="2400" dirty="0" err="1">
              <a:solidFill>
                <a:schemeClr val="bg1"/>
              </a:solidFill>
            </a:rPr>
            <a:t>razvijen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mozak</a:t>
          </a:r>
          <a:endParaRPr lang="en-US" sz="2200" dirty="0">
            <a:solidFill>
              <a:schemeClr val="bg1"/>
            </a:solidFill>
          </a:endParaRPr>
        </a:p>
      </dgm:t>
    </dgm:pt>
    <dgm:pt modelId="{DBA5AEB7-E9DE-42D4-911F-0A9BD39D5543}" type="parTrans" cxnId="{E8F248B7-C225-4F4F-9C2D-186049D562E0}">
      <dgm:prSet/>
      <dgm:spPr/>
      <dgm:t>
        <a:bodyPr/>
        <a:lstStyle/>
        <a:p>
          <a:endParaRPr lang="en-US"/>
        </a:p>
      </dgm:t>
    </dgm:pt>
    <dgm:pt modelId="{A4354412-BF03-4666-8DD1-59964AF56403}" type="sibTrans" cxnId="{E8F248B7-C225-4F4F-9C2D-186049D562E0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77681B23-EE94-4834-94C6-C197B0B99EED}">
      <dgm:prSet/>
      <dgm:spPr>
        <a:solidFill>
          <a:srgbClr val="6DAC53"/>
        </a:solidFill>
      </dgm:spPr>
      <dgm:t>
        <a:bodyPr/>
        <a:lstStyle/>
        <a:p>
          <a:r>
            <a:rPr lang="en-US" dirty="0"/>
            <a:t>              </a:t>
          </a:r>
          <a:r>
            <a:rPr lang="en-US" dirty="0" err="1">
              <a:solidFill>
                <a:schemeClr val="bg1"/>
              </a:solidFill>
            </a:rPr>
            <a:t>sposobnost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govora</a:t>
          </a:r>
          <a:endParaRPr lang="en-US" dirty="0">
            <a:solidFill>
              <a:schemeClr val="bg1"/>
            </a:solidFill>
          </a:endParaRPr>
        </a:p>
      </dgm:t>
    </dgm:pt>
    <dgm:pt modelId="{A6CDB47B-9240-49C0-B95F-5BE91FE42FB5}" type="parTrans" cxnId="{95BEEB75-9545-44AE-AC7B-1393264E56D8}">
      <dgm:prSet/>
      <dgm:spPr/>
      <dgm:t>
        <a:bodyPr/>
        <a:lstStyle/>
        <a:p>
          <a:endParaRPr lang="en-US"/>
        </a:p>
      </dgm:t>
    </dgm:pt>
    <dgm:pt modelId="{E2883853-E500-466C-8D3A-18EEE8209F32}" type="sibTrans" cxnId="{95BEEB75-9545-44AE-AC7B-1393264E56D8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dirty="0"/>
        </a:p>
      </dgm:t>
    </dgm:pt>
    <dgm:pt modelId="{B0C5BBC3-7945-463F-A88B-1943CFAE9906}" type="pres">
      <dgm:prSet presAssocID="{D007F91B-F083-4ECE-B356-182D20A87146}" presName="outerComposite" presStyleCnt="0">
        <dgm:presLayoutVars>
          <dgm:chMax val="5"/>
          <dgm:dir/>
          <dgm:resizeHandles val="exact"/>
        </dgm:presLayoutVars>
      </dgm:prSet>
      <dgm:spPr/>
    </dgm:pt>
    <dgm:pt modelId="{8805E876-C7DF-4DC7-93C2-BF99B5E5E01E}" type="pres">
      <dgm:prSet presAssocID="{D007F91B-F083-4ECE-B356-182D20A87146}" presName="dummyMaxCanvas" presStyleCnt="0">
        <dgm:presLayoutVars/>
      </dgm:prSet>
      <dgm:spPr/>
    </dgm:pt>
    <dgm:pt modelId="{E2726C92-F6FD-4F3F-A5A9-ED273310CA94}" type="pres">
      <dgm:prSet presAssocID="{D007F91B-F083-4ECE-B356-182D20A87146}" presName="ThreeNodes_1" presStyleLbl="node1" presStyleIdx="0" presStyleCnt="3">
        <dgm:presLayoutVars>
          <dgm:bulletEnabled val="1"/>
        </dgm:presLayoutVars>
      </dgm:prSet>
      <dgm:spPr/>
    </dgm:pt>
    <dgm:pt modelId="{9D7635CD-1422-478E-8BB7-F305C8EBBE65}" type="pres">
      <dgm:prSet presAssocID="{D007F91B-F083-4ECE-B356-182D20A87146}" presName="ThreeNodes_2" presStyleLbl="node1" presStyleIdx="1" presStyleCnt="3">
        <dgm:presLayoutVars>
          <dgm:bulletEnabled val="1"/>
        </dgm:presLayoutVars>
      </dgm:prSet>
      <dgm:spPr/>
    </dgm:pt>
    <dgm:pt modelId="{865EF9FF-8439-4918-AD14-5FF9440F6A2E}" type="pres">
      <dgm:prSet presAssocID="{D007F91B-F083-4ECE-B356-182D20A87146}" presName="ThreeNodes_3" presStyleLbl="node1" presStyleIdx="2" presStyleCnt="3">
        <dgm:presLayoutVars>
          <dgm:bulletEnabled val="1"/>
        </dgm:presLayoutVars>
      </dgm:prSet>
      <dgm:spPr/>
    </dgm:pt>
    <dgm:pt modelId="{E3E6BE4E-B58B-455C-9E93-8AA819A03B45}" type="pres">
      <dgm:prSet presAssocID="{D007F91B-F083-4ECE-B356-182D20A87146}" presName="ThreeConn_1-2" presStyleLbl="fgAccFollowNode1" presStyleIdx="0" presStyleCnt="2" custLinFactNeighborX="-24719" custLinFactNeighborY="-2205">
        <dgm:presLayoutVars>
          <dgm:bulletEnabled val="1"/>
        </dgm:presLayoutVars>
      </dgm:prSet>
      <dgm:spPr/>
    </dgm:pt>
    <dgm:pt modelId="{BC73B80D-87E7-49E9-B917-8CBD6684D6C0}" type="pres">
      <dgm:prSet presAssocID="{D007F91B-F083-4ECE-B356-182D20A87146}" presName="ThreeConn_2-3" presStyleLbl="fgAccFollowNode1" presStyleIdx="1" presStyleCnt="2" custLinFactNeighborX="-28429">
        <dgm:presLayoutVars>
          <dgm:bulletEnabled val="1"/>
        </dgm:presLayoutVars>
      </dgm:prSet>
      <dgm:spPr/>
    </dgm:pt>
    <dgm:pt modelId="{493674CF-C8F3-4F53-9DBA-6827D6E4BE5B}" type="pres">
      <dgm:prSet presAssocID="{D007F91B-F083-4ECE-B356-182D20A87146}" presName="ThreeNodes_1_text" presStyleLbl="node1" presStyleIdx="2" presStyleCnt="3">
        <dgm:presLayoutVars>
          <dgm:bulletEnabled val="1"/>
        </dgm:presLayoutVars>
      </dgm:prSet>
      <dgm:spPr/>
    </dgm:pt>
    <dgm:pt modelId="{57E21465-D92F-42C8-A7B8-F66D75CD05C6}" type="pres">
      <dgm:prSet presAssocID="{D007F91B-F083-4ECE-B356-182D20A87146}" presName="ThreeNodes_2_text" presStyleLbl="node1" presStyleIdx="2" presStyleCnt="3">
        <dgm:presLayoutVars>
          <dgm:bulletEnabled val="1"/>
        </dgm:presLayoutVars>
      </dgm:prSet>
      <dgm:spPr/>
    </dgm:pt>
    <dgm:pt modelId="{E811D471-03F2-4D51-BFD0-332CBE8C7F4E}" type="pres">
      <dgm:prSet presAssocID="{D007F91B-F083-4ECE-B356-182D20A8714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CCDC91A-78A1-41EB-AD58-A5B42987BEF5}" type="presOf" srcId="{C3D9F268-CFDC-49A2-BFB4-B06F141B13ED}" destId="{493674CF-C8F3-4F53-9DBA-6827D6E4BE5B}" srcOrd="1" destOrd="0" presId="urn:microsoft.com/office/officeart/2005/8/layout/vProcess5"/>
    <dgm:cxn modelId="{3E0F9A29-DD20-4F7D-B3AE-83BBC84873F9}" type="presOf" srcId="{C3D9F268-CFDC-49A2-BFB4-B06F141B13ED}" destId="{E2726C92-F6FD-4F3F-A5A9-ED273310CA94}" srcOrd="0" destOrd="0" presId="urn:microsoft.com/office/officeart/2005/8/layout/vProcess5"/>
    <dgm:cxn modelId="{13486C2E-F0CC-43BB-9968-6C1787567199}" type="presOf" srcId="{824F34BD-BD0E-4A79-AD77-652F8B9A2BAC}" destId="{E3E6BE4E-B58B-455C-9E93-8AA819A03B45}" srcOrd="0" destOrd="0" presId="urn:microsoft.com/office/officeart/2005/8/layout/vProcess5"/>
    <dgm:cxn modelId="{94DE342F-5C42-4EFC-AD76-C3CD510E272F}" srcId="{D007F91B-F083-4ECE-B356-182D20A87146}" destId="{C3D9F268-CFDC-49A2-BFB4-B06F141B13ED}" srcOrd="0" destOrd="0" parTransId="{6A0C3A71-A414-493B-9B5A-0A94B7A1D2D9}" sibTransId="{824F34BD-BD0E-4A79-AD77-652F8B9A2BAC}"/>
    <dgm:cxn modelId="{9A4C6A5B-E5F4-4974-8A7B-5A8AAA85C9AE}" type="presOf" srcId="{A4354412-BF03-4666-8DD1-59964AF56403}" destId="{BC73B80D-87E7-49E9-B917-8CBD6684D6C0}" srcOrd="0" destOrd="0" presId="urn:microsoft.com/office/officeart/2005/8/layout/vProcess5"/>
    <dgm:cxn modelId="{5AAF7D60-94A3-4FA8-9E38-B6BC5E6E839F}" type="presOf" srcId="{59050331-D23C-42EF-B79C-353DC25AD9B4}" destId="{57E21465-D92F-42C8-A7B8-F66D75CD05C6}" srcOrd="1" destOrd="0" presId="urn:microsoft.com/office/officeart/2005/8/layout/vProcess5"/>
    <dgm:cxn modelId="{5747FB66-8CC9-4B0A-A6E1-C7DFA57EA047}" type="presOf" srcId="{77681B23-EE94-4834-94C6-C197B0B99EED}" destId="{E811D471-03F2-4D51-BFD0-332CBE8C7F4E}" srcOrd="1" destOrd="0" presId="urn:microsoft.com/office/officeart/2005/8/layout/vProcess5"/>
    <dgm:cxn modelId="{95BEEB75-9545-44AE-AC7B-1393264E56D8}" srcId="{D007F91B-F083-4ECE-B356-182D20A87146}" destId="{77681B23-EE94-4834-94C6-C197B0B99EED}" srcOrd="2" destOrd="0" parTransId="{A6CDB47B-9240-49C0-B95F-5BE91FE42FB5}" sibTransId="{E2883853-E500-466C-8D3A-18EEE8209F32}"/>
    <dgm:cxn modelId="{20DA9B8E-3472-4E5C-8A93-3BD75CD101E1}" type="presOf" srcId="{77681B23-EE94-4834-94C6-C197B0B99EED}" destId="{865EF9FF-8439-4918-AD14-5FF9440F6A2E}" srcOrd="0" destOrd="0" presId="urn:microsoft.com/office/officeart/2005/8/layout/vProcess5"/>
    <dgm:cxn modelId="{E8F248B7-C225-4F4F-9C2D-186049D562E0}" srcId="{D007F91B-F083-4ECE-B356-182D20A87146}" destId="{59050331-D23C-42EF-B79C-353DC25AD9B4}" srcOrd="1" destOrd="0" parTransId="{DBA5AEB7-E9DE-42D4-911F-0A9BD39D5543}" sibTransId="{A4354412-BF03-4666-8DD1-59964AF56403}"/>
    <dgm:cxn modelId="{DBD0C5DD-DE04-472B-AED9-FC0D0606C1E5}" type="presOf" srcId="{59050331-D23C-42EF-B79C-353DC25AD9B4}" destId="{9D7635CD-1422-478E-8BB7-F305C8EBBE65}" srcOrd="0" destOrd="0" presId="urn:microsoft.com/office/officeart/2005/8/layout/vProcess5"/>
    <dgm:cxn modelId="{DDF5E6EC-AA22-4EBB-BA1F-D100C41340DB}" type="presOf" srcId="{D007F91B-F083-4ECE-B356-182D20A87146}" destId="{B0C5BBC3-7945-463F-A88B-1943CFAE9906}" srcOrd="0" destOrd="0" presId="urn:microsoft.com/office/officeart/2005/8/layout/vProcess5"/>
    <dgm:cxn modelId="{71605000-9462-4FA9-8A38-461CBCD67A57}" type="presParOf" srcId="{B0C5BBC3-7945-463F-A88B-1943CFAE9906}" destId="{8805E876-C7DF-4DC7-93C2-BF99B5E5E01E}" srcOrd="0" destOrd="0" presId="urn:microsoft.com/office/officeart/2005/8/layout/vProcess5"/>
    <dgm:cxn modelId="{A5E053F7-FE8B-472C-86BA-2C29599CFDA6}" type="presParOf" srcId="{B0C5BBC3-7945-463F-A88B-1943CFAE9906}" destId="{E2726C92-F6FD-4F3F-A5A9-ED273310CA94}" srcOrd="1" destOrd="0" presId="urn:microsoft.com/office/officeart/2005/8/layout/vProcess5"/>
    <dgm:cxn modelId="{8F3D06B5-0FF6-46A2-9D2A-CC73075EEBD9}" type="presParOf" srcId="{B0C5BBC3-7945-463F-A88B-1943CFAE9906}" destId="{9D7635CD-1422-478E-8BB7-F305C8EBBE65}" srcOrd="2" destOrd="0" presId="urn:microsoft.com/office/officeart/2005/8/layout/vProcess5"/>
    <dgm:cxn modelId="{7C3D32B7-741F-4518-A674-2175F7A7DC5A}" type="presParOf" srcId="{B0C5BBC3-7945-463F-A88B-1943CFAE9906}" destId="{865EF9FF-8439-4918-AD14-5FF9440F6A2E}" srcOrd="3" destOrd="0" presId="urn:microsoft.com/office/officeart/2005/8/layout/vProcess5"/>
    <dgm:cxn modelId="{B1CDBC9A-7117-4155-AD84-2B667A1844F0}" type="presParOf" srcId="{B0C5BBC3-7945-463F-A88B-1943CFAE9906}" destId="{E3E6BE4E-B58B-455C-9E93-8AA819A03B45}" srcOrd="4" destOrd="0" presId="urn:microsoft.com/office/officeart/2005/8/layout/vProcess5"/>
    <dgm:cxn modelId="{015C5F40-7416-4539-A42C-BAC546EC455B}" type="presParOf" srcId="{B0C5BBC3-7945-463F-A88B-1943CFAE9906}" destId="{BC73B80D-87E7-49E9-B917-8CBD6684D6C0}" srcOrd="5" destOrd="0" presId="urn:microsoft.com/office/officeart/2005/8/layout/vProcess5"/>
    <dgm:cxn modelId="{6EFAB212-16A9-43D4-B280-EEA4918A38EC}" type="presParOf" srcId="{B0C5BBC3-7945-463F-A88B-1943CFAE9906}" destId="{493674CF-C8F3-4F53-9DBA-6827D6E4BE5B}" srcOrd="6" destOrd="0" presId="urn:microsoft.com/office/officeart/2005/8/layout/vProcess5"/>
    <dgm:cxn modelId="{096DAFD5-8226-41BA-BCA2-69509FFC35DC}" type="presParOf" srcId="{B0C5BBC3-7945-463F-A88B-1943CFAE9906}" destId="{57E21465-D92F-42C8-A7B8-F66D75CD05C6}" srcOrd="7" destOrd="0" presId="urn:microsoft.com/office/officeart/2005/8/layout/vProcess5"/>
    <dgm:cxn modelId="{8AA305DD-E796-431D-9F8E-1BB7DFB907E8}" type="presParOf" srcId="{B0C5BBC3-7945-463F-A88B-1943CFAE9906}" destId="{E811D471-03F2-4D51-BFD0-332CBE8C7F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26C92-F6FD-4F3F-A5A9-ED273310CA94}">
      <dsp:nvSpPr>
        <dsp:cNvPr id="0" name=""/>
        <dsp:cNvSpPr/>
      </dsp:nvSpPr>
      <dsp:spPr>
        <a:xfrm>
          <a:off x="0" y="0"/>
          <a:ext cx="4273774" cy="856706"/>
        </a:xfrm>
        <a:prstGeom prst="roundRect">
          <a:avLst>
            <a:gd name="adj" fmla="val 10000"/>
          </a:avLst>
        </a:prstGeom>
        <a:solidFill>
          <a:srgbClr val="6DAC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</a:t>
          </a:r>
          <a:r>
            <a:rPr lang="en-US" sz="2400" kern="1200" dirty="0" err="1">
              <a:solidFill>
                <a:schemeClr val="bg1"/>
              </a:solidFill>
            </a:rPr>
            <a:t>uspravno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držanje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092" y="25092"/>
        <a:ext cx="3349321" cy="806522"/>
      </dsp:txXfrm>
    </dsp:sp>
    <dsp:sp modelId="{9D7635CD-1422-478E-8BB7-F305C8EBBE65}">
      <dsp:nvSpPr>
        <dsp:cNvPr id="0" name=""/>
        <dsp:cNvSpPr/>
      </dsp:nvSpPr>
      <dsp:spPr>
        <a:xfrm>
          <a:off x="377097" y="999490"/>
          <a:ext cx="4273774" cy="856706"/>
        </a:xfrm>
        <a:prstGeom prst="roundRect">
          <a:avLst>
            <a:gd name="adj" fmla="val 10000"/>
          </a:avLst>
        </a:prstGeom>
        <a:solidFill>
          <a:srgbClr val="6DAC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</a:t>
          </a:r>
          <a:r>
            <a:rPr lang="en-US" sz="2400" kern="1200" dirty="0" err="1">
              <a:solidFill>
                <a:schemeClr val="bg1"/>
              </a:solidFill>
            </a:rPr>
            <a:t>razvijen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mozak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402189" y="1024582"/>
        <a:ext cx="3289633" cy="806522"/>
      </dsp:txXfrm>
    </dsp:sp>
    <dsp:sp modelId="{865EF9FF-8439-4918-AD14-5FF9440F6A2E}">
      <dsp:nvSpPr>
        <dsp:cNvPr id="0" name=""/>
        <dsp:cNvSpPr/>
      </dsp:nvSpPr>
      <dsp:spPr>
        <a:xfrm>
          <a:off x="754195" y="1998980"/>
          <a:ext cx="4273774" cy="856706"/>
        </a:xfrm>
        <a:prstGeom prst="roundRect">
          <a:avLst>
            <a:gd name="adj" fmla="val 10000"/>
          </a:avLst>
        </a:prstGeom>
        <a:solidFill>
          <a:srgbClr val="6DAC5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    </a:t>
          </a:r>
          <a:r>
            <a:rPr lang="en-US" sz="2200" kern="1200" dirty="0" err="1">
              <a:solidFill>
                <a:schemeClr val="bg1"/>
              </a:solidFill>
            </a:rPr>
            <a:t>sposobnost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govora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779287" y="2024072"/>
        <a:ext cx="3289633" cy="806522"/>
      </dsp:txXfrm>
    </dsp:sp>
    <dsp:sp modelId="{E3E6BE4E-B58B-455C-9E93-8AA819A03B45}">
      <dsp:nvSpPr>
        <dsp:cNvPr id="0" name=""/>
        <dsp:cNvSpPr/>
      </dsp:nvSpPr>
      <dsp:spPr>
        <a:xfrm>
          <a:off x="3579265" y="637390"/>
          <a:ext cx="556858" cy="556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704558" y="637390"/>
        <a:ext cx="306272" cy="419036"/>
      </dsp:txXfrm>
    </dsp:sp>
    <dsp:sp modelId="{BC73B80D-87E7-49E9-B917-8CBD6684D6C0}">
      <dsp:nvSpPr>
        <dsp:cNvPr id="0" name=""/>
        <dsp:cNvSpPr/>
      </dsp:nvSpPr>
      <dsp:spPr>
        <a:xfrm>
          <a:off x="3935703" y="1643447"/>
          <a:ext cx="556858" cy="5568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060996" y="1643447"/>
        <a:ext cx="306272" cy="419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806E-40CB-9DB4-AB38-F6DF6191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74A8C-8F07-BDCB-BE78-20135EDBF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08292-CC8E-1E56-F174-AA9329AC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B514A-C3CA-C66C-EA98-74FC1F7B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B18F-852D-71F2-2002-2DEA2C74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5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ABCF-9892-C9A0-9EA6-925FBEA3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E1E27-275F-62D1-4348-B197B0F82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EC915-B180-65C4-69C0-73AC8D89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751D6-6F2A-5BC3-F9CA-70E6F3DB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0623-569B-0BBD-7C2D-7BD4BE19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B1654-B705-B923-9D06-3572F9412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188CC-715B-522A-20B4-ACC7D201B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1F6C-F71B-9215-A30A-1A8DB83E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10A4E-E005-3FE3-49BA-B94C7E98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78B0-2761-5E27-AA19-3AC27957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0470-C5A7-1907-1112-CA7D47E0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DBE8A-F1CE-B9F2-AFC2-4CFD10E9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1F976-77FF-68BA-1983-0D8C1A39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3279-C602-7066-BF1D-F61FA7BC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CF46-C778-000E-47FB-FCCB9CE1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0127-22FC-1676-FE19-715E97B2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A5FA6-433C-F270-821E-21598685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B59A-178C-CF3D-11DB-EBFB7E5C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D46B-9933-E738-DF0D-18FCDBDC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7584-8041-481B-4C06-763019C2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62B4-BF31-6BFB-E00B-1965FD61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8E9E1-6312-591F-1A42-C106F4F86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CC8C4-51A1-27ED-1677-AD74C687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BAF5C-7664-2503-8C9E-136A3F7D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FDAD4-9903-3889-FF1B-EE16816F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1A49E-E42A-02EE-0E19-F494FC12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4863-762D-4075-1B6B-320B495B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0D05E-7937-019A-6476-6F325F9DC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78AFB-1273-CDB2-584C-C77E3E11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257B2-F003-6900-3048-D745B7A84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17386-3EA5-7E95-FE81-3A22A4C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3D159-8B77-0BB7-5A91-520FAB17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7AAD43-316A-A8A9-CD16-35C90E6E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CD286-C2F7-CD75-755C-C5A4C497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3403-8622-E6B0-0F38-0291924A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6E6DD-618F-8F64-183B-A1C8B7D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D39DA-994F-E159-E8BB-CD639185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D52A5-67DB-CF12-D913-44802D79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2C5C9-E983-49FE-F9A9-5DB2D7E4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3DC26-8E09-769C-7B0C-3201BCA5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58012-00F2-E889-1CA7-EC3D0607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1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3C70-12B4-6C4F-6EEB-5B9731F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EE85-0C70-330F-DCAC-6BF4CC96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7C4B7-0526-ADC2-68E7-8ED290DDC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14A58-64A0-9F8D-40B7-65D2764D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7C1CF-8D74-28CE-0678-D08C3AA4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35E33-2154-A4E2-70B0-38FC89F3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09FA-64D9-C73A-3644-92C62750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C7F07-E4C5-C1D5-C810-1F8F5D1F6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58AD7-F7C9-D17E-53AC-2DE5F40A3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7C46-0314-6796-7FA8-165C410F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0D1F3-42FD-4D7E-E222-03F23877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391E6-DAA0-BB20-6C09-5664769B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65236-9BB0-7150-D0A8-B11142F5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9A7AF-949A-7F5E-22EA-496813403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E1908-BD37-7145-FD69-A44AD3BC2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24886-7D8E-49C3-BA39-E77C130ECABA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76AD5-CB15-0D5D-FAD9-BE2AB851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EEDA7-78C4-CA46-F48A-4B021254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E3CFD-B6C2-4ABE-BFB0-B212A98D6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5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9F606E-26DA-73B9-574D-98861F87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582784-0A83-9298-3748-BC3FC18F1F03}"/>
              </a:ext>
            </a:extLst>
          </p:cNvPr>
          <p:cNvSpPr/>
          <p:nvPr/>
        </p:nvSpPr>
        <p:spPr>
          <a:xfrm>
            <a:off x="528381" y="1106495"/>
            <a:ext cx="1009302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LJUDSKO TIJELO</a:t>
            </a:r>
          </a:p>
          <a:p>
            <a:pPr algn="ctr"/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</a:t>
            </a:r>
          </a:p>
          <a:p>
            <a:pPr algn="ctr"/>
            <a:r>
              <a:rPr lang="en-US" sz="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SKLAD GRAĐE I FUNKCIJE</a:t>
            </a:r>
          </a:p>
        </p:txBody>
      </p:sp>
    </p:spTree>
    <p:extLst>
      <p:ext uri="{BB962C8B-B14F-4D97-AF65-F5344CB8AC3E}">
        <p14:creationId xmlns:p14="http://schemas.microsoft.com/office/powerpoint/2010/main" val="8461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ED5FD-4119-0DA3-3698-E67923BE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206AD2-7FD0-3606-5AA2-2691D97D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D8E21-4F33-7E59-B235-0F37E19AFA92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9EAE1B0D-FA57-41CE-003C-0A6EF075F9E4}"/>
              </a:ext>
            </a:extLst>
          </p:cNvPr>
          <p:cNvSpPr/>
          <p:nvPr/>
        </p:nvSpPr>
        <p:spPr>
          <a:xfrm>
            <a:off x="737419" y="1012109"/>
            <a:ext cx="11071123" cy="1809744"/>
          </a:xfrm>
          <a:prstGeom prst="flowChartAlternateProcess">
            <a:avLst/>
          </a:prstGeom>
          <a:solidFill>
            <a:srgbClr val="6DAC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C2262-1983-E264-54D1-8D24AD3ED50B}"/>
              </a:ext>
            </a:extLst>
          </p:cNvPr>
          <p:cNvSpPr txBox="1"/>
          <p:nvPr/>
        </p:nvSpPr>
        <p:spPr>
          <a:xfrm>
            <a:off x="1012724" y="1157289"/>
            <a:ext cx="1079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Aktivnost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 ”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T-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tablica</a:t>
            </a:r>
            <a:r>
              <a:rPr lang="hr-H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</a:p>
          <a:p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Popuni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T-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tablicu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način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organele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vidljive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slici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životinjske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stanice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razvrstaš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prema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vidljivosti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svjetlosnim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ili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elektranoskim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mikroskopom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D0D2AD-9D2B-A0D0-2392-914075EC6002}"/>
              </a:ext>
            </a:extLst>
          </p:cNvPr>
          <p:cNvCxnSpPr>
            <a:cxnSpLocks/>
          </p:cNvCxnSpPr>
          <p:nvPr/>
        </p:nvCxnSpPr>
        <p:spPr>
          <a:xfrm>
            <a:off x="7903335" y="3228945"/>
            <a:ext cx="0" cy="28277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82FE55-2A3A-E148-5553-626D5A801CC3}"/>
              </a:ext>
            </a:extLst>
          </p:cNvPr>
          <p:cNvCxnSpPr>
            <a:cxnSpLocks/>
          </p:cNvCxnSpPr>
          <p:nvPr/>
        </p:nvCxnSpPr>
        <p:spPr>
          <a:xfrm flipH="1">
            <a:off x="4719484" y="3745139"/>
            <a:ext cx="62792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1202B1-E7AE-104B-EC83-5E0847DF4EBC}"/>
              </a:ext>
            </a:extLst>
          </p:cNvPr>
          <p:cNvSpPr txBox="1"/>
          <p:nvPr/>
        </p:nvSpPr>
        <p:spPr>
          <a:xfrm>
            <a:off x="4945626" y="3228945"/>
            <a:ext cx="605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mic Sans MS" panose="030F0702030302020204" pitchFamily="66" charset="0"/>
              </a:rPr>
              <a:t>svjetlosni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mikroskop</a:t>
            </a:r>
            <a:r>
              <a:rPr lang="en-US" sz="2000" dirty="0">
                <a:latin typeface="Comic Sans MS" panose="030F0702030302020204" pitchFamily="66" charset="0"/>
              </a:rPr>
              <a:t>         </a:t>
            </a:r>
            <a:r>
              <a:rPr lang="en-US" sz="2000" dirty="0" err="1">
                <a:latin typeface="Comic Sans MS" panose="030F0702030302020204" pitchFamily="66" charset="0"/>
              </a:rPr>
              <a:t>elektronski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mikroskop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1ABFF3-E808-378C-660B-6B867760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3055206"/>
            <a:ext cx="3322749" cy="3274979"/>
          </a:xfrm>
          <a:prstGeom prst="rect">
            <a:avLst/>
          </a:prstGeom>
        </p:spPr>
      </p:pic>
      <p:pic>
        <p:nvPicPr>
          <p:cNvPr id="19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07BB5916-729A-3059-F792-95BA6A547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0875433" y="3194023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D4516B-B222-3C82-8504-949B6743D3FD}"/>
              </a:ext>
            </a:extLst>
          </p:cNvPr>
          <p:cNvSpPr txBox="1"/>
          <p:nvPr/>
        </p:nvSpPr>
        <p:spPr>
          <a:xfrm>
            <a:off x="4591664" y="4034800"/>
            <a:ext cx="302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jezgra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stanična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membrana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citoplazma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D70078-5C1E-0826-8BC8-291AEED0D1BD}"/>
              </a:ext>
            </a:extLst>
          </p:cNvPr>
          <p:cNvSpPr txBox="1"/>
          <p:nvPr/>
        </p:nvSpPr>
        <p:spPr>
          <a:xfrm>
            <a:off x="7903335" y="4002686"/>
            <a:ext cx="40370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mitohond</a:t>
            </a:r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ij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endoplazmatski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retikulum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Golgijevo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tijelo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Ribosom</a:t>
            </a:r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+ jezgra, membrana, citoplazma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0DB9D-A029-4389-DD86-59DD3181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7A9AC2B-7C15-0DB8-BA0E-A377075F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0" y="1422642"/>
            <a:ext cx="4410126" cy="46211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D10D47-A292-F59C-0BC9-D70D7D4A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D5C6-CB0E-5679-4689-C1972AB54159}"/>
              </a:ext>
            </a:extLst>
          </p:cNvPr>
          <p:cNvSpPr txBox="1"/>
          <p:nvPr/>
        </p:nvSpPr>
        <p:spPr>
          <a:xfrm>
            <a:off x="1356851" y="304983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id="{04DF2D3E-45E1-45B6-1710-B1D1DB81C250}"/>
              </a:ext>
            </a:extLst>
          </p:cNvPr>
          <p:cNvSpPr/>
          <p:nvPr/>
        </p:nvSpPr>
        <p:spPr>
          <a:xfrm>
            <a:off x="3711630" y="3733227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2800" dirty="0">
                <a:latin typeface="Comic Sans MS" panose="030F0702030302020204" pitchFamily="66" charset="0"/>
              </a:rPr>
              <a:t>stanica</a:t>
            </a:r>
          </a:p>
        </p:txBody>
      </p:sp>
      <p:sp>
        <p:nvSpPr>
          <p:cNvPr id="9" name="Pravokutnik 6">
            <a:extLst>
              <a:ext uri="{FF2B5EF4-FFF2-40B4-BE49-F238E27FC236}">
                <a16:creationId xmlns:a16="http://schemas.microsoft.com/office/drawing/2014/main" id="{E72F997F-0BF8-1857-980F-CC17E5CEBF14}"/>
              </a:ext>
            </a:extLst>
          </p:cNvPr>
          <p:cNvSpPr/>
          <p:nvPr/>
        </p:nvSpPr>
        <p:spPr>
          <a:xfrm>
            <a:off x="4969634" y="4250728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2800" dirty="0">
                <a:latin typeface="Comic Sans MS" panose="030F0702030302020204" pitchFamily="66" charset="0"/>
              </a:rPr>
              <a:t>tkivo</a:t>
            </a:r>
          </a:p>
        </p:txBody>
      </p:sp>
      <p:sp>
        <p:nvSpPr>
          <p:cNvPr id="10" name="Pravokutnik 7">
            <a:extLst>
              <a:ext uri="{FF2B5EF4-FFF2-40B4-BE49-F238E27FC236}">
                <a16:creationId xmlns:a16="http://schemas.microsoft.com/office/drawing/2014/main" id="{5CE708DB-D79A-EE57-070D-A180585B3997}"/>
              </a:ext>
            </a:extLst>
          </p:cNvPr>
          <p:cNvSpPr/>
          <p:nvPr/>
        </p:nvSpPr>
        <p:spPr>
          <a:xfrm>
            <a:off x="6435213" y="4616506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 err="1">
                <a:latin typeface="Comic Sans MS" panose="030F0702030302020204" pitchFamily="66" charset="0"/>
              </a:rPr>
              <a:t>molekula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11" name="Pravokutnik 8">
            <a:extLst>
              <a:ext uri="{FF2B5EF4-FFF2-40B4-BE49-F238E27FC236}">
                <a16:creationId xmlns:a16="http://schemas.microsoft.com/office/drawing/2014/main" id="{722E2AD9-B08A-06D0-C995-D198A395A563}"/>
              </a:ext>
            </a:extLst>
          </p:cNvPr>
          <p:cNvSpPr/>
          <p:nvPr/>
        </p:nvSpPr>
        <p:spPr>
          <a:xfrm>
            <a:off x="4170629" y="4972527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2800" dirty="0">
                <a:latin typeface="Comic Sans MS" panose="030F0702030302020204" pitchFamily="66" charset="0"/>
              </a:rPr>
              <a:t>organ</a:t>
            </a:r>
          </a:p>
        </p:txBody>
      </p:sp>
      <p:sp>
        <p:nvSpPr>
          <p:cNvPr id="12" name="Pravokutnik 9">
            <a:extLst>
              <a:ext uri="{FF2B5EF4-FFF2-40B4-BE49-F238E27FC236}">
                <a16:creationId xmlns:a16="http://schemas.microsoft.com/office/drawing/2014/main" id="{3596E066-44EC-9080-863E-5671F3ED2279}"/>
              </a:ext>
            </a:extLst>
          </p:cNvPr>
          <p:cNvSpPr/>
          <p:nvPr/>
        </p:nvSpPr>
        <p:spPr>
          <a:xfrm>
            <a:off x="6513871" y="5584282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2800" dirty="0">
                <a:latin typeface="Comic Sans MS" panose="030F0702030302020204" pitchFamily="66" charset="0"/>
              </a:rPr>
              <a:t>organski sustav</a:t>
            </a:r>
          </a:p>
        </p:txBody>
      </p:sp>
      <p:sp>
        <p:nvSpPr>
          <p:cNvPr id="13" name="Pravokutnik 11">
            <a:extLst>
              <a:ext uri="{FF2B5EF4-FFF2-40B4-BE49-F238E27FC236}">
                <a16:creationId xmlns:a16="http://schemas.microsoft.com/office/drawing/2014/main" id="{A30C4B55-653C-F8EA-F72D-1BF6C826B5BB}"/>
              </a:ext>
            </a:extLst>
          </p:cNvPr>
          <p:cNvSpPr/>
          <p:nvPr/>
        </p:nvSpPr>
        <p:spPr>
          <a:xfrm>
            <a:off x="6864421" y="3640469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hr-HR" sz="2800" dirty="0" err="1">
                <a:latin typeface="Comic Sans MS" panose="030F0702030302020204" pitchFamily="66" charset="0"/>
              </a:rPr>
              <a:t>organiza</a:t>
            </a:r>
            <a:r>
              <a:rPr lang="en-US" sz="2800" dirty="0">
                <a:latin typeface="Comic Sans MS" panose="030F0702030302020204" pitchFamily="66" charset="0"/>
              </a:rPr>
              <a:t>m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05457049-76DD-CD23-3335-733B7C721F41}"/>
              </a:ext>
            </a:extLst>
          </p:cNvPr>
          <p:cNvSpPr/>
          <p:nvPr/>
        </p:nvSpPr>
        <p:spPr>
          <a:xfrm>
            <a:off x="4680155" y="1012108"/>
            <a:ext cx="7128387" cy="2474763"/>
          </a:xfrm>
          <a:prstGeom prst="flowChartAlternateProcess">
            <a:avLst/>
          </a:prstGeom>
          <a:solidFill>
            <a:srgbClr val="6DAC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2D9625-D10A-3980-70ED-83730354EE88}"/>
              </a:ext>
            </a:extLst>
          </p:cNvPr>
          <p:cNvSpPr txBox="1"/>
          <p:nvPr/>
        </p:nvSpPr>
        <p:spPr>
          <a:xfrm>
            <a:off x="4680155" y="1083880"/>
            <a:ext cx="7128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Aktivnost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 ”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Napravi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reda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r>
              <a:rPr lang="hr-H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hr-H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Rasporedi navedene organizacijske razine višestaničnog organizma prema složenosti počevši od najviše.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altLang="sr-Latn-R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Potom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objasni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svaku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razinu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nekom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primjeru</a:t>
            </a:r>
            <a:r>
              <a:rPr lang="en-US" altLang="sr-Latn-R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hr-HR" altLang="sr-Latn-R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Pravokutnik 7">
            <a:extLst>
              <a:ext uri="{FF2B5EF4-FFF2-40B4-BE49-F238E27FC236}">
                <a16:creationId xmlns:a16="http://schemas.microsoft.com/office/drawing/2014/main" id="{90F25F51-D9F2-D6F8-E7B9-9BF94E37F9EE}"/>
              </a:ext>
            </a:extLst>
          </p:cNvPr>
          <p:cNvSpPr/>
          <p:nvPr/>
        </p:nvSpPr>
        <p:spPr>
          <a:xfrm>
            <a:off x="8759208" y="3907297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>
                <a:latin typeface="Comic Sans MS" panose="030F0702030302020204" pitchFamily="66" charset="0"/>
              </a:rPr>
              <a:t>atom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21" name="Pravokutnik 7">
            <a:extLst>
              <a:ext uri="{FF2B5EF4-FFF2-40B4-BE49-F238E27FC236}">
                <a16:creationId xmlns:a16="http://schemas.microsoft.com/office/drawing/2014/main" id="{46CD5AB3-FB3C-F147-C506-0C3800D17773}"/>
              </a:ext>
            </a:extLst>
          </p:cNvPr>
          <p:cNvSpPr/>
          <p:nvPr/>
        </p:nvSpPr>
        <p:spPr>
          <a:xfrm>
            <a:off x="8573541" y="4797093"/>
            <a:ext cx="3302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 err="1">
                <a:latin typeface="Comic Sans MS" panose="030F0702030302020204" pitchFamily="66" charset="0"/>
              </a:rPr>
              <a:t>organela</a:t>
            </a:r>
            <a:endParaRPr lang="hr-H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51211 -0.328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1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4.81481E-6 L -0.47995 -0.5254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02 -0.11481 L -0.29323 -0.349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35664 -0.157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26328 -0.004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65325 -0.070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8 -0.09421 L -0.47695 0.039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7 0.09306 L -0.6655 0.231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8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2A690-A67C-C1C6-C08A-36F25CDB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02E40F-D2DF-F14C-A4E5-B9CDE9D8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CC002-F563-B676-9B7E-04EA1115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969" y="2882066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0371FA6-2279-5ED3-B994-B1830091A883}"/>
              </a:ext>
            </a:extLst>
          </p:cNvPr>
          <p:cNvSpPr/>
          <p:nvPr/>
        </p:nvSpPr>
        <p:spPr>
          <a:xfrm>
            <a:off x="7629833" y="1270199"/>
            <a:ext cx="3913238" cy="1279013"/>
          </a:xfrm>
          <a:prstGeom prst="wedgeRectCallout">
            <a:avLst>
              <a:gd name="adj1" fmla="val -21635"/>
              <a:gd name="adj2" fmla="val 99178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Imenuj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4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osnovne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vrste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tkiva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U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koju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vrstu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tkiva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ubrajamo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krv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C2B09-7E72-AE64-1769-E314EDD2CBB5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110D1-A1FD-545A-3DF6-1BA813DE3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6" y="984322"/>
            <a:ext cx="6027173" cy="5229661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6B1ACB4-E1E7-4BF0-AEBA-E179C02E794A}"/>
              </a:ext>
            </a:extLst>
          </p:cNvPr>
          <p:cNvSpPr/>
          <p:nvPr/>
        </p:nvSpPr>
        <p:spPr>
          <a:xfrm>
            <a:off x="7629833" y="4603757"/>
            <a:ext cx="3913238" cy="1279013"/>
          </a:xfrm>
          <a:prstGeom prst="wedgeRectCallout">
            <a:avLst>
              <a:gd name="adj1" fmla="val 15551"/>
              <a:gd name="adj2" fmla="val -72251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Od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kojih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je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vrsta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tkiva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građen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mozak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20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DDC7A-C07E-8202-1D86-905F36039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8C303E-7327-541F-2A44-92E08FB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FDC281-D00F-2ED6-2C44-5DFC60225305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6725D-26F4-B569-015F-F2770622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17304"/>
            <a:ext cx="9373908" cy="6140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58B91-79AB-4047-F48C-2F3B8EC0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566" y="4344962"/>
            <a:ext cx="1152686" cy="1238423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D631371-B32A-0BB0-D0AF-53D3EF981DF4}"/>
              </a:ext>
            </a:extLst>
          </p:cNvPr>
          <p:cNvSpPr/>
          <p:nvPr/>
        </p:nvSpPr>
        <p:spPr>
          <a:xfrm>
            <a:off x="8961307" y="1547517"/>
            <a:ext cx="2866546" cy="1522831"/>
          </a:xfrm>
          <a:prstGeom prst="wedgeRectCallout">
            <a:avLst>
              <a:gd name="adj1" fmla="val -155"/>
              <a:gd name="adj2" fmla="val 123008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Za svaki organski sustav navedi ulogu i nekoliko organa koji ga grade.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4ED2-F320-0CFB-4836-10085E32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3D5094-D766-1487-440A-FD951834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95879-8F23-D072-4DA9-868662D8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631" y="1476293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09CCE42-C363-84F0-9ED4-7CD9CCF7D2BA}"/>
              </a:ext>
            </a:extLst>
          </p:cNvPr>
          <p:cNvSpPr/>
          <p:nvPr/>
        </p:nvSpPr>
        <p:spPr>
          <a:xfrm>
            <a:off x="3687097" y="1258722"/>
            <a:ext cx="3913238" cy="1279013"/>
          </a:xfrm>
          <a:prstGeom prst="wedgeRectCallout">
            <a:avLst>
              <a:gd name="adj1" fmla="val 92686"/>
              <a:gd name="adj2" fmla="val 29222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Objasni pojam </a:t>
            </a:r>
            <a:r>
              <a:rPr lang="hr-HR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homeostaza</a:t>
            </a:r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E8A31-C0A6-57F9-9134-2891299510AC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03E4E-A7A9-612C-BE32-63BC347C046B}"/>
              </a:ext>
            </a:extLst>
          </p:cNvPr>
          <p:cNvSpPr txBox="1"/>
          <p:nvPr/>
        </p:nvSpPr>
        <p:spPr>
          <a:xfrm>
            <a:off x="626954" y="3226314"/>
            <a:ext cx="96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HOMEOSTAZA </a:t>
            </a:r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održavanje stalnih uvjeta u organizmu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41C3129-F66E-8FEF-93DC-A0C55965572F}"/>
              </a:ext>
            </a:extLst>
          </p:cNvPr>
          <p:cNvSpPr/>
          <p:nvPr/>
        </p:nvSpPr>
        <p:spPr>
          <a:xfrm>
            <a:off x="6335736" y="4553539"/>
            <a:ext cx="3913238" cy="1279013"/>
          </a:xfrm>
          <a:prstGeom prst="wedgeRectCallout">
            <a:avLst>
              <a:gd name="adj1" fmla="val 51480"/>
              <a:gd name="adj2" fmla="val -166806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Kako nazivamo stanje organizma koje je posljedica poremećaja u radu organa? 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F6D3A-90A3-9E6F-8024-030D91E4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600150-6621-CDAA-563F-560341DB3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36722-18E6-50F9-D0AC-86EBADD6ED61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168A0-9A36-752F-2A91-645C6DA9E7AF}"/>
              </a:ext>
            </a:extLst>
          </p:cNvPr>
          <p:cNvSpPr txBox="1"/>
          <p:nvPr/>
        </p:nvSpPr>
        <p:spPr>
          <a:xfrm>
            <a:off x="883227" y="1454727"/>
            <a:ext cx="3553691" cy="461665"/>
          </a:xfrm>
          <a:custGeom>
            <a:avLst/>
            <a:gdLst>
              <a:gd name="csX0" fmla="*/ 0 w 3553691"/>
              <a:gd name="csY0" fmla="*/ 0 h 461665"/>
              <a:gd name="csX1" fmla="*/ 592282 w 3553691"/>
              <a:gd name="csY1" fmla="*/ 0 h 461665"/>
              <a:gd name="csX2" fmla="*/ 1220101 w 3553691"/>
              <a:gd name="csY2" fmla="*/ 0 h 461665"/>
              <a:gd name="csX3" fmla="*/ 1883456 w 3553691"/>
              <a:gd name="csY3" fmla="*/ 0 h 461665"/>
              <a:gd name="csX4" fmla="*/ 2369127 w 3553691"/>
              <a:gd name="csY4" fmla="*/ 0 h 461665"/>
              <a:gd name="csX5" fmla="*/ 2890335 w 3553691"/>
              <a:gd name="csY5" fmla="*/ 0 h 461665"/>
              <a:gd name="csX6" fmla="*/ 3553691 w 3553691"/>
              <a:gd name="csY6" fmla="*/ 0 h 461665"/>
              <a:gd name="csX7" fmla="*/ 3553691 w 3553691"/>
              <a:gd name="csY7" fmla="*/ 461665 h 461665"/>
              <a:gd name="csX8" fmla="*/ 2890335 w 3553691"/>
              <a:gd name="csY8" fmla="*/ 461665 h 461665"/>
              <a:gd name="csX9" fmla="*/ 2298054 w 3553691"/>
              <a:gd name="csY9" fmla="*/ 461665 h 461665"/>
              <a:gd name="csX10" fmla="*/ 1776846 w 3553691"/>
              <a:gd name="csY10" fmla="*/ 461665 h 461665"/>
              <a:gd name="csX11" fmla="*/ 1220101 w 3553691"/>
              <a:gd name="csY11" fmla="*/ 461665 h 461665"/>
              <a:gd name="csX12" fmla="*/ 556745 w 3553691"/>
              <a:gd name="csY12" fmla="*/ 461665 h 461665"/>
              <a:gd name="csX13" fmla="*/ 0 w 3553691"/>
              <a:gd name="csY13" fmla="*/ 461665 h 461665"/>
              <a:gd name="csX14" fmla="*/ 0 w 3553691"/>
              <a:gd name="csY14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53691" h="461665" fill="none" extrusionOk="0">
                <a:moveTo>
                  <a:pt x="0" y="0"/>
                </a:moveTo>
                <a:cubicBezTo>
                  <a:pt x="260402" y="-4098"/>
                  <a:pt x="450110" y="23984"/>
                  <a:pt x="592282" y="0"/>
                </a:cubicBezTo>
                <a:cubicBezTo>
                  <a:pt x="734454" y="-23984"/>
                  <a:pt x="1058882" y="2711"/>
                  <a:pt x="1220101" y="0"/>
                </a:cubicBezTo>
                <a:cubicBezTo>
                  <a:pt x="1381320" y="-2711"/>
                  <a:pt x="1607004" y="29220"/>
                  <a:pt x="1883456" y="0"/>
                </a:cubicBezTo>
                <a:cubicBezTo>
                  <a:pt x="2159909" y="-29220"/>
                  <a:pt x="2218508" y="4712"/>
                  <a:pt x="2369127" y="0"/>
                </a:cubicBezTo>
                <a:cubicBezTo>
                  <a:pt x="2519746" y="-4712"/>
                  <a:pt x="2693753" y="-2155"/>
                  <a:pt x="2890335" y="0"/>
                </a:cubicBezTo>
                <a:cubicBezTo>
                  <a:pt x="3086917" y="2155"/>
                  <a:pt x="3266261" y="-4218"/>
                  <a:pt x="3553691" y="0"/>
                </a:cubicBezTo>
                <a:cubicBezTo>
                  <a:pt x="3562424" y="197112"/>
                  <a:pt x="3560984" y="352246"/>
                  <a:pt x="3553691" y="461665"/>
                </a:cubicBezTo>
                <a:cubicBezTo>
                  <a:pt x="3315807" y="472900"/>
                  <a:pt x="3109422" y="458166"/>
                  <a:pt x="2890335" y="461665"/>
                </a:cubicBezTo>
                <a:cubicBezTo>
                  <a:pt x="2671248" y="465164"/>
                  <a:pt x="2447720" y="482322"/>
                  <a:pt x="2298054" y="461665"/>
                </a:cubicBezTo>
                <a:cubicBezTo>
                  <a:pt x="2148388" y="441008"/>
                  <a:pt x="1910568" y="485835"/>
                  <a:pt x="1776846" y="461665"/>
                </a:cubicBezTo>
                <a:cubicBezTo>
                  <a:pt x="1643124" y="437495"/>
                  <a:pt x="1431690" y="486342"/>
                  <a:pt x="1220101" y="461665"/>
                </a:cubicBezTo>
                <a:cubicBezTo>
                  <a:pt x="1008513" y="436988"/>
                  <a:pt x="774420" y="479519"/>
                  <a:pt x="556745" y="461665"/>
                </a:cubicBezTo>
                <a:cubicBezTo>
                  <a:pt x="339070" y="443811"/>
                  <a:pt x="269100" y="484130"/>
                  <a:pt x="0" y="461665"/>
                </a:cubicBezTo>
                <a:cubicBezTo>
                  <a:pt x="-14733" y="309496"/>
                  <a:pt x="-12593" y="217519"/>
                  <a:pt x="0" y="0"/>
                </a:cubicBezTo>
                <a:close/>
              </a:path>
              <a:path w="3553691" h="461665" stroke="0" extrusionOk="0">
                <a:moveTo>
                  <a:pt x="0" y="0"/>
                </a:moveTo>
                <a:cubicBezTo>
                  <a:pt x="140473" y="6587"/>
                  <a:pt x="375522" y="-2364"/>
                  <a:pt x="592282" y="0"/>
                </a:cubicBezTo>
                <a:cubicBezTo>
                  <a:pt x="809042" y="2364"/>
                  <a:pt x="1077092" y="-27287"/>
                  <a:pt x="1255637" y="0"/>
                </a:cubicBezTo>
                <a:cubicBezTo>
                  <a:pt x="1434182" y="27287"/>
                  <a:pt x="1646615" y="-5680"/>
                  <a:pt x="1812382" y="0"/>
                </a:cubicBezTo>
                <a:cubicBezTo>
                  <a:pt x="1978150" y="5680"/>
                  <a:pt x="2140287" y="20985"/>
                  <a:pt x="2404664" y="0"/>
                </a:cubicBezTo>
                <a:cubicBezTo>
                  <a:pt x="2669041" y="-20985"/>
                  <a:pt x="2902271" y="-6052"/>
                  <a:pt x="3032483" y="0"/>
                </a:cubicBezTo>
                <a:cubicBezTo>
                  <a:pt x="3162695" y="6052"/>
                  <a:pt x="3328490" y="15969"/>
                  <a:pt x="3553691" y="0"/>
                </a:cubicBezTo>
                <a:cubicBezTo>
                  <a:pt x="3571815" y="149862"/>
                  <a:pt x="3556923" y="349966"/>
                  <a:pt x="3553691" y="461665"/>
                </a:cubicBezTo>
                <a:cubicBezTo>
                  <a:pt x="3278963" y="452552"/>
                  <a:pt x="3180466" y="443271"/>
                  <a:pt x="2996946" y="461665"/>
                </a:cubicBezTo>
                <a:cubicBezTo>
                  <a:pt x="2813427" y="480059"/>
                  <a:pt x="2696332" y="465771"/>
                  <a:pt x="2440201" y="461665"/>
                </a:cubicBezTo>
                <a:cubicBezTo>
                  <a:pt x="2184071" y="457559"/>
                  <a:pt x="2078110" y="436559"/>
                  <a:pt x="1847919" y="461665"/>
                </a:cubicBezTo>
                <a:cubicBezTo>
                  <a:pt x="1617728" y="486771"/>
                  <a:pt x="1490055" y="485619"/>
                  <a:pt x="1362248" y="461665"/>
                </a:cubicBezTo>
                <a:cubicBezTo>
                  <a:pt x="1234441" y="437711"/>
                  <a:pt x="1033183" y="443028"/>
                  <a:pt x="734429" y="461665"/>
                </a:cubicBezTo>
                <a:cubicBezTo>
                  <a:pt x="435675" y="480302"/>
                  <a:pt x="353684" y="455034"/>
                  <a:pt x="0" y="461665"/>
                </a:cubicBezTo>
                <a:cubicBezTo>
                  <a:pt x="7348" y="267771"/>
                  <a:pt x="2060" y="139678"/>
                  <a:pt x="0" y="0"/>
                </a:cubicBezTo>
                <a:close/>
              </a:path>
            </a:pathLst>
          </a:custGeom>
          <a:solidFill>
            <a:srgbClr val="FDE8E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19912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REFLEKSIJA</a:t>
            </a:r>
          </a:p>
        </p:txBody>
      </p:sp>
      <p:pic>
        <p:nvPicPr>
          <p:cNvPr id="8" name="Picture 3" descr="Pencil and Paper Clip Art Image - ClipSafari">
            <a:extLst>
              <a:ext uri="{FF2B5EF4-FFF2-40B4-BE49-F238E27FC236}">
                <a16:creationId xmlns:a16="http://schemas.microsoft.com/office/drawing/2014/main" id="{0B61F6EA-8E9E-6903-2BEB-6532591C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52" y="907434"/>
            <a:ext cx="2854696" cy="218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5E0B58-3046-F109-1ECB-DF37622FF2CB}"/>
              </a:ext>
            </a:extLst>
          </p:cNvPr>
          <p:cNvSpPr txBox="1"/>
          <p:nvPr/>
        </p:nvSpPr>
        <p:spPr>
          <a:xfrm>
            <a:off x="403768" y="2610774"/>
            <a:ext cx="77360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latin typeface="Comic Sans MS" panose="030F0702030302020204" pitchFamily="66" charset="0"/>
              </a:rPr>
              <a:t>Napiši kratak osvrt (3-5 rečenica) u kojem ćeš:</a:t>
            </a:r>
          </a:p>
          <a:p>
            <a:endParaRPr lang="hr-HR" sz="2400" i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hr-HR" sz="2400" i="1" dirty="0">
                <a:latin typeface="Comic Sans MS" panose="030F0702030302020204" pitchFamily="66" charset="0"/>
              </a:rPr>
              <a:t>objasniti kako su građa i funkcija čovjekova tijela povezane</a:t>
            </a:r>
          </a:p>
          <a:p>
            <a:pPr marL="342900" indent="-342900">
              <a:buAutoNum type="arabicPeriod"/>
            </a:pPr>
            <a:r>
              <a:rPr lang="hr-HR" sz="2400" i="1" dirty="0">
                <a:latin typeface="Comic Sans MS" panose="030F0702030302020204" pitchFamily="66" charset="0"/>
              </a:rPr>
              <a:t>navesti jedan primjer</a:t>
            </a:r>
          </a:p>
          <a:p>
            <a:pPr marL="342900" indent="-342900">
              <a:buAutoNum type="arabicPeriod"/>
            </a:pPr>
            <a:r>
              <a:rPr lang="en-US" sz="2400" i="1" dirty="0" err="1">
                <a:latin typeface="Comic Sans MS" panose="030F0702030302020204" pitchFamily="66" charset="0"/>
              </a:rPr>
              <a:t>opisati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zašto</a:t>
            </a:r>
            <a:r>
              <a:rPr lang="en-US" sz="2400" b="1" i="1" dirty="0">
                <a:latin typeface="Comic Sans MS" panose="030F0702030302020204" pitchFamily="66" charset="0"/>
              </a:rPr>
              <a:t> je </a:t>
            </a:r>
            <a:r>
              <a:rPr lang="en-US" sz="2400" b="1" i="1" dirty="0" err="1">
                <a:latin typeface="Comic Sans MS" panose="030F0702030302020204" pitchFamily="66" charset="0"/>
              </a:rPr>
              <a:t>važno</a:t>
            </a:r>
            <a:r>
              <a:rPr lang="en-US" sz="2400" b="1" i="1" dirty="0">
                <a:latin typeface="Comic Sans MS" panose="030F0702030302020204" pitchFamily="66" charset="0"/>
              </a:rPr>
              <a:t> da </a:t>
            </a:r>
            <a:r>
              <a:rPr lang="en-US" sz="2400" b="1" i="1" dirty="0" err="1">
                <a:latin typeface="Comic Sans MS" panose="030F0702030302020204" pitchFamily="66" charset="0"/>
              </a:rPr>
              <a:t>su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svi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dijelovi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tijela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međusobno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povezani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i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latin typeface="Comic Sans MS" panose="030F0702030302020204" pitchFamily="66" charset="0"/>
              </a:rPr>
              <a:t>usklađeni</a:t>
            </a:r>
            <a:r>
              <a:rPr lang="en-US" sz="2400" i="1" dirty="0">
                <a:latin typeface="Comic Sans MS" panose="030F0702030302020204" pitchFamily="66" charset="0"/>
              </a:rPr>
              <a:t>.</a:t>
            </a:r>
            <a:endParaRPr lang="hr-HR" sz="2400" i="1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46914D-E6F5-EB89-63E1-3ED07CD53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545" y="3030712"/>
            <a:ext cx="3628687" cy="312418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BA3A1D9-4B44-7407-72EB-8EE66F9614E6}"/>
              </a:ext>
            </a:extLst>
          </p:cNvPr>
          <p:cNvSpPr txBox="1"/>
          <p:nvPr/>
        </p:nvSpPr>
        <p:spPr>
          <a:xfrm>
            <a:off x="8237031" y="3883838"/>
            <a:ext cx="33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 Riješi RB: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 str. 7, zadatak 4.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str. 8, zadatak 5.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4" descr="Brain thinking Images - Free Download on Freepik">
            <a:extLst>
              <a:ext uri="{FF2B5EF4-FFF2-40B4-BE49-F238E27FC236}">
                <a16:creationId xmlns:a16="http://schemas.microsoft.com/office/drawing/2014/main" id="{FE887017-8D5C-E9CD-02D4-B09E5FCA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52" y="5608220"/>
            <a:ext cx="1093361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394CAEB-EDC0-9D32-C071-97B7A0C298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7188" t="39810" r="28461" b="51969"/>
          <a:stretch/>
        </p:blipFill>
        <p:spPr>
          <a:xfrm>
            <a:off x="8513522" y="2284261"/>
            <a:ext cx="1466220" cy="1557694"/>
          </a:xfrm>
          <a:prstGeom prst="flowChartConnector">
            <a:avLst/>
          </a:prstGeom>
        </p:spPr>
      </p:pic>
      <p:sp>
        <p:nvSpPr>
          <p:cNvPr id="3" name="Dijagram toka: Kraj 10">
            <a:extLst>
              <a:ext uri="{FF2B5EF4-FFF2-40B4-BE49-F238E27FC236}">
                <a16:creationId xmlns:a16="http://schemas.microsoft.com/office/drawing/2014/main" id="{A6C4D9E8-5DA5-D900-8D26-94D5235F1396}"/>
              </a:ext>
            </a:extLst>
          </p:cNvPr>
          <p:cNvSpPr/>
          <p:nvPr/>
        </p:nvSpPr>
        <p:spPr>
          <a:xfrm>
            <a:off x="1673582" y="3854245"/>
            <a:ext cx="8306160" cy="2169904"/>
          </a:xfrm>
          <a:prstGeom prst="flowChartTerminator">
            <a:avLst/>
          </a:prstGeom>
          <a:solidFill>
            <a:srgbClr val="EBF3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E27ACE"/>
              </a:solidFill>
            </a:endParaRPr>
          </a:p>
        </p:txBody>
      </p:sp>
      <p:sp>
        <p:nvSpPr>
          <p:cNvPr id="4" name="TekstniOkvir 10">
            <a:extLst>
              <a:ext uri="{FF2B5EF4-FFF2-40B4-BE49-F238E27FC236}">
                <a16:creationId xmlns:a16="http://schemas.microsoft.com/office/drawing/2014/main" id="{558B261C-C885-B454-F51A-6651EE9C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980" y="4170494"/>
            <a:ext cx="68140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Udžbenik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Znam li odgovoriti? </a:t>
            </a:r>
            <a:r>
              <a:rPr lang="hr-HR" altLang="sr-Latn-RS" b="1" dirty="0">
                <a:latin typeface="Comic Sans MS" panose="030F0702030302020204" pitchFamily="66" charset="0"/>
              </a:rPr>
              <a:t>str.13.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(domaća zadaća)</a:t>
            </a:r>
          </a:p>
        </p:txBody>
      </p:sp>
      <p:pic>
        <p:nvPicPr>
          <p:cNvPr id="5" name="Picture 2" descr="Homework cartoon background vector free download">
            <a:extLst>
              <a:ext uri="{FF2B5EF4-FFF2-40B4-BE49-F238E27FC236}">
                <a16:creationId xmlns:a16="http://schemas.microsoft.com/office/drawing/2014/main" id="{C77E7588-063F-389D-EC1A-96DF4485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6" y="1271013"/>
            <a:ext cx="2823702" cy="28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99B1A-9C6A-C776-94CD-60EFE6089E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01"/>
          <a:stretch>
            <a:fillRect/>
          </a:stretch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719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706A1-FA3E-0079-BE7A-7CECAB07E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15690C-F4D2-B978-E547-FF3D863A9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29501-2A25-B1F1-A293-850909FDA330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79211-8F3B-055B-5AA6-C492E8E3AE0D}"/>
              </a:ext>
            </a:extLst>
          </p:cNvPr>
          <p:cNvSpPr txBox="1"/>
          <p:nvPr/>
        </p:nvSpPr>
        <p:spPr>
          <a:xfrm>
            <a:off x="1862699" y="1074867"/>
            <a:ext cx="9118854" cy="954107"/>
          </a:xfrm>
          <a:prstGeom prst="rect">
            <a:avLst/>
          </a:prstGeom>
          <a:solidFill>
            <a:srgbClr val="EBF3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SASTAV ČOVJEKOVA TIJELA I ODRŽAVANJE HOMEOSTAZE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CC9806-36C3-0A96-EEE0-F38200FE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4" y="2206023"/>
            <a:ext cx="4431884" cy="4093202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055087B-B8AA-B3EE-B4B7-F69A0A2AEF13}"/>
              </a:ext>
            </a:extLst>
          </p:cNvPr>
          <p:cNvSpPr/>
          <p:nvPr/>
        </p:nvSpPr>
        <p:spPr>
          <a:xfrm>
            <a:off x="5938682" y="2701169"/>
            <a:ext cx="5692879" cy="2283786"/>
          </a:xfrm>
          <a:prstGeom prst="flowChartAlternateProcess">
            <a:avLst/>
          </a:prstGeom>
          <a:solidFill>
            <a:srgbClr val="6DAC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6C70C-BE82-9E3A-EFBE-ECFE797E7A38}"/>
              </a:ext>
            </a:extLst>
          </p:cNvPr>
          <p:cNvSpPr txBox="1"/>
          <p:nvPr/>
        </p:nvSpPr>
        <p:spPr>
          <a:xfrm>
            <a:off x="5938682" y="2772940"/>
            <a:ext cx="5692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Aktivnost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 ”</a:t>
            </a:r>
            <a:r>
              <a:rPr lang="hr-H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Pričaj mi!”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Promatrajući sliku ispričaj kratku priču o razgradnji hrane i dobivanju energije.</a:t>
            </a:r>
          </a:p>
        </p:txBody>
      </p:sp>
    </p:spTree>
    <p:extLst>
      <p:ext uri="{BB962C8B-B14F-4D97-AF65-F5344CB8AC3E}">
        <p14:creationId xmlns:p14="http://schemas.microsoft.com/office/powerpoint/2010/main" val="42059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161DF-4007-0452-71A7-4CAB3235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298B7D-E99C-6393-31BC-F59171FC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7BA4E-9297-E387-4014-F416C423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57" y="5037423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59B85E2-0958-72DB-5B6C-7CBC3B50A138}"/>
              </a:ext>
            </a:extLst>
          </p:cNvPr>
          <p:cNvSpPr/>
          <p:nvPr/>
        </p:nvSpPr>
        <p:spPr>
          <a:xfrm>
            <a:off x="432620" y="4908972"/>
            <a:ext cx="4296696" cy="1279013"/>
          </a:xfrm>
          <a:prstGeom prst="wedgeRectCallout">
            <a:avLst>
              <a:gd name="adj1" fmla="val 66305"/>
              <a:gd name="adj2" fmla="val 16154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hr-HR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bjasni</a:t>
            </a:r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pojam biogeni elementi.</a:t>
            </a:r>
          </a:p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Koji su najzastupljeniji biogeni elementi?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273E9-77AF-5FF9-CB1D-CB1C0A76574B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3EC77-8E0C-2047-20C9-39E3B11C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16"/>
          <a:stretch>
            <a:fillRect/>
          </a:stretch>
        </p:blipFill>
        <p:spPr>
          <a:xfrm>
            <a:off x="7895303" y="972942"/>
            <a:ext cx="3952568" cy="5113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5F5C5-5178-4922-9A08-B6E2B3497BD7}"/>
              </a:ext>
            </a:extLst>
          </p:cNvPr>
          <p:cNvSpPr txBox="1"/>
          <p:nvPr/>
        </p:nvSpPr>
        <p:spPr>
          <a:xfrm>
            <a:off x="609601" y="1061884"/>
            <a:ext cx="638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Kemijski sastav tijela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8E72C-E76A-6FAE-ADE3-EF5BFD6624B9}"/>
              </a:ext>
            </a:extLst>
          </p:cNvPr>
          <p:cNvSpPr txBox="1"/>
          <p:nvPr/>
        </p:nvSpPr>
        <p:spPr>
          <a:xfrm>
            <a:off x="115529" y="1929684"/>
            <a:ext cx="736927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u="sng" strike="noStrike" baseline="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BIOGENI ELEMENTI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2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k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emijsk</a:t>
            </a:r>
            <a:r>
              <a:rPr lang="hr-HR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element</a:t>
            </a:r>
            <a:r>
              <a:rPr lang="hr-HR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koji grade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žive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organizme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sudjeluju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u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biološkim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procesima</a:t>
            </a:r>
            <a:endParaRPr lang="hr-HR" sz="22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hr-HR" sz="22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2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C, H, N, O – 96% mase tijela čovjeka</a:t>
            </a:r>
          </a:p>
          <a:p>
            <a:endParaRPr lang="hr-HR" sz="2200" dirty="0">
              <a:solidFill>
                <a:srgbClr val="0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hr-HR" sz="22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sastavi dio organskih i anorganskih spojeva</a:t>
            </a:r>
            <a:endParaRPr lang="en-U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C5C32-6954-D47D-6B7D-0E9CF9FA5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1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77E44-AB60-E25D-0FF1-83E8340DC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4D077D-AB82-2521-7FEC-BC905D58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39" y="3257716"/>
            <a:ext cx="5685652" cy="2839904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770115D-5873-CFF8-7424-EB14AC65725F}"/>
              </a:ext>
            </a:extLst>
          </p:cNvPr>
          <p:cNvSpPr/>
          <p:nvPr/>
        </p:nvSpPr>
        <p:spPr>
          <a:xfrm>
            <a:off x="3838792" y="1028151"/>
            <a:ext cx="6100916" cy="1801752"/>
          </a:xfrm>
          <a:prstGeom prst="wedgeRoundRectCallout">
            <a:avLst>
              <a:gd name="adj1" fmla="val -20320"/>
              <a:gd name="adj2" fmla="val 7614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31844-64BD-018D-C36E-B96465F95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7EB65-A502-6562-D1BE-CCB410F0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16" y="2512082"/>
            <a:ext cx="1042668" cy="1120222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5EFD0E2-C503-96D6-EE89-CE6734323413}"/>
              </a:ext>
            </a:extLst>
          </p:cNvPr>
          <p:cNvSpPr/>
          <p:nvPr/>
        </p:nvSpPr>
        <p:spPr>
          <a:xfrm>
            <a:off x="440595" y="1028151"/>
            <a:ext cx="3138348" cy="876070"/>
          </a:xfrm>
          <a:prstGeom prst="wedgeRectCallout">
            <a:avLst>
              <a:gd name="adj1" fmla="val -29649"/>
              <a:gd name="adj2" fmla="val 132352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Za svaki organski spoj sa slike navedi ulogu.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EF144-2E15-001D-21A6-198937E81E5C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CABBF6D-4B17-74CD-E962-4B85C4345A77}"/>
              </a:ext>
            </a:extLst>
          </p:cNvPr>
          <p:cNvSpPr/>
          <p:nvPr/>
        </p:nvSpPr>
        <p:spPr>
          <a:xfrm>
            <a:off x="160929" y="4528536"/>
            <a:ext cx="2588490" cy="850487"/>
          </a:xfrm>
          <a:prstGeom prst="wedgeRoundRectCallout">
            <a:avLst>
              <a:gd name="adj1" fmla="val 65970"/>
              <a:gd name="adj2" fmla="val -400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brzi izvor energije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DC8E8E7-531F-3B99-EF9B-57416DDF3E1F}"/>
              </a:ext>
            </a:extLst>
          </p:cNvPr>
          <p:cNvSpPr/>
          <p:nvPr/>
        </p:nvSpPr>
        <p:spPr>
          <a:xfrm>
            <a:off x="8229600" y="2932372"/>
            <a:ext cx="3873911" cy="2668620"/>
          </a:xfrm>
          <a:prstGeom prst="wedgeRoundRectCallout">
            <a:avLst>
              <a:gd name="adj1" fmla="val -57387"/>
              <a:gd name="adj2" fmla="val -1881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3307AC-67C3-75EA-25F2-915678B62735}"/>
              </a:ext>
            </a:extLst>
          </p:cNvPr>
          <p:cNvSpPr txBox="1"/>
          <p:nvPr/>
        </p:nvSpPr>
        <p:spPr>
          <a:xfrm>
            <a:off x="8229600" y="3429000"/>
            <a:ext cx="3730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spremište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energije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te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toplinska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izolacija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hr-HR" dirty="0">
                <a:latin typeface="Fira Sans" panose="020B0503050000020004" pitchFamily="34" charset="0"/>
              </a:rPr>
              <a:t>i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zaštit</a:t>
            </a:r>
            <a:r>
              <a:rPr lang="hr-HR" sz="1800" b="0" i="0" u="none" strike="noStrike" baseline="0" dirty="0">
                <a:latin typeface="Fira Sans" panose="020B0503050000020004" pitchFamily="34" charset="0"/>
              </a:rPr>
              <a:t>a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organizma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endParaRPr lang="hr-HR" sz="1800" b="0" i="0" u="none" strike="noStrike" baseline="0" dirty="0">
              <a:latin typeface="Fira Sans" panose="020B0503050000020004" pitchFamily="34" charset="0"/>
            </a:endParaRPr>
          </a:p>
          <a:p>
            <a:r>
              <a:rPr lang="en-US" sz="1800" b="0" i="0" u="none" strike="noStrike" baseline="0" dirty="0">
                <a:latin typeface="Fira Sans" panose="020B0503050000020004" pitchFamily="34" charset="0"/>
              </a:rPr>
              <a:t> -</a:t>
            </a:r>
            <a:r>
              <a:rPr lang="hr-HR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izgradnja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staničnih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membrana </a:t>
            </a:r>
            <a:endParaRPr lang="hr-HR" sz="1800" b="0" i="0" u="none" strike="noStrike" baseline="0" dirty="0">
              <a:latin typeface="Fira Sans" panose="020B0503050000020004" pitchFamily="34" charset="0"/>
            </a:endParaRPr>
          </a:p>
          <a:p>
            <a:r>
              <a:rPr lang="en-US" sz="1800" b="0" i="0" u="none" strike="noStrike" baseline="0" dirty="0">
                <a:latin typeface="Fira Sans" panose="020B0503050000020004" pitchFamily="34" charset="0"/>
              </a:rPr>
              <a:t>-</a:t>
            </a:r>
            <a:r>
              <a:rPr lang="hr-HR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proizvodnja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vitamina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D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i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E </a:t>
            </a:r>
            <a:endParaRPr lang="hr-HR" dirty="0">
              <a:latin typeface="Fira Sans" panose="020B0503050000020004" pitchFamily="34" charset="0"/>
            </a:endParaRPr>
          </a:p>
          <a:p>
            <a:r>
              <a:rPr lang="en-US" sz="1800" b="0" i="0" u="none" strike="noStrike" baseline="0" dirty="0">
                <a:latin typeface="Fira Sans" panose="020B0503050000020004" pitchFamily="34" charset="0"/>
              </a:rPr>
              <a:t>- </a:t>
            </a:r>
            <a:r>
              <a:rPr lang="hr-HR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osnova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za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proizvodnju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latin typeface="Fira Sans" panose="020B0503050000020004" pitchFamily="34" charset="0"/>
              </a:rPr>
              <a:t>hormona</a:t>
            </a:r>
            <a:r>
              <a:rPr lang="en-US" sz="1800" b="0" i="0" u="none" strike="noStrike" baseline="0" dirty="0">
                <a:latin typeface="Fira Sans" panose="020B0503050000020004" pitchFamily="34" charset="0"/>
              </a:rPr>
              <a:t> 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84624-A3AA-282C-55A9-5313C95D666A}"/>
              </a:ext>
            </a:extLst>
          </p:cNvPr>
          <p:cNvSpPr txBox="1"/>
          <p:nvPr/>
        </p:nvSpPr>
        <p:spPr>
          <a:xfrm>
            <a:off x="3960991" y="1110347"/>
            <a:ext cx="6100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izgradnja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tijela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kolagen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, keratin) </a:t>
            </a:r>
            <a:endParaRPr lang="hr-HR" sz="1800" b="0" i="0" u="none" strike="noStrike" baseline="0" dirty="0">
              <a:solidFill>
                <a:srgbClr val="000000"/>
              </a:solidFill>
              <a:latin typeface="Fira Sans" panose="020B0503050000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struktura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stanica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glikoproteini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) </a:t>
            </a:r>
            <a:endParaRPr lang="hr-HR" sz="1800" b="0" i="0" u="none" strike="noStrike" baseline="0" dirty="0">
              <a:solidFill>
                <a:srgbClr val="000000"/>
              </a:solidFill>
              <a:latin typeface="Fira Sans" panose="020B0503050000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ubrzavanje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biokemijskih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reakcija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enzimi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) </a:t>
            </a:r>
            <a:endParaRPr lang="hr-HR" sz="1800" b="0" i="0" u="none" strike="noStrike" baseline="0" dirty="0">
              <a:solidFill>
                <a:srgbClr val="000000"/>
              </a:solidFill>
              <a:latin typeface="Fira Sans" panose="020B0503050000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obrana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tijela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od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bolesti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antitijela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) </a:t>
            </a:r>
            <a:endParaRPr lang="hr-HR" sz="1800" b="0" i="0" u="none" strike="noStrike" baseline="0" dirty="0">
              <a:solidFill>
                <a:srgbClr val="000000"/>
              </a:solidFill>
              <a:latin typeface="Fira Sans" panose="020B0503050000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transport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tvari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(hemoglobin,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membranski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proteini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)</a:t>
            </a:r>
            <a:endParaRPr lang="hr-HR" sz="1800" b="0" i="0" u="none" strike="noStrike" baseline="0" dirty="0">
              <a:solidFill>
                <a:srgbClr val="000000"/>
              </a:solidFill>
              <a:latin typeface="Fira Sans" panose="020B05030500000200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regulacija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tjelesnih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funkcija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Fira Sans" panose="020B0503050000020004" pitchFamily="34" charset="0"/>
              </a:rPr>
              <a:t>hormoni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 Sans" panose="020B0503050000020004" pitchFamily="34" charset="0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0" grpId="0" animBg="1"/>
      <p:bldP spid="16" grpId="0" animBg="1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37AED-FCEA-E939-FCCA-F950A4D57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0F6134-D8F6-287B-4704-D41AC28C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DF2EB-FD51-20E0-2FC0-112973118FDE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E900377-23DA-17B2-A6A0-BBC86A3408CD}"/>
              </a:ext>
            </a:extLst>
          </p:cNvPr>
          <p:cNvSpPr/>
          <p:nvPr/>
        </p:nvSpPr>
        <p:spPr>
          <a:xfrm>
            <a:off x="1210745" y="1037277"/>
            <a:ext cx="9770510" cy="990660"/>
          </a:xfrm>
          <a:prstGeom prst="flowChartAlternateProcess">
            <a:avLst/>
          </a:prstGeom>
          <a:solidFill>
            <a:srgbClr val="6DAC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4B7B7-5DB9-E357-47C6-F708763B59C1}"/>
              </a:ext>
            </a:extLst>
          </p:cNvPr>
          <p:cNvSpPr txBox="1"/>
          <p:nvPr/>
        </p:nvSpPr>
        <p:spPr>
          <a:xfrm>
            <a:off x="1387725" y="1263871"/>
            <a:ext cx="941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Aktivnost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 ”</a:t>
            </a:r>
            <a:r>
              <a:rPr lang="hr-H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Nevidljivi pomagači našeg organizma”</a:t>
            </a:r>
          </a:p>
          <a:p>
            <a:pPr algn="ctr"/>
            <a:endParaRPr lang="hr-H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870B78B-E0AD-AFE6-D851-89B9E8025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10" y="2382411"/>
            <a:ext cx="111175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altLang="en-US" sz="2000" dirty="0">
                <a:latin typeface="Comic Sans MS" panose="030F0702030302020204" pitchFamily="66" charset="0"/>
              </a:rPr>
              <a:t>1. </a:t>
            </a:r>
            <a:r>
              <a:rPr lang="hr-HR" altLang="en-US" sz="2000" i="1" dirty="0">
                <a:latin typeface="Comic Sans MS" panose="030F0702030302020204" pitchFamily="66" charset="0"/>
              </a:rPr>
              <a:t>Radom u paru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navedite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najmanje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tri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anorganske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tvari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koje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se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nalaze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u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ljudskom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tijelu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(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npr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voda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kalcij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željezo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natrij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).</a:t>
            </a:r>
            <a:endParaRPr kumimoji="0" lang="hr-HR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Za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svaku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navedenu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tvar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opišite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njezinu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ulogu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u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organizmu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  <a:endParaRPr kumimoji="0" lang="hr-HR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Raspravite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napišite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što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bi se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moglo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dogoditi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ako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tijelu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nedostaje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jedna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od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tih</a:t>
            </a:r>
            <a:r>
              <a:rPr kumimoji="0" lang="en-US" alt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tvari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  <a:endParaRPr kumimoji="0" lang="hr-HR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r-HR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altLang="en-US" sz="2000" i="1" dirty="0">
                <a:latin typeface="Comic Sans MS" panose="030F0702030302020204" pitchFamily="66" charset="0"/>
              </a:rPr>
              <a:t>4. Svoje zaključke prezentirajte ostatku razreda kroz mali plakat/mentalnu mapu.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1" name="Picture 3" descr="Na Generic Flat Gradient icon | Freepik">
            <a:extLst>
              <a:ext uri="{FF2B5EF4-FFF2-40B4-BE49-F238E27FC236}">
                <a16:creationId xmlns:a16="http://schemas.microsoft.com/office/drawing/2014/main" id="{00EA313F-0577-B2E5-4B2C-3146B4EB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757">
            <a:off x="11122947" y="4786786"/>
            <a:ext cx="874992" cy="8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 descr="Vector H2o Icon, H20, Water, Drop PNG and Vector with Transparent  Background for Free Download">
            <a:extLst>
              <a:ext uri="{FF2B5EF4-FFF2-40B4-BE49-F238E27FC236}">
                <a16:creationId xmlns:a16="http://schemas.microsoft.com/office/drawing/2014/main" id="{AAAA23EA-76BA-CA61-328B-5EF3D2F5C6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H2o - Free nature icons">
            <a:extLst>
              <a:ext uri="{FF2B5EF4-FFF2-40B4-BE49-F238E27FC236}">
                <a16:creationId xmlns:a16="http://schemas.microsoft.com/office/drawing/2014/main" id="{44E64421-6DA1-8F3C-3679-B5FE71D7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973">
            <a:off x="8248412" y="5361452"/>
            <a:ext cx="863105" cy="86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roducts for measuring Calcium ions - NT Sensors">
            <a:extLst>
              <a:ext uri="{FF2B5EF4-FFF2-40B4-BE49-F238E27FC236}">
                <a16:creationId xmlns:a16="http://schemas.microsoft.com/office/drawing/2014/main" id="{87471C3D-2303-93F5-141F-7D8006DF2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5"/>
          <a:stretch>
            <a:fillRect/>
          </a:stretch>
        </p:blipFill>
        <p:spPr bwMode="auto">
          <a:xfrm rot="20870365">
            <a:off x="3848282" y="5392457"/>
            <a:ext cx="1576695" cy="8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k+ Architects | LinkedIn">
            <a:extLst>
              <a:ext uri="{FF2B5EF4-FFF2-40B4-BE49-F238E27FC236}">
                <a16:creationId xmlns:a16="http://schemas.microsoft.com/office/drawing/2014/main" id="{4FF68E7F-8535-3447-DB45-56351AD2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020">
            <a:off x="9839048" y="5366166"/>
            <a:ext cx="853673" cy="8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ow to find the Oxidation Number for P in the PO4 3- ion. (Phosphate ion)">
            <a:extLst>
              <a:ext uri="{FF2B5EF4-FFF2-40B4-BE49-F238E27FC236}">
                <a16:creationId xmlns:a16="http://schemas.microsoft.com/office/drawing/2014/main" id="{C4D0C948-8FDE-399F-63BF-5701C5456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5" t="42293" r="25807" b="6523"/>
          <a:stretch>
            <a:fillRect/>
          </a:stretch>
        </p:blipFill>
        <p:spPr bwMode="auto">
          <a:xfrm rot="20051954">
            <a:off x="629676" y="5426410"/>
            <a:ext cx="1338238" cy="9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ontrolled hydroxy-fluorination reaction of anatase to promote Mg2+  mobility in rechargeable magnesium batteries - Chemical Communications (RSC  Publishing)">
            <a:extLst>
              <a:ext uri="{FF2B5EF4-FFF2-40B4-BE49-F238E27FC236}">
                <a16:creationId xmlns:a16="http://schemas.microsoft.com/office/drawing/2014/main" id="{8ED10140-76F9-BD57-97A3-25311E8D3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2" t="50001" r="37753" b="15550"/>
          <a:stretch>
            <a:fillRect/>
          </a:stretch>
        </p:blipFill>
        <p:spPr bwMode="auto">
          <a:xfrm>
            <a:off x="6179574" y="5260036"/>
            <a:ext cx="1200278" cy="9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klor cl mineral vitamin tillägg ikon. vektor illustration. 13508666  Vektorkonst på Vecteezy">
            <a:extLst>
              <a:ext uri="{FF2B5EF4-FFF2-40B4-BE49-F238E27FC236}">
                <a16:creationId xmlns:a16="http://schemas.microsoft.com/office/drawing/2014/main" id="{D9BCDE47-7F3C-8C62-05E8-5C1302BE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02" y="5151690"/>
            <a:ext cx="1115255" cy="11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1EAA8-E5C7-2E34-B3B0-B51970255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3B0079-A379-3F31-1D97-03F21938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C07A0-835F-987A-BFA4-39655C377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034" y="4340563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367B3C2-8D95-4006-CB66-C6990A4D9334}"/>
              </a:ext>
            </a:extLst>
          </p:cNvPr>
          <p:cNvSpPr/>
          <p:nvPr/>
        </p:nvSpPr>
        <p:spPr>
          <a:xfrm>
            <a:off x="7669161" y="2149987"/>
            <a:ext cx="4188541" cy="1279013"/>
          </a:xfrm>
          <a:prstGeom prst="wedgeRectCallout">
            <a:avLst>
              <a:gd name="adj1" fmla="val -17112"/>
              <a:gd name="adj2" fmla="val 115321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Temeljem promatranja priložene slike zaključi o važnosti vode za ljudski organizam.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9940D-E544-0E0C-AF43-6D72B0B676EC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CEBA5-B3C0-6C87-B414-AB14E315EC30}"/>
              </a:ext>
            </a:extLst>
          </p:cNvPr>
          <p:cNvSpPr txBox="1"/>
          <p:nvPr/>
        </p:nvSpPr>
        <p:spPr>
          <a:xfrm>
            <a:off x="609601" y="1061884"/>
            <a:ext cx="638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Stanična i </a:t>
            </a:r>
            <a:r>
              <a:rPr lang="hr-HR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izvanstanična</a:t>
            </a:r>
            <a:r>
              <a:rPr lang="hr-H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tekućina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8CAA2-041C-9627-339B-09811961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03" y="1857119"/>
            <a:ext cx="5415110" cy="40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8A34B-F6E9-0FC2-08C1-3DD12643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FFF31D-0D92-5C23-B2E2-91D525858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26189-351E-B937-D313-C3C765353940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B1A09C-D270-E7E6-562B-641A09B03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50308"/>
              </p:ext>
            </p:extLst>
          </p:nvPr>
        </p:nvGraphicFramePr>
        <p:xfrm>
          <a:off x="340426" y="2794560"/>
          <a:ext cx="11281303" cy="347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19684">
                  <a:extLst>
                    <a:ext uri="{9D8B030D-6E8A-4147-A177-3AD203B41FA5}">
                      <a16:colId xmlns:a16="http://schemas.microsoft.com/office/drawing/2014/main" val="2305622290"/>
                    </a:ext>
                  </a:extLst>
                </a:gridCol>
                <a:gridCol w="1926523">
                  <a:extLst>
                    <a:ext uri="{9D8B030D-6E8A-4147-A177-3AD203B41FA5}">
                      <a16:colId xmlns:a16="http://schemas.microsoft.com/office/drawing/2014/main" val="2285599682"/>
                    </a:ext>
                  </a:extLst>
                </a:gridCol>
                <a:gridCol w="2835096">
                  <a:extLst>
                    <a:ext uri="{9D8B030D-6E8A-4147-A177-3AD203B41FA5}">
                      <a16:colId xmlns:a16="http://schemas.microsoft.com/office/drawing/2014/main" val="788439707"/>
                    </a:ext>
                  </a:extLst>
                </a:gridCol>
              </a:tblGrid>
              <a:tr h="380159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OBILJEŽJE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STANIČNA TEKUĆINA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IZVANSTANIČNA TEKUĆINA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8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Nalazi se unutar stanica.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84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Nalazi se izvan stanica.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Tekućina citoplazme stanice.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9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Omogućuje prijenos tvari između krvi i stanica.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6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Izmjenu tvari omogućuju difuzija i osmoza.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4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Sastavni dio krvi, krvne plazme i limfe.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0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Comic Sans MS" panose="030F0702030302020204" pitchFamily="66" charset="0"/>
                        </a:rPr>
                        <a:t>Omogućuje održavanje ravnoteže u organizmu.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779025"/>
                  </a:ext>
                </a:extLst>
              </a:tr>
            </a:tbl>
          </a:graphicData>
        </a:graphic>
      </p:graphicFrame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D6FDAFB4-D43D-A0C4-3C28-45287878D32A}"/>
              </a:ext>
            </a:extLst>
          </p:cNvPr>
          <p:cNvSpPr/>
          <p:nvPr/>
        </p:nvSpPr>
        <p:spPr>
          <a:xfrm>
            <a:off x="673955" y="588720"/>
            <a:ext cx="11085426" cy="2095486"/>
          </a:xfrm>
          <a:prstGeom prst="horizontalScroll">
            <a:avLst/>
          </a:prstGeom>
          <a:solidFill>
            <a:srgbClr val="EBF3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Zadatak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individualni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rad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Usporedi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obilježja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stanične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izvanstanične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tekućine</a:t>
            </a: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Stavi znak „+” ispod naziva tekućine ako joj navedeno obilježje odgovara.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DF6F1-387D-1805-33DB-4F3C0FCFC08C}"/>
              </a:ext>
            </a:extLst>
          </p:cNvPr>
          <p:cNvSpPr txBox="1"/>
          <p:nvPr/>
        </p:nvSpPr>
        <p:spPr>
          <a:xfrm>
            <a:off x="7639664" y="3429000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B4BAB-6F25-BFAE-21BB-DFB6537C14E4}"/>
              </a:ext>
            </a:extLst>
          </p:cNvPr>
          <p:cNvSpPr txBox="1"/>
          <p:nvPr/>
        </p:nvSpPr>
        <p:spPr>
          <a:xfrm>
            <a:off x="10014154" y="3807542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7187C-54CE-11B3-B16E-4BC9B1977346}"/>
              </a:ext>
            </a:extLst>
          </p:cNvPr>
          <p:cNvSpPr txBox="1"/>
          <p:nvPr/>
        </p:nvSpPr>
        <p:spPr>
          <a:xfrm>
            <a:off x="7639664" y="4239532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05A58-F4A5-7E96-5434-4BEC3C75EBB6}"/>
              </a:ext>
            </a:extLst>
          </p:cNvPr>
          <p:cNvSpPr txBox="1"/>
          <p:nvPr/>
        </p:nvSpPr>
        <p:spPr>
          <a:xfrm>
            <a:off x="10014154" y="4623620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2A995-B8A8-5170-F36F-FEE8AA732F52}"/>
              </a:ext>
            </a:extLst>
          </p:cNvPr>
          <p:cNvSpPr txBox="1"/>
          <p:nvPr/>
        </p:nvSpPr>
        <p:spPr>
          <a:xfrm>
            <a:off x="7639664" y="5050064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4D05A7-2FD0-9EE3-5BEB-92FEB8F5C31D}"/>
              </a:ext>
            </a:extLst>
          </p:cNvPr>
          <p:cNvSpPr txBox="1"/>
          <p:nvPr/>
        </p:nvSpPr>
        <p:spPr>
          <a:xfrm>
            <a:off x="10014153" y="5050064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E6742-DA2C-A53E-452C-40F1AD842863}"/>
              </a:ext>
            </a:extLst>
          </p:cNvPr>
          <p:cNvSpPr txBox="1"/>
          <p:nvPr/>
        </p:nvSpPr>
        <p:spPr>
          <a:xfrm>
            <a:off x="10014152" y="5405299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D5660-0D76-4F43-960B-AFD48E011C31}"/>
              </a:ext>
            </a:extLst>
          </p:cNvPr>
          <p:cNvSpPr txBox="1"/>
          <p:nvPr/>
        </p:nvSpPr>
        <p:spPr>
          <a:xfrm>
            <a:off x="7669161" y="5794859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B86C5-733D-1877-AEEB-CB3A97A6040B}"/>
              </a:ext>
            </a:extLst>
          </p:cNvPr>
          <p:cNvSpPr txBox="1"/>
          <p:nvPr/>
        </p:nvSpPr>
        <p:spPr>
          <a:xfrm>
            <a:off x="10014151" y="5824108"/>
            <a:ext cx="62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6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239C8-E2FF-39E4-A5A3-DED5EEAE7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7E0E6-376A-DB50-3B4D-F85A8696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7" y="1026227"/>
            <a:ext cx="5519223" cy="51139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8E3CC8-0B9D-ED19-056C-70D4DDD0D446}"/>
              </a:ext>
            </a:extLst>
          </p:cNvPr>
          <p:cNvSpPr/>
          <p:nvPr/>
        </p:nvSpPr>
        <p:spPr>
          <a:xfrm>
            <a:off x="5791200" y="924232"/>
            <a:ext cx="6322142" cy="2772666"/>
          </a:xfrm>
          <a:prstGeom prst="rect">
            <a:avLst/>
          </a:prstGeom>
          <a:solidFill>
            <a:srgbClr val="EBF3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EBF3E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68A901-4AA1-1D90-1B05-66D0A142D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94DBB-06EB-E665-729F-0775AF70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84" y="4522378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1762CF8-E93D-2E42-BD2B-4CAACEA10E59}"/>
              </a:ext>
            </a:extLst>
          </p:cNvPr>
          <p:cNvSpPr/>
          <p:nvPr/>
        </p:nvSpPr>
        <p:spPr>
          <a:xfrm>
            <a:off x="8006785" y="4111052"/>
            <a:ext cx="3913238" cy="1768638"/>
          </a:xfrm>
          <a:prstGeom prst="wedgeRectCallout">
            <a:avLst>
              <a:gd name="adj1" fmla="val -62590"/>
              <a:gd name="adj2" fmla="val 24610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Objasni razliku između difuzije i osmoze. </a:t>
            </a:r>
          </a:p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Navedi po jedan primjer difuzije i osmoze iz svakodnevnog života.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D2574-ED76-86AD-BE02-140E2F3370DF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CBE61-55A8-371B-C05D-EB7D08D4508E}"/>
              </a:ext>
            </a:extLst>
          </p:cNvPr>
          <p:cNvSpPr txBox="1"/>
          <p:nvPr/>
        </p:nvSpPr>
        <p:spPr>
          <a:xfrm>
            <a:off x="5939118" y="1097199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DIFUZIJA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g</a:t>
            </a:r>
            <a:r>
              <a:rPr lang="en-US" sz="2000" dirty="0" err="1">
                <a:latin typeface="Comic Sans MS" panose="030F0702030302020204" pitchFamily="66" charset="0"/>
              </a:rPr>
              <a:t>ibanje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čestica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iz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područja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gdje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im</a:t>
            </a:r>
            <a:r>
              <a:rPr lang="en-US" sz="2000" dirty="0">
                <a:latin typeface="Comic Sans MS" panose="030F0702030302020204" pitchFamily="66" charset="0"/>
              </a:rPr>
              <a:t> je </a:t>
            </a:r>
            <a:r>
              <a:rPr lang="en-US" sz="2000" dirty="0" err="1">
                <a:latin typeface="Comic Sans MS" panose="030F0702030302020204" pitchFamily="66" charset="0"/>
              </a:rPr>
              <a:t>udio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veći</a:t>
            </a:r>
            <a:r>
              <a:rPr lang="en-US" sz="2000" dirty="0">
                <a:latin typeface="Comic Sans MS" panose="030F0702030302020204" pitchFamily="66" charset="0"/>
              </a:rPr>
              <a:t> u </a:t>
            </a:r>
            <a:r>
              <a:rPr lang="en-US" sz="2000" dirty="0" err="1">
                <a:latin typeface="Comic Sans MS" panose="030F0702030302020204" pitchFamily="66" charset="0"/>
              </a:rPr>
              <a:t>područje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gdje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im</a:t>
            </a:r>
            <a:r>
              <a:rPr lang="en-US" sz="2000" dirty="0">
                <a:latin typeface="Comic Sans MS" panose="030F0702030302020204" pitchFamily="66" charset="0"/>
              </a:rPr>
              <a:t> je </a:t>
            </a:r>
            <a:r>
              <a:rPr lang="en-US" sz="2000" dirty="0" err="1">
                <a:latin typeface="Comic Sans MS" panose="030F0702030302020204" pitchFamily="66" charset="0"/>
              </a:rPr>
              <a:t>udio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manji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0407E-3878-5AEE-FE01-DD4EDB473164}"/>
              </a:ext>
            </a:extLst>
          </p:cNvPr>
          <p:cNvSpPr txBox="1"/>
          <p:nvPr/>
        </p:nvSpPr>
        <p:spPr>
          <a:xfrm>
            <a:off x="5904271" y="212448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OSMOZA </a:t>
            </a:r>
            <a:r>
              <a:rPr lang="hr-HR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Comic Sans MS" panose="030F0702030302020204" pitchFamily="66" charset="0"/>
              </a:rPr>
              <a:t>difuzija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vode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kroz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polupropusnu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membranu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čemu</a:t>
            </a:r>
            <a:r>
              <a:rPr lang="en-US" sz="2000" dirty="0">
                <a:latin typeface="Comic Sans MS" panose="030F0702030302020204" pitchFamily="66" charset="0"/>
              </a:rPr>
              <a:t> se </a:t>
            </a:r>
            <a:r>
              <a:rPr lang="en-US" sz="2000" dirty="0" err="1">
                <a:latin typeface="Comic Sans MS" panose="030F0702030302020204" pitchFamily="66" charset="0"/>
              </a:rPr>
              <a:t>čestice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vode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gibaju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iz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područja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njihova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većeg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udjela</a:t>
            </a:r>
            <a:r>
              <a:rPr lang="en-US" sz="2000" dirty="0">
                <a:latin typeface="Comic Sans MS" panose="030F0702030302020204" pitchFamily="66" charset="0"/>
              </a:rPr>
              <a:t> u </a:t>
            </a:r>
            <a:r>
              <a:rPr lang="en-US" sz="2000" dirty="0" err="1">
                <a:latin typeface="Comic Sans MS" panose="030F0702030302020204" pitchFamily="66" charset="0"/>
              </a:rPr>
              <a:t>područje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gdje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im</a:t>
            </a:r>
            <a:r>
              <a:rPr lang="en-US" sz="2000" dirty="0">
                <a:latin typeface="Comic Sans MS" panose="030F0702030302020204" pitchFamily="66" charset="0"/>
              </a:rPr>
              <a:t> je </a:t>
            </a:r>
            <a:r>
              <a:rPr lang="en-US" sz="2000" dirty="0" err="1">
                <a:latin typeface="Comic Sans MS" panose="030F0702030302020204" pitchFamily="66" charset="0"/>
              </a:rPr>
              <a:t>udio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manji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AEEA21C7-7088-8A78-4BC3-E3688FD76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1308052" y="1474054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8A74C-B1BA-EE6B-ABFF-74403E26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E0B64D-2749-BD1F-8495-EA3FF440F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D73BB-1B5D-6400-2815-B541DE912E84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B2C1B-05C7-822D-F217-31F4EAB36D1D}"/>
              </a:ext>
            </a:extLst>
          </p:cNvPr>
          <p:cNvSpPr txBox="1"/>
          <p:nvPr/>
        </p:nvSpPr>
        <p:spPr>
          <a:xfrm>
            <a:off x="609600" y="1061884"/>
            <a:ext cx="830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Homeostaza</a:t>
            </a:r>
            <a:r>
              <a:rPr lang="hr-HR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– održavanje stalnih uvjeta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CAD400-8495-7B49-5E59-078A3EB2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75" y="2038266"/>
            <a:ext cx="7947273" cy="3757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08A6FE-4A08-9661-C21C-253606F2392A}"/>
              </a:ext>
            </a:extLst>
          </p:cNvPr>
          <p:cNvSpPr txBox="1"/>
          <p:nvPr/>
        </p:nvSpPr>
        <p:spPr>
          <a:xfrm>
            <a:off x="8569514" y="2646987"/>
            <a:ext cx="32643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Ravnoteža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vode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u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stanici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i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izvan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nje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održava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oblik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i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volumen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stanice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,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omogućuje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odvijanje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biokemijskih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procesa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te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sprečava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oštećenje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ili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smrt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rgbClr val="585857"/>
                </a:solidFill>
                <a:latin typeface="Fira Sans Condensed" panose="020B0503050000020004" pitchFamily="34" charset="0"/>
              </a:rPr>
              <a:t>stanice</a:t>
            </a:r>
            <a:r>
              <a:rPr lang="en-US" sz="2400" b="0" i="1" u="none" strike="noStrike" baseline="0" dirty="0">
                <a:solidFill>
                  <a:srgbClr val="585857"/>
                </a:solidFill>
                <a:latin typeface="Fira Sans Condensed" panose="020B05030500000200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20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0BC2-5863-B548-B5DF-2C0E8108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DFFF29-6BAF-3F13-D29B-E1F4DB284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E954C-5754-3D02-E2E7-D42C730BF941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30419-53DC-0A07-08A1-D1099DAB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022" y="972942"/>
            <a:ext cx="6668978" cy="5109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E2616-908D-8D63-713E-07343E29341C}"/>
              </a:ext>
            </a:extLst>
          </p:cNvPr>
          <p:cNvSpPr txBox="1"/>
          <p:nvPr/>
        </p:nvSpPr>
        <p:spPr>
          <a:xfrm>
            <a:off x="206477" y="1090080"/>
            <a:ext cx="5523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suradnjom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organa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održavaju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stabilni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unutarnji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uvjeti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homeostaza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FF0BC-F1CD-0767-DA28-65F33AD102DB}"/>
              </a:ext>
            </a:extLst>
          </p:cNvPr>
          <p:cNvSpPr txBox="1"/>
          <p:nvPr/>
        </p:nvSpPr>
        <p:spPr>
          <a:xfrm>
            <a:off x="206477" y="2407547"/>
            <a:ext cx="5183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- r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edovit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unos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zdravstveno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ispravne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vode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konzumacija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namirnica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bogatih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vodom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ključni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za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održavanje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homeostaze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3C776-1696-E35F-4C85-647589BC5130}"/>
              </a:ext>
            </a:extLst>
          </p:cNvPr>
          <p:cNvSpPr txBox="1"/>
          <p:nvPr/>
        </p:nvSpPr>
        <p:spPr>
          <a:xfrm>
            <a:off x="353961" y="4512674"/>
            <a:ext cx="46506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>
                <a:latin typeface="Comic Sans MS" panose="030F0702030302020204" pitchFamily="66" charset="0"/>
              </a:rPr>
              <a:t>- z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nakovi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nedostatka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vode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u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organizmu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(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dehidracije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)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upućuju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na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narušavanje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homeostaze</a:t>
            </a:r>
            <a:r>
              <a:rPr lang="en-US" sz="2400" b="0" i="1" u="none" strike="noStrike" baseline="0" dirty="0">
                <a:latin typeface="Comic Sans MS" panose="030F0702030302020204" pitchFamily="66" charset="0"/>
              </a:rPr>
              <a:t> u </a:t>
            </a:r>
            <a:r>
              <a:rPr lang="en-US" sz="2400" b="0" i="1" u="none" strike="noStrike" baseline="0" dirty="0" err="1">
                <a:latin typeface="Comic Sans MS" panose="030F0702030302020204" pitchFamily="66" charset="0"/>
              </a:rPr>
              <a:t>tijelu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CD34-9690-07A1-D7CF-802C36C93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703A7-3D4F-070A-E6D3-2363BB09D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38483-876A-28FA-26FA-26A9EB4B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78" y="3217286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F69FC7D-D404-0643-EAB3-6272565F5D7B}"/>
              </a:ext>
            </a:extLst>
          </p:cNvPr>
          <p:cNvSpPr/>
          <p:nvPr/>
        </p:nvSpPr>
        <p:spPr>
          <a:xfrm>
            <a:off x="7620002" y="4708101"/>
            <a:ext cx="3913238" cy="1279013"/>
          </a:xfrm>
          <a:prstGeom prst="wedgeRectCallout">
            <a:avLst>
              <a:gd name="adj1" fmla="val -20379"/>
              <a:gd name="adj2" fmla="val -105307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Na koje se načine tijelo ljeti štiti od pregrijavanja, a zimi od pothlađivanja?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7C5E5-6C85-EF03-450A-B6A7B8B0BB6E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4A6DF-EA6A-8546-A163-1ECFF52D8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6" y="1193672"/>
            <a:ext cx="6548284" cy="4793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CE32D4-51A8-8B4F-9557-5DED186D9D40}"/>
              </a:ext>
            </a:extLst>
          </p:cNvPr>
          <p:cNvSpPr txBox="1"/>
          <p:nvPr/>
        </p:nvSpPr>
        <p:spPr>
          <a:xfrm>
            <a:off x="6890546" y="1025903"/>
            <a:ext cx="49671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ormalna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je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čovjekova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tjelesna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temperatura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oko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37 °C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z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ahvaljujući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homeostazi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ona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se ne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mijenja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bez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obzira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vanjsku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temperaturu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633BA7-01D0-9B84-5E58-A2B11051D594}"/>
              </a:ext>
            </a:extLst>
          </p:cNvPr>
          <p:cNvSpPr txBox="1"/>
          <p:nvPr/>
        </p:nvSpPr>
        <p:spPr>
          <a:xfrm>
            <a:off x="521110" y="1146587"/>
            <a:ext cx="101862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Homeostaza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osigurava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stabilne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uvjete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unatoč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promjenama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u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okolišu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U tome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sudjeluju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svi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organski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sustavi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posebno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živčani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endokrini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sustav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koji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reguliraju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procese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poput</a:t>
            </a:r>
            <a:r>
              <a:rPr lang="hr-HR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tjelesne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temperature</a:t>
            </a:r>
            <a:endParaRPr lang="hr-HR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pH-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vrijednosti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krvi</a:t>
            </a:r>
            <a:endParaRPr lang="hr-HR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koncentracije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glukoze</a:t>
            </a:r>
            <a:endParaRPr lang="hr-HR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vrijednosti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krvnog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tlaka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Zahvaljujući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tim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mehanizmima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organizam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se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može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prilagoditi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različitim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uvjetima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okoliša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što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je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preduvjet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za pre-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življavanje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0F1F876-DA13-A372-DEED-945CAC8D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013" y="2391743"/>
            <a:ext cx="2911988" cy="250713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60AB2C6-C8CE-9360-38AF-900E9FB93F5E}"/>
              </a:ext>
            </a:extLst>
          </p:cNvPr>
          <p:cNvSpPr txBox="1"/>
          <p:nvPr/>
        </p:nvSpPr>
        <p:spPr>
          <a:xfrm>
            <a:off x="8823042" y="3045144"/>
            <a:ext cx="33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 Riješi RB: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 str. 11, 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zadaci 4 – 6.</a:t>
            </a:r>
          </a:p>
        </p:txBody>
      </p:sp>
      <p:pic>
        <p:nvPicPr>
          <p:cNvPr id="5" name="Picture 4" descr="Brain thinking Images - Free Download on Freepik">
            <a:extLst>
              <a:ext uri="{FF2B5EF4-FFF2-40B4-BE49-F238E27FC236}">
                <a16:creationId xmlns:a16="http://schemas.microsoft.com/office/drawing/2014/main" id="{6FFC3E8A-60B7-9DBE-4A47-0973D5A2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40" y="4458915"/>
            <a:ext cx="1093361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939B5-3C7A-D42C-4DDB-4BD9AD179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5DF7C9-F6EF-8475-7979-04014681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E90ED-F26C-CF8A-3D26-BF4B893E6810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118A0-E6AD-1A44-AB48-C5789F29919E}"/>
              </a:ext>
            </a:extLst>
          </p:cNvPr>
          <p:cNvSpPr txBox="1"/>
          <p:nvPr/>
        </p:nvSpPr>
        <p:spPr>
          <a:xfrm>
            <a:off x="800874" y="1060768"/>
            <a:ext cx="3553691" cy="461665"/>
          </a:xfrm>
          <a:custGeom>
            <a:avLst/>
            <a:gdLst>
              <a:gd name="csX0" fmla="*/ 0 w 3553691"/>
              <a:gd name="csY0" fmla="*/ 0 h 461665"/>
              <a:gd name="csX1" fmla="*/ 592282 w 3553691"/>
              <a:gd name="csY1" fmla="*/ 0 h 461665"/>
              <a:gd name="csX2" fmla="*/ 1220101 w 3553691"/>
              <a:gd name="csY2" fmla="*/ 0 h 461665"/>
              <a:gd name="csX3" fmla="*/ 1883456 w 3553691"/>
              <a:gd name="csY3" fmla="*/ 0 h 461665"/>
              <a:gd name="csX4" fmla="*/ 2369127 w 3553691"/>
              <a:gd name="csY4" fmla="*/ 0 h 461665"/>
              <a:gd name="csX5" fmla="*/ 2890335 w 3553691"/>
              <a:gd name="csY5" fmla="*/ 0 h 461665"/>
              <a:gd name="csX6" fmla="*/ 3553691 w 3553691"/>
              <a:gd name="csY6" fmla="*/ 0 h 461665"/>
              <a:gd name="csX7" fmla="*/ 3553691 w 3553691"/>
              <a:gd name="csY7" fmla="*/ 461665 h 461665"/>
              <a:gd name="csX8" fmla="*/ 2890335 w 3553691"/>
              <a:gd name="csY8" fmla="*/ 461665 h 461665"/>
              <a:gd name="csX9" fmla="*/ 2298054 w 3553691"/>
              <a:gd name="csY9" fmla="*/ 461665 h 461665"/>
              <a:gd name="csX10" fmla="*/ 1776846 w 3553691"/>
              <a:gd name="csY10" fmla="*/ 461665 h 461665"/>
              <a:gd name="csX11" fmla="*/ 1220101 w 3553691"/>
              <a:gd name="csY11" fmla="*/ 461665 h 461665"/>
              <a:gd name="csX12" fmla="*/ 556745 w 3553691"/>
              <a:gd name="csY12" fmla="*/ 461665 h 461665"/>
              <a:gd name="csX13" fmla="*/ 0 w 3553691"/>
              <a:gd name="csY13" fmla="*/ 461665 h 461665"/>
              <a:gd name="csX14" fmla="*/ 0 w 3553691"/>
              <a:gd name="csY14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53691" h="461665" fill="none" extrusionOk="0">
                <a:moveTo>
                  <a:pt x="0" y="0"/>
                </a:moveTo>
                <a:cubicBezTo>
                  <a:pt x="260402" y="-4098"/>
                  <a:pt x="450110" y="23984"/>
                  <a:pt x="592282" y="0"/>
                </a:cubicBezTo>
                <a:cubicBezTo>
                  <a:pt x="734454" y="-23984"/>
                  <a:pt x="1058882" y="2711"/>
                  <a:pt x="1220101" y="0"/>
                </a:cubicBezTo>
                <a:cubicBezTo>
                  <a:pt x="1381320" y="-2711"/>
                  <a:pt x="1607004" y="29220"/>
                  <a:pt x="1883456" y="0"/>
                </a:cubicBezTo>
                <a:cubicBezTo>
                  <a:pt x="2159909" y="-29220"/>
                  <a:pt x="2218508" y="4712"/>
                  <a:pt x="2369127" y="0"/>
                </a:cubicBezTo>
                <a:cubicBezTo>
                  <a:pt x="2519746" y="-4712"/>
                  <a:pt x="2693753" y="-2155"/>
                  <a:pt x="2890335" y="0"/>
                </a:cubicBezTo>
                <a:cubicBezTo>
                  <a:pt x="3086917" y="2155"/>
                  <a:pt x="3266261" y="-4218"/>
                  <a:pt x="3553691" y="0"/>
                </a:cubicBezTo>
                <a:cubicBezTo>
                  <a:pt x="3562424" y="197112"/>
                  <a:pt x="3560984" y="352246"/>
                  <a:pt x="3553691" y="461665"/>
                </a:cubicBezTo>
                <a:cubicBezTo>
                  <a:pt x="3315807" y="472900"/>
                  <a:pt x="3109422" y="458166"/>
                  <a:pt x="2890335" y="461665"/>
                </a:cubicBezTo>
                <a:cubicBezTo>
                  <a:pt x="2671248" y="465164"/>
                  <a:pt x="2447720" y="482322"/>
                  <a:pt x="2298054" y="461665"/>
                </a:cubicBezTo>
                <a:cubicBezTo>
                  <a:pt x="2148388" y="441008"/>
                  <a:pt x="1910568" y="485835"/>
                  <a:pt x="1776846" y="461665"/>
                </a:cubicBezTo>
                <a:cubicBezTo>
                  <a:pt x="1643124" y="437495"/>
                  <a:pt x="1431690" y="486342"/>
                  <a:pt x="1220101" y="461665"/>
                </a:cubicBezTo>
                <a:cubicBezTo>
                  <a:pt x="1008513" y="436988"/>
                  <a:pt x="774420" y="479519"/>
                  <a:pt x="556745" y="461665"/>
                </a:cubicBezTo>
                <a:cubicBezTo>
                  <a:pt x="339070" y="443811"/>
                  <a:pt x="269100" y="484130"/>
                  <a:pt x="0" y="461665"/>
                </a:cubicBezTo>
                <a:cubicBezTo>
                  <a:pt x="-14733" y="309496"/>
                  <a:pt x="-12593" y="217519"/>
                  <a:pt x="0" y="0"/>
                </a:cubicBezTo>
                <a:close/>
              </a:path>
              <a:path w="3553691" h="461665" stroke="0" extrusionOk="0">
                <a:moveTo>
                  <a:pt x="0" y="0"/>
                </a:moveTo>
                <a:cubicBezTo>
                  <a:pt x="140473" y="6587"/>
                  <a:pt x="375522" y="-2364"/>
                  <a:pt x="592282" y="0"/>
                </a:cubicBezTo>
                <a:cubicBezTo>
                  <a:pt x="809042" y="2364"/>
                  <a:pt x="1077092" y="-27287"/>
                  <a:pt x="1255637" y="0"/>
                </a:cubicBezTo>
                <a:cubicBezTo>
                  <a:pt x="1434182" y="27287"/>
                  <a:pt x="1646615" y="-5680"/>
                  <a:pt x="1812382" y="0"/>
                </a:cubicBezTo>
                <a:cubicBezTo>
                  <a:pt x="1978150" y="5680"/>
                  <a:pt x="2140287" y="20985"/>
                  <a:pt x="2404664" y="0"/>
                </a:cubicBezTo>
                <a:cubicBezTo>
                  <a:pt x="2669041" y="-20985"/>
                  <a:pt x="2902271" y="-6052"/>
                  <a:pt x="3032483" y="0"/>
                </a:cubicBezTo>
                <a:cubicBezTo>
                  <a:pt x="3162695" y="6052"/>
                  <a:pt x="3328490" y="15969"/>
                  <a:pt x="3553691" y="0"/>
                </a:cubicBezTo>
                <a:cubicBezTo>
                  <a:pt x="3571815" y="149862"/>
                  <a:pt x="3556923" y="349966"/>
                  <a:pt x="3553691" y="461665"/>
                </a:cubicBezTo>
                <a:cubicBezTo>
                  <a:pt x="3278963" y="452552"/>
                  <a:pt x="3180466" y="443271"/>
                  <a:pt x="2996946" y="461665"/>
                </a:cubicBezTo>
                <a:cubicBezTo>
                  <a:pt x="2813427" y="480059"/>
                  <a:pt x="2696332" y="465771"/>
                  <a:pt x="2440201" y="461665"/>
                </a:cubicBezTo>
                <a:cubicBezTo>
                  <a:pt x="2184071" y="457559"/>
                  <a:pt x="2078110" y="436559"/>
                  <a:pt x="1847919" y="461665"/>
                </a:cubicBezTo>
                <a:cubicBezTo>
                  <a:pt x="1617728" y="486771"/>
                  <a:pt x="1490055" y="485619"/>
                  <a:pt x="1362248" y="461665"/>
                </a:cubicBezTo>
                <a:cubicBezTo>
                  <a:pt x="1234441" y="437711"/>
                  <a:pt x="1033183" y="443028"/>
                  <a:pt x="734429" y="461665"/>
                </a:cubicBezTo>
                <a:cubicBezTo>
                  <a:pt x="435675" y="480302"/>
                  <a:pt x="353684" y="455034"/>
                  <a:pt x="0" y="461665"/>
                </a:cubicBezTo>
                <a:cubicBezTo>
                  <a:pt x="7348" y="267771"/>
                  <a:pt x="2060" y="139678"/>
                  <a:pt x="0" y="0"/>
                </a:cubicBezTo>
                <a:close/>
              </a:path>
            </a:pathLst>
          </a:custGeom>
          <a:solidFill>
            <a:srgbClr val="FDE8E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19912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REFLEKSIJA</a:t>
            </a:r>
          </a:p>
        </p:txBody>
      </p:sp>
      <p:pic>
        <p:nvPicPr>
          <p:cNvPr id="8" name="Picture 3" descr="Pencil and Paper Clip Art Image - ClipSafari">
            <a:extLst>
              <a:ext uri="{FF2B5EF4-FFF2-40B4-BE49-F238E27FC236}">
                <a16:creationId xmlns:a16="http://schemas.microsoft.com/office/drawing/2014/main" id="{22F79BB1-810D-C86C-F282-900307F3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21" y="88912"/>
            <a:ext cx="2544209" cy="194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0ECD4-3DFA-DCBD-0676-3A7BEB45FD09}"/>
              </a:ext>
            </a:extLst>
          </p:cNvPr>
          <p:cNvSpPr txBox="1"/>
          <p:nvPr/>
        </p:nvSpPr>
        <p:spPr>
          <a:xfrm>
            <a:off x="334296" y="1778071"/>
            <a:ext cx="117102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 „</a:t>
            </a:r>
            <a:r>
              <a:rPr lang="en-US" sz="2000" b="1" dirty="0" err="1">
                <a:latin typeface="Comic Sans MS" panose="030F0702030302020204" pitchFamily="66" charset="0"/>
              </a:rPr>
              <a:t>Trčanje</a:t>
            </a:r>
            <a:r>
              <a:rPr lang="en-US" sz="2000" b="1" dirty="0">
                <a:latin typeface="Comic Sans MS" panose="030F0702030302020204" pitchFamily="66" charset="0"/>
              </a:rPr>
              <a:t> po </a:t>
            </a:r>
            <a:r>
              <a:rPr lang="en-US" sz="2000" b="1" dirty="0" err="1">
                <a:latin typeface="Comic Sans MS" panose="030F0702030302020204" pitchFamily="66" charset="0"/>
              </a:rPr>
              <a:t>ljetnom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suncu</a:t>
            </a:r>
            <a:r>
              <a:rPr lang="en-US" sz="2000" b="1" dirty="0">
                <a:latin typeface="Comic Sans MS" panose="030F0702030302020204" pitchFamily="66" charset="0"/>
              </a:rPr>
              <a:t>“</a:t>
            </a:r>
          </a:p>
          <a:p>
            <a:pPr>
              <a:buNone/>
            </a:pPr>
            <a:r>
              <a:rPr lang="en-US" sz="2000" i="1" dirty="0">
                <a:latin typeface="Comic Sans MS" panose="030F0702030302020204" pitchFamily="66" charset="0"/>
              </a:rPr>
              <a:t>Bio je </a:t>
            </a:r>
            <a:r>
              <a:rPr lang="en-US" sz="2000" b="1" i="1" dirty="0" err="1">
                <a:latin typeface="Comic Sans MS" panose="030F0702030302020204" pitchFamily="66" charset="0"/>
              </a:rPr>
              <a:t>vrući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ljetni</a:t>
            </a:r>
            <a:r>
              <a:rPr lang="en-US" sz="2000" b="1" i="1" dirty="0">
                <a:latin typeface="Comic Sans MS" panose="030F0702030302020204" pitchFamily="66" charset="0"/>
              </a:rPr>
              <a:t> dan.</a:t>
            </a:r>
            <a:r>
              <a:rPr lang="en-US" sz="2000" i="1" dirty="0">
                <a:latin typeface="Comic Sans MS" panose="030F0702030302020204" pitchFamily="66" charset="0"/>
              </a:rPr>
              <a:t> Sunce je </a:t>
            </a:r>
            <a:r>
              <a:rPr lang="en-US" sz="2000" i="1" dirty="0" err="1">
                <a:latin typeface="Comic Sans MS" panose="030F0702030302020204" pitchFamily="66" charset="0"/>
              </a:rPr>
              <a:t>nemilosrdno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grijalo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asfalt</a:t>
            </a:r>
            <a:r>
              <a:rPr lang="en-US" sz="2000" i="1" dirty="0">
                <a:latin typeface="Comic Sans MS" panose="030F0702030302020204" pitchFamily="66" charset="0"/>
              </a:rPr>
              <a:t> u </a:t>
            </a:r>
            <a:r>
              <a:rPr lang="en-US" sz="2000" i="1" dirty="0" err="1">
                <a:latin typeface="Comic Sans MS" panose="030F0702030302020204" pitchFamily="66" charset="0"/>
              </a:rPr>
              <a:t>parku</a:t>
            </a:r>
            <a:r>
              <a:rPr lang="en-US" sz="2000" i="1" dirty="0">
                <a:latin typeface="Comic Sans MS" panose="030F0702030302020204" pitchFamily="66" charset="0"/>
              </a:rPr>
              <a:t>. </a:t>
            </a:r>
            <a:r>
              <a:rPr lang="en-US" sz="2000" i="1" dirty="0" err="1">
                <a:latin typeface="Comic Sans MS" panose="030F0702030302020204" pitchFamily="66" charset="0"/>
              </a:rPr>
              <a:t>Dva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mladića</a:t>
            </a:r>
            <a:r>
              <a:rPr lang="en-US" sz="2000" i="1" dirty="0">
                <a:latin typeface="Comic Sans MS" panose="030F0702030302020204" pitchFamily="66" charset="0"/>
              </a:rPr>
              <a:t>, Marko </a:t>
            </a:r>
            <a:r>
              <a:rPr lang="en-US" sz="2000" i="1" dirty="0" err="1">
                <a:latin typeface="Comic Sans MS" panose="030F0702030302020204" pitchFamily="66" charset="0"/>
              </a:rPr>
              <a:t>i</a:t>
            </a:r>
            <a:r>
              <a:rPr lang="en-US" sz="2000" i="1" dirty="0">
                <a:latin typeface="Comic Sans MS" panose="030F0702030302020204" pitchFamily="66" charset="0"/>
              </a:rPr>
              <a:t> Ivan, </a:t>
            </a:r>
            <a:r>
              <a:rPr lang="en-US" sz="2000" i="1" dirty="0" err="1">
                <a:latin typeface="Comic Sans MS" panose="030F0702030302020204" pitchFamily="66" charset="0"/>
              </a:rPr>
              <a:t>odlučili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su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otići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na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trčanje</a:t>
            </a:r>
            <a:r>
              <a:rPr lang="en-US" sz="2000" i="1" dirty="0">
                <a:latin typeface="Comic Sans MS" panose="030F0702030302020204" pitchFamily="66" charset="0"/>
              </a:rPr>
              <a:t>. </a:t>
            </a:r>
            <a:r>
              <a:rPr lang="en-US" sz="2000" i="1" dirty="0" err="1">
                <a:latin typeface="Comic Sans MS" panose="030F0702030302020204" pitchFamily="66" charset="0"/>
              </a:rPr>
              <a:t>Nakon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desetak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minuta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osjetili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su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kako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im</a:t>
            </a:r>
            <a:r>
              <a:rPr lang="en-US" sz="2000" i="1" dirty="0">
                <a:latin typeface="Comic Sans MS" panose="030F0702030302020204" pitchFamily="66" charset="0"/>
              </a:rPr>
              <a:t> se </a:t>
            </a:r>
            <a:r>
              <a:rPr lang="en-US" sz="2000" b="1" i="1" dirty="0" err="1">
                <a:latin typeface="Comic Sans MS" panose="030F0702030302020204" pitchFamily="66" charset="0"/>
              </a:rPr>
              <a:t>tijelo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zagrijava</a:t>
            </a:r>
            <a:r>
              <a:rPr lang="en-US" sz="2000" i="1" dirty="0">
                <a:latin typeface="Comic Sans MS" panose="030F0702030302020204" pitchFamily="66" charset="0"/>
              </a:rPr>
              <a:t>, a lice </a:t>
            </a:r>
            <a:r>
              <a:rPr lang="en-US" sz="2000" i="1" dirty="0" err="1">
                <a:latin typeface="Comic Sans MS" panose="030F0702030302020204" pitchFamily="66" charset="0"/>
              </a:rPr>
              <a:t>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vrat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počinju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obilno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znojiti</a:t>
            </a:r>
            <a:r>
              <a:rPr lang="en-US" sz="2000" i="1" dirty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r>
              <a:rPr lang="en-US" sz="2000" i="1" dirty="0">
                <a:latin typeface="Comic Sans MS" panose="030F0702030302020204" pitchFamily="66" charset="0"/>
              </a:rPr>
              <a:t>Marko je </a:t>
            </a:r>
            <a:r>
              <a:rPr lang="en-US" sz="2000" i="1" dirty="0" err="1">
                <a:latin typeface="Comic Sans MS" panose="030F0702030302020204" pitchFamily="66" charset="0"/>
              </a:rPr>
              <a:t>osjetio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kako</a:t>
            </a:r>
            <a:r>
              <a:rPr lang="en-US" sz="2000" i="1" dirty="0">
                <a:latin typeface="Comic Sans MS" panose="030F0702030302020204" pitchFamily="66" charset="0"/>
              </a:rPr>
              <a:t> mu se </a:t>
            </a:r>
            <a:r>
              <a:rPr lang="en-US" sz="2000" b="1" i="1" dirty="0" err="1">
                <a:latin typeface="Comic Sans MS" panose="030F0702030302020204" pitchFamily="66" charset="0"/>
              </a:rPr>
              <a:t>srce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brže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lupa</a:t>
            </a:r>
            <a:r>
              <a:rPr lang="en-US" sz="2000" i="1" dirty="0">
                <a:latin typeface="Comic Sans MS" panose="030F0702030302020204" pitchFamily="66" charset="0"/>
              </a:rPr>
              <a:t>, </a:t>
            </a:r>
            <a:r>
              <a:rPr lang="en-US" sz="2000" i="1" dirty="0" err="1">
                <a:latin typeface="Comic Sans MS" panose="030F0702030302020204" pitchFamily="66" charset="0"/>
              </a:rPr>
              <a:t>dok</a:t>
            </a:r>
            <a:r>
              <a:rPr lang="en-US" sz="2000" i="1" dirty="0">
                <a:latin typeface="Comic Sans MS" panose="030F0702030302020204" pitchFamily="66" charset="0"/>
              </a:rPr>
              <a:t> mu je Ivan </a:t>
            </a:r>
            <a:r>
              <a:rPr lang="en-US" sz="2000" i="1" dirty="0" err="1">
                <a:latin typeface="Comic Sans MS" panose="030F0702030302020204" pitchFamily="66" charset="0"/>
              </a:rPr>
              <a:t>govorio</a:t>
            </a:r>
            <a:r>
              <a:rPr lang="en-US" sz="2000" i="1" dirty="0">
                <a:latin typeface="Comic Sans MS" panose="030F0702030302020204" pitchFamily="66" charset="0"/>
              </a:rPr>
              <a:t> da mu je </a:t>
            </a:r>
            <a:r>
              <a:rPr lang="en-US" sz="2000" b="1" i="1" dirty="0" err="1">
                <a:latin typeface="Comic Sans MS" panose="030F0702030302020204" pitchFamily="66" charset="0"/>
              </a:rPr>
              <a:t>grlo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suho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i</a:t>
            </a:r>
            <a:r>
              <a:rPr lang="en-US" sz="2000" b="1" i="1" dirty="0">
                <a:latin typeface="Comic Sans MS" panose="030F0702030302020204" pitchFamily="66" charset="0"/>
              </a:rPr>
              <a:t> da </a:t>
            </a:r>
            <a:r>
              <a:rPr lang="en-US" sz="2000" b="1" i="1" dirty="0" err="1">
                <a:latin typeface="Comic Sans MS" panose="030F0702030302020204" pitchFamily="66" charset="0"/>
              </a:rPr>
              <a:t>osjeća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žeđ</a:t>
            </a:r>
            <a:r>
              <a:rPr lang="en-US" sz="2000" i="1" dirty="0">
                <a:latin typeface="Comic Sans MS" panose="030F0702030302020204" pitchFamily="66" charset="0"/>
              </a:rPr>
              <a:t>. </a:t>
            </a:r>
            <a:r>
              <a:rPr lang="en-US" sz="2000" i="1" dirty="0" err="1">
                <a:latin typeface="Comic Sans MS" panose="030F0702030302020204" pitchFamily="66" charset="0"/>
              </a:rPr>
              <a:t>Obojica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su</a:t>
            </a:r>
            <a:r>
              <a:rPr lang="en-US" sz="2000" i="1" dirty="0">
                <a:latin typeface="Comic Sans MS" panose="030F0702030302020204" pitchFamily="66" charset="0"/>
              </a:rPr>
              <a:t> se </a:t>
            </a:r>
            <a:r>
              <a:rPr lang="en-US" sz="2000" i="1" dirty="0" err="1">
                <a:latin typeface="Comic Sans MS" panose="030F0702030302020204" pitchFamily="66" charset="0"/>
              </a:rPr>
              <a:t>usporila</a:t>
            </a:r>
            <a:r>
              <a:rPr lang="en-US" sz="2000" i="1" dirty="0">
                <a:latin typeface="Comic Sans MS" panose="030F0702030302020204" pitchFamily="66" charset="0"/>
              </a:rPr>
              <a:t>, </a:t>
            </a:r>
            <a:r>
              <a:rPr lang="en-US" sz="2000" i="1" dirty="0" err="1">
                <a:latin typeface="Comic Sans MS" panose="030F0702030302020204" pitchFamily="66" charset="0"/>
              </a:rPr>
              <a:t>popila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malo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vode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primijetili</a:t>
            </a:r>
            <a:r>
              <a:rPr lang="en-US" sz="2000" i="1" dirty="0"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latin typeface="Comic Sans MS" panose="030F0702030302020204" pitchFamily="66" charset="0"/>
              </a:rPr>
              <a:t>kako</a:t>
            </a:r>
            <a:r>
              <a:rPr lang="en-US" sz="2000" i="1" dirty="0">
                <a:latin typeface="Comic Sans MS" panose="030F0702030302020204" pitchFamily="66" charset="0"/>
              </a:rPr>
              <a:t> se </a:t>
            </a:r>
            <a:r>
              <a:rPr lang="en-US" sz="2000" b="1" i="1" dirty="0" err="1">
                <a:latin typeface="Comic Sans MS" panose="030F0702030302020204" pitchFamily="66" charset="0"/>
              </a:rPr>
              <a:t>osjećaju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err="1">
                <a:latin typeface="Comic Sans MS" panose="030F0702030302020204" pitchFamily="66" charset="0"/>
              </a:rPr>
              <a:t>bolje</a:t>
            </a:r>
            <a:r>
              <a:rPr lang="en-US" sz="2000" i="1" dirty="0">
                <a:latin typeface="Comic Sans MS" panose="030F0702030302020204" pitchFamily="66" charset="0"/>
              </a:rPr>
              <a:t>.</a:t>
            </a:r>
            <a:endParaRPr lang="hr-HR" sz="2000" i="1" dirty="0">
              <a:latin typeface="Comic Sans MS" panose="030F0702030302020204" pitchFamily="66" charset="0"/>
            </a:endParaRPr>
          </a:p>
          <a:p>
            <a:pPr>
              <a:buNone/>
            </a:pPr>
            <a:endParaRPr lang="hr-HR" sz="2000" i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hr-HR" sz="2000" dirty="0">
                <a:latin typeface="Comic Sans MS" panose="030F0702030302020204" pitchFamily="66" charset="0"/>
              </a:rPr>
              <a:t>Odgovori na pitanja: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Comic Sans MS" panose="030F0702030302020204" pitchFamily="66" charset="0"/>
              </a:rPr>
              <a:t>Koje mehanizme tijelo koristi da se ohladi?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Comic Sans MS" panose="030F0702030302020204" pitchFamily="66" charset="0"/>
              </a:rPr>
              <a:t>Koja tjelesna tekućina sudjeluje u hlađenju tijela?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Comic Sans MS" panose="030F0702030302020204" pitchFamily="66" charset="0"/>
              </a:rPr>
              <a:t>Zašto je važno piti vodu tijekom tjelesne aktivnosti?</a:t>
            </a:r>
          </a:p>
          <a:p>
            <a:pPr marL="457200" indent="-457200">
              <a:buAutoNum type="arabicPeriod"/>
            </a:pPr>
            <a:r>
              <a:rPr lang="hr-HR" sz="2000" dirty="0">
                <a:latin typeface="Comic Sans MS" panose="030F0702030302020204" pitchFamily="66" charset="0"/>
              </a:rPr>
              <a:t>Što bi se dogodilo da tijelo ne može održati </a:t>
            </a:r>
            <a:r>
              <a:rPr lang="hr-HR" sz="2000" dirty="0" err="1">
                <a:latin typeface="Comic Sans MS" panose="030F0702030302020204" pitchFamily="66" charset="0"/>
              </a:rPr>
              <a:t>homeostazu</a:t>
            </a:r>
            <a:r>
              <a:rPr lang="hr-HR" sz="20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678C9F-7D71-B482-7DFD-9B15981FD8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2387" y="3711272"/>
            <a:ext cx="3282804" cy="247321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FA2541B-CE06-FD61-1A13-7EE960D9F875}"/>
              </a:ext>
            </a:extLst>
          </p:cNvPr>
          <p:cNvSpPr txBox="1"/>
          <p:nvPr/>
        </p:nvSpPr>
        <p:spPr>
          <a:xfrm>
            <a:off x="8442338" y="4363394"/>
            <a:ext cx="33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 Riješi RB: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 str. 10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zadaci 1 - 3.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4" descr="Brain thinking Images - Free Download on Freepik">
            <a:extLst>
              <a:ext uri="{FF2B5EF4-FFF2-40B4-BE49-F238E27FC236}">
                <a16:creationId xmlns:a16="http://schemas.microsoft.com/office/drawing/2014/main" id="{9536CA58-4931-51B9-AB4C-560CA50F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06" y="5531129"/>
            <a:ext cx="1093361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EB6DE-0634-6661-4868-716F887A9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18C46F-4798-1EAD-E07E-4437C5F8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12B86-D96D-7792-F6BA-8CB6E60B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452" y="2453440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3D87204-9EC6-7AB9-AE0B-959BBDD736C2}"/>
              </a:ext>
            </a:extLst>
          </p:cNvPr>
          <p:cNvSpPr/>
          <p:nvPr/>
        </p:nvSpPr>
        <p:spPr>
          <a:xfrm>
            <a:off x="7167716" y="4224262"/>
            <a:ext cx="4492560" cy="1631299"/>
          </a:xfrm>
          <a:prstGeom prst="wedgeRectCallout">
            <a:avLst>
              <a:gd name="adj1" fmla="val -14349"/>
              <a:gd name="adj2" fmla="val -83782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Navedi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po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jedan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primjer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iz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svakodnevnog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života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koji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pokazuje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prednost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čovjekova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uspravnog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hoda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govora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razvijenog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mozga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n-US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7AE54-E3E2-08D0-3815-E7BAB7BC4754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9220EA-BC26-ED7F-CF10-B7760B1D8D8C}"/>
              </a:ext>
            </a:extLst>
          </p:cNvPr>
          <p:cNvSpPr txBox="1"/>
          <p:nvPr/>
        </p:nvSpPr>
        <p:spPr>
          <a:xfrm>
            <a:off x="2099631" y="1105356"/>
            <a:ext cx="7874507" cy="523220"/>
          </a:xfrm>
          <a:prstGeom prst="rect">
            <a:avLst/>
          </a:prstGeom>
          <a:solidFill>
            <a:srgbClr val="EBF3E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OBILJEŽJA ČOVJEKOVA TIJELA</a:t>
            </a:r>
          </a:p>
        </p:txBody>
      </p:sp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id="{71693ED9-0548-16FC-0270-443E3576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37750"/>
              </p:ext>
            </p:extLst>
          </p:nvPr>
        </p:nvGraphicFramePr>
        <p:xfrm>
          <a:off x="531724" y="2453440"/>
          <a:ext cx="5027970" cy="285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96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B533C-6085-1DF9-6FC8-15B3DA6F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A91981B-2BEC-F99C-1C07-B6EAA761E4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7188" t="39810" r="28461" b="51969"/>
          <a:stretch/>
        </p:blipFill>
        <p:spPr>
          <a:xfrm>
            <a:off x="8513522" y="2284261"/>
            <a:ext cx="1466220" cy="1557694"/>
          </a:xfrm>
          <a:prstGeom prst="flowChartConnector">
            <a:avLst/>
          </a:prstGeom>
        </p:spPr>
      </p:pic>
      <p:sp>
        <p:nvSpPr>
          <p:cNvPr id="3" name="Dijagram toka: Kraj 10">
            <a:extLst>
              <a:ext uri="{FF2B5EF4-FFF2-40B4-BE49-F238E27FC236}">
                <a16:creationId xmlns:a16="http://schemas.microsoft.com/office/drawing/2014/main" id="{1988F448-3EEA-476D-EE52-E7FF5011C046}"/>
              </a:ext>
            </a:extLst>
          </p:cNvPr>
          <p:cNvSpPr/>
          <p:nvPr/>
        </p:nvSpPr>
        <p:spPr>
          <a:xfrm>
            <a:off x="1673582" y="3854245"/>
            <a:ext cx="8306160" cy="2169904"/>
          </a:xfrm>
          <a:prstGeom prst="flowChartTerminator">
            <a:avLst/>
          </a:prstGeom>
          <a:solidFill>
            <a:srgbClr val="EBF3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E27ACE"/>
              </a:solidFill>
            </a:endParaRPr>
          </a:p>
        </p:txBody>
      </p:sp>
      <p:sp>
        <p:nvSpPr>
          <p:cNvPr id="4" name="TekstniOkvir 10">
            <a:extLst>
              <a:ext uri="{FF2B5EF4-FFF2-40B4-BE49-F238E27FC236}">
                <a16:creationId xmlns:a16="http://schemas.microsoft.com/office/drawing/2014/main" id="{658279F6-BC83-AEE1-2B86-B6BF575E1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980" y="4170494"/>
            <a:ext cx="68140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Udžbenik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Znam li odgovoriti? </a:t>
            </a:r>
            <a:r>
              <a:rPr lang="hr-HR" altLang="sr-Latn-RS" b="1">
                <a:latin typeface="Comic Sans MS" panose="030F0702030302020204" pitchFamily="66" charset="0"/>
              </a:rPr>
              <a:t>str.18</a:t>
            </a:r>
            <a:r>
              <a:rPr lang="hr-HR" altLang="sr-Latn-RS" b="1" dirty="0">
                <a:latin typeface="Comic Sans MS" panose="030F0702030302020204" pitchFamily="66" charset="0"/>
              </a:rPr>
              <a:t>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(domaća zadaća)</a:t>
            </a:r>
          </a:p>
        </p:txBody>
      </p:sp>
      <p:pic>
        <p:nvPicPr>
          <p:cNvPr id="5" name="Picture 2" descr="Homework cartoon background vector free download">
            <a:extLst>
              <a:ext uri="{FF2B5EF4-FFF2-40B4-BE49-F238E27FC236}">
                <a16:creationId xmlns:a16="http://schemas.microsoft.com/office/drawing/2014/main" id="{7BB7B7E5-8F67-76F6-A8E0-0E459BC7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6" y="1271013"/>
            <a:ext cx="2823702" cy="28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6AE8E-7F61-BB37-B900-48C6460A8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5BC0B4-68FE-DA1C-E15A-D873E711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EABE8-25F4-7B05-13E0-5BF5C7096F4F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09D9B5-0600-31A3-74EC-5CF58E861DBC}"/>
              </a:ext>
            </a:extLst>
          </p:cNvPr>
          <p:cNvSpPr/>
          <p:nvPr/>
        </p:nvSpPr>
        <p:spPr>
          <a:xfrm>
            <a:off x="4109884" y="2713702"/>
            <a:ext cx="3569110" cy="1671484"/>
          </a:xfrm>
          <a:prstGeom prst="roundRect">
            <a:avLst/>
          </a:prstGeom>
          <a:solidFill>
            <a:srgbClr val="6DAC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OBILJEŽJA ČOVJEKOVA TIJELA</a:t>
            </a:r>
          </a:p>
        </p:txBody>
      </p:sp>
      <p:pic>
        <p:nvPicPr>
          <p:cNvPr id="9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AFFE7ECA-D9A0-46DC-86DD-B39372ED4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1056726" y="1256028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5AE7491F-FE63-0EF7-DAA9-003F8ED0D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796414" y="1063084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CE2FC3D6-4488-271B-3D94-5819A3072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338744" y="2799448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1820E2BA-20AB-C728-CF99-AA502BB3D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796414" y="4617324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4208B33F-BF52-6204-71A9-EAB38522A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8404883" y="974943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2050BE77-A81F-C820-2213-CDA50E808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9118569" y="2760117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E58DCE1F-7E41-E4F4-BD03-512DAC243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8373098" y="4597382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0F36D47E-4ADC-EFDD-E5B7-E514AA5C1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4587597" y="726098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64947E59-0C11-E1BE-3F43-9420B22C3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4603490" y="4881824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3EEEAF-3A0B-1CF4-9357-67342F2C805E}"/>
              </a:ext>
            </a:extLst>
          </p:cNvPr>
          <p:cNvCxnSpPr>
            <a:cxnSpLocks/>
            <a:endCxn id="3074" idx="3"/>
          </p:cNvCxnSpPr>
          <p:nvPr/>
        </p:nvCxnSpPr>
        <p:spPr>
          <a:xfrm flipH="1" flipV="1">
            <a:off x="3392130" y="1808567"/>
            <a:ext cx="888971" cy="905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6841BC-4830-B353-B284-2CA99C9DBB03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934460" y="3526369"/>
            <a:ext cx="1175424" cy="18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9DFDA0-DFC8-C0A5-F3D9-1D56CAF2A184}"/>
              </a:ext>
            </a:extLst>
          </p:cNvPr>
          <p:cNvCxnSpPr>
            <a:cxnSpLocks/>
          </p:cNvCxnSpPr>
          <p:nvPr/>
        </p:nvCxnSpPr>
        <p:spPr>
          <a:xfrm flipH="1">
            <a:off x="3392130" y="4371514"/>
            <a:ext cx="827768" cy="991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78D761-7226-B462-738C-9F69CF4A96B9}"/>
              </a:ext>
            </a:extLst>
          </p:cNvPr>
          <p:cNvCxnSpPr>
            <a:cxnSpLocks/>
            <a:stCxn id="3" idx="0"/>
            <a:endCxn id="15" idx="2"/>
          </p:cNvCxnSpPr>
          <p:nvPr/>
        </p:nvCxnSpPr>
        <p:spPr>
          <a:xfrm flipH="1" flipV="1">
            <a:off x="5885455" y="2217064"/>
            <a:ext cx="8984" cy="496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B5C8E6-7D91-4446-A99A-1DDCF7E26DB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590503" y="1720426"/>
            <a:ext cx="814380" cy="1036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00EF2EB-732A-BB2D-5ABC-555A48D0FE6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660207" y="3489145"/>
            <a:ext cx="1458362" cy="164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6EDC873-32F0-3FC6-A8E2-11FFB0E1382B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590503" y="4385186"/>
            <a:ext cx="782595" cy="957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76986C7-AF2D-5304-EDBA-A2E0519CC264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894439" y="4385186"/>
            <a:ext cx="6909" cy="496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ravokutnik: odsječeni dijagonalni kutovi 5">
            <a:extLst>
              <a:ext uri="{FF2B5EF4-FFF2-40B4-BE49-F238E27FC236}">
                <a16:creationId xmlns:a16="http://schemas.microsoft.com/office/drawing/2014/main" id="{F6925EBB-C038-6820-4AF8-E44E304A314D}"/>
              </a:ext>
            </a:extLst>
          </p:cNvPr>
          <p:cNvSpPr/>
          <p:nvPr/>
        </p:nvSpPr>
        <p:spPr>
          <a:xfrm>
            <a:off x="744632" y="2622807"/>
            <a:ext cx="10255967" cy="1891890"/>
          </a:xfrm>
          <a:prstGeom prst="snip2DiagRect">
            <a:avLst/>
          </a:prstGeom>
          <a:solidFill>
            <a:srgbClr val="EBF3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sz="1350">
              <a:solidFill>
                <a:srgbClr val="E27ACE"/>
              </a:solidFill>
            </a:endParaRPr>
          </a:p>
        </p:txBody>
      </p:sp>
      <p:sp>
        <p:nvSpPr>
          <p:cNvPr id="8" name="Pravokutnik 6">
            <a:extLst>
              <a:ext uri="{FF2B5EF4-FFF2-40B4-BE49-F238E27FC236}">
                <a16:creationId xmlns:a16="http://schemas.microsoft.com/office/drawing/2014/main" id="{3ACC5E45-4097-A80C-C149-40D59D7AE15E}"/>
              </a:ext>
            </a:extLst>
          </p:cNvPr>
          <p:cNvSpPr/>
          <p:nvPr/>
        </p:nvSpPr>
        <p:spPr>
          <a:xfrm>
            <a:off x="1455174" y="2937064"/>
            <a:ext cx="9195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Sljedeć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prikaz</a:t>
            </a:r>
            <a:r>
              <a:rPr lang="hr-HR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precrtaj u bilježnicu. </a:t>
            </a:r>
            <a:endParaRPr lang="en-US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Pročitaj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odlomak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“</a:t>
            </a:r>
            <a:r>
              <a:rPr lang="en-US" sz="24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Obilježja</a:t>
            </a:r>
            <a:r>
              <a:rPr lang="en-U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čovjeka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”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iz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udžbenika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str. 8-9. U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prazne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prostore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upiši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obilježja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čovjekova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tijela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hr-HR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AA231-50EF-B500-3815-683E09E47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9076B1-CD22-237F-4AA0-22ECAC77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2C8EC-D426-106E-4D83-064753BB1E38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DE696-EF5C-5067-8856-CB59A2B4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0" y="1742457"/>
            <a:ext cx="11080534" cy="121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70DC0-1BA5-FFA9-2FD0-E0373C0F35C5}"/>
              </a:ext>
            </a:extLst>
          </p:cNvPr>
          <p:cNvSpPr txBox="1"/>
          <p:nvPr/>
        </p:nvSpPr>
        <p:spPr>
          <a:xfrm>
            <a:off x="387496" y="972942"/>
            <a:ext cx="1015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”</a:t>
            </a:r>
            <a:r>
              <a:rPr lang="en-US" sz="2400" b="1" dirty="0" err="1">
                <a:latin typeface="Comic Sans MS" panose="030F0702030302020204" pitchFamily="66" charset="0"/>
              </a:rPr>
              <a:t>Razmisli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odgovori</a:t>
            </a:r>
            <a:r>
              <a:rPr lang="en-US" sz="2400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88479-DF4F-FEBA-5236-AF188578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60" y="3500445"/>
            <a:ext cx="11080534" cy="1219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747AA0-D3B7-A198-CF12-13141A565BD4}"/>
              </a:ext>
            </a:extLst>
          </p:cNvPr>
          <p:cNvSpPr txBox="1"/>
          <p:nvPr/>
        </p:nvSpPr>
        <p:spPr>
          <a:xfrm>
            <a:off x="2089354" y="1973289"/>
            <a:ext cx="8873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Objasni obilježje čovjeka „povezanost građe i funkcije” na primjeru probavnog sustava.</a:t>
            </a:r>
            <a:endParaRPr lang="en-US" sz="24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082A0-A8D9-EE86-C17B-E1098895C480}"/>
              </a:ext>
            </a:extLst>
          </p:cNvPr>
          <p:cNvSpPr txBox="1"/>
          <p:nvPr/>
        </p:nvSpPr>
        <p:spPr>
          <a:xfrm>
            <a:off x="2000863" y="3802754"/>
            <a:ext cx="9227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Opiši kako se čovjek prilagođava uvjetima u okolišu</a:t>
            </a:r>
            <a:r>
              <a:rPr lang="en-US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132156-D270-4827-BE71-B4CDCDD4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18" y="5022060"/>
            <a:ext cx="11080534" cy="12193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E9B885-013E-9226-1732-7F60A666F92F}"/>
              </a:ext>
            </a:extLst>
          </p:cNvPr>
          <p:cNvSpPr txBox="1"/>
          <p:nvPr/>
        </p:nvSpPr>
        <p:spPr>
          <a:xfrm>
            <a:off x="2000863" y="5400880"/>
            <a:ext cx="92275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Objasni pojam metabolizam.</a:t>
            </a:r>
            <a:endParaRPr lang="en-US" sz="24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C956B-8D93-65E2-7921-E88858444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874F80-09B2-EC80-A7BD-DC1E2D32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073CD-5011-6801-67BF-C3A397D75D2F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9849FC-1BFD-8568-3300-C188D3FCFA59}"/>
              </a:ext>
            </a:extLst>
          </p:cNvPr>
          <p:cNvSpPr/>
          <p:nvPr/>
        </p:nvSpPr>
        <p:spPr>
          <a:xfrm>
            <a:off x="4149213" y="2792360"/>
            <a:ext cx="3569110" cy="1671484"/>
          </a:xfrm>
          <a:prstGeom prst="roundRect">
            <a:avLst/>
          </a:prstGeom>
          <a:solidFill>
            <a:srgbClr val="6DAC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OBILJEŽJA ČOVJEKOVA TIJELA</a:t>
            </a:r>
          </a:p>
        </p:txBody>
      </p:sp>
      <p:pic>
        <p:nvPicPr>
          <p:cNvPr id="9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37B04AB0-EE2E-ED59-7F16-92A2A7242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1096055" y="1334686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4ABD3784-4567-2D76-3AE5-757BDEFD3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835743" y="1141742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EBD9327B-B6E1-FC7A-CEF5-815A5BE97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209723" y="2918862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00A76B4A-5D93-A668-0F73-C29A5C7C2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835743" y="4695982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881AE821-8A12-AB82-958E-D992DEE27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8444212" y="1053601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C329B70A-F266-3475-923D-C4E44C2A0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9179343" y="2842589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0433B615-03F1-08E4-723A-BBE4EFF2A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8412427" y="4676040"/>
            <a:ext cx="2697028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68778CEA-AF1E-7D30-A11B-308A17EB6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4626926" y="804756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nd Drawn Rectangle Borders – Royalty-Free Vector | VectorStock">
            <a:extLst>
              <a:ext uri="{FF2B5EF4-FFF2-40B4-BE49-F238E27FC236}">
                <a16:creationId xmlns:a16="http://schemas.microsoft.com/office/drawing/2014/main" id="{7A331162-24FB-6DCB-2D12-0F096FE77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9570" r="10567" b="21989"/>
          <a:stretch>
            <a:fillRect/>
          </a:stretch>
        </p:blipFill>
        <p:spPr bwMode="auto">
          <a:xfrm>
            <a:off x="4642819" y="4960482"/>
            <a:ext cx="2595716" cy="1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1D6B00-C3DF-DF23-0A7B-5E51FB6386FC}"/>
              </a:ext>
            </a:extLst>
          </p:cNvPr>
          <p:cNvCxnSpPr>
            <a:cxnSpLocks/>
            <a:endCxn id="3074" idx="3"/>
          </p:cNvCxnSpPr>
          <p:nvPr/>
        </p:nvCxnSpPr>
        <p:spPr>
          <a:xfrm flipH="1" flipV="1">
            <a:off x="3431459" y="1887225"/>
            <a:ext cx="888971" cy="905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7D7BC6-A68E-A79A-39D9-7D8BE57CD930}"/>
              </a:ext>
            </a:extLst>
          </p:cNvPr>
          <p:cNvCxnSpPr>
            <a:cxnSpLocks/>
          </p:cNvCxnSpPr>
          <p:nvPr/>
        </p:nvCxnSpPr>
        <p:spPr>
          <a:xfrm flipH="1" flipV="1">
            <a:off x="2805439" y="3567803"/>
            <a:ext cx="1343774" cy="37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7C207A-119F-9A5B-E626-0BFF5B3F6814}"/>
              </a:ext>
            </a:extLst>
          </p:cNvPr>
          <p:cNvCxnSpPr>
            <a:cxnSpLocks/>
          </p:cNvCxnSpPr>
          <p:nvPr/>
        </p:nvCxnSpPr>
        <p:spPr>
          <a:xfrm flipH="1">
            <a:off x="3431459" y="4450172"/>
            <a:ext cx="827768" cy="991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45129A-9BC6-1F39-68EA-A048454C537E}"/>
              </a:ext>
            </a:extLst>
          </p:cNvPr>
          <p:cNvCxnSpPr>
            <a:cxnSpLocks/>
            <a:stCxn id="3" idx="0"/>
            <a:endCxn id="15" idx="2"/>
          </p:cNvCxnSpPr>
          <p:nvPr/>
        </p:nvCxnSpPr>
        <p:spPr>
          <a:xfrm flipH="1" flipV="1">
            <a:off x="5924784" y="2295722"/>
            <a:ext cx="8984" cy="496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F4B05E-9BBD-4FF8-9A84-4CEF1376FA29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629832" y="1799084"/>
            <a:ext cx="814380" cy="1036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E30BA2-1EE8-678E-E78F-479916092A48}"/>
              </a:ext>
            </a:extLst>
          </p:cNvPr>
          <p:cNvCxnSpPr>
            <a:cxnSpLocks/>
          </p:cNvCxnSpPr>
          <p:nvPr/>
        </p:nvCxnSpPr>
        <p:spPr>
          <a:xfrm>
            <a:off x="7699536" y="3567803"/>
            <a:ext cx="1387974" cy="129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1D1F0A-2D78-98FC-6FC3-DE38E79F7F3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629832" y="4463844"/>
            <a:ext cx="782595" cy="957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2013303-B10E-2787-4073-E50BFD2AA99F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933768" y="4463844"/>
            <a:ext cx="6909" cy="496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D57B6B-EAF7-4197-9E82-CC442CB3865A}"/>
              </a:ext>
            </a:extLst>
          </p:cNvPr>
          <p:cNvSpPr txBox="1"/>
          <p:nvPr/>
        </p:nvSpPr>
        <p:spPr>
          <a:xfrm>
            <a:off x="1071716" y="1613356"/>
            <a:ext cx="21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individualnost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61E83-18D4-2BC2-B095-DDDD0D9A123B}"/>
              </a:ext>
            </a:extLst>
          </p:cNvPr>
          <p:cNvSpPr txBox="1"/>
          <p:nvPr/>
        </p:nvSpPr>
        <p:spPr>
          <a:xfrm>
            <a:off x="306052" y="3104322"/>
            <a:ext cx="240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povezanost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građe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hr-HR" sz="2400" dirty="0"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funkcije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FB0D98-730C-CFBB-C967-F3EE535FF501}"/>
              </a:ext>
            </a:extLst>
          </p:cNvPr>
          <p:cNvSpPr txBox="1"/>
          <p:nvPr/>
        </p:nvSpPr>
        <p:spPr>
          <a:xfrm>
            <a:off x="1082545" y="5171127"/>
            <a:ext cx="21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metabolizam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1BE7A5-DD95-3675-0039-A47CA933BA10}"/>
              </a:ext>
            </a:extLst>
          </p:cNvPr>
          <p:cNvSpPr txBox="1"/>
          <p:nvPr/>
        </p:nvSpPr>
        <p:spPr>
          <a:xfrm>
            <a:off x="4918757" y="1281232"/>
            <a:ext cx="21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latin typeface="Comic Sans MS" panose="030F0702030302020204" pitchFamily="66" charset="0"/>
              </a:rPr>
              <a:t>podražljivost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A2812-F22D-B02D-09C8-76FBF4064A48}"/>
              </a:ext>
            </a:extLst>
          </p:cNvPr>
          <p:cNvSpPr txBox="1"/>
          <p:nvPr/>
        </p:nvSpPr>
        <p:spPr>
          <a:xfrm>
            <a:off x="9094839" y="1498609"/>
            <a:ext cx="182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kretanje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B7CBF7-1EC0-5B97-6089-ADF321159D90}"/>
              </a:ext>
            </a:extLst>
          </p:cNvPr>
          <p:cNvSpPr txBox="1"/>
          <p:nvPr/>
        </p:nvSpPr>
        <p:spPr>
          <a:xfrm>
            <a:off x="9591301" y="3312231"/>
            <a:ext cx="21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rast i razvoj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756576-DC58-D0F9-1BE1-A2F18080EAA6}"/>
              </a:ext>
            </a:extLst>
          </p:cNvPr>
          <p:cNvSpPr txBox="1"/>
          <p:nvPr/>
        </p:nvSpPr>
        <p:spPr>
          <a:xfrm>
            <a:off x="8642555" y="5086829"/>
            <a:ext cx="227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razmnožavanje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8EC0F4-42B1-7CBB-A08D-1562CE0A67BB}"/>
              </a:ext>
            </a:extLst>
          </p:cNvPr>
          <p:cNvSpPr txBox="1"/>
          <p:nvPr/>
        </p:nvSpPr>
        <p:spPr>
          <a:xfrm>
            <a:off x="5507127" y="5475132"/>
            <a:ext cx="156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smrt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21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A2E1AD-B3E2-E4AA-34A3-F1FDCD062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DC0D1-CEF7-33FF-4092-0F48D80C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052" y="3162115"/>
            <a:ext cx="1152686" cy="12384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C0BDB80-B0DA-3180-7FC9-80C8F0C3A48A}"/>
              </a:ext>
            </a:extLst>
          </p:cNvPr>
          <p:cNvSpPr/>
          <p:nvPr/>
        </p:nvSpPr>
        <p:spPr>
          <a:xfrm>
            <a:off x="7570840" y="4671537"/>
            <a:ext cx="3913238" cy="1279013"/>
          </a:xfrm>
          <a:prstGeom prst="wedgeRectCallout">
            <a:avLst>
              <a:gd name="adj1" fmla="val 13289"/>
              <a:gd name="adj2" fmla="val -100694"/>
            </a:avLst>
          </a:prstGeom>
          <a:solidFill>
            <a:srgbClr val="EBF3E6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Iz koje stanice nastaju sve stanice našeg tijela?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6B591-1BDD-A65E-F389-BC8B7CFEEBAB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AAE52-154E-A7FA-540D-295CE1A7E999}"/>
              </a:ext>
            </a:extLst>
          </p:cNvPr>
          <p:cNvSpPr txBox="1"/>
          <p:nvPr/>
        </p:nvSpPr>
        <p:spPr>
          <a:xfrm>
            <a:off x="570272" y="993058"/>
            <a:ext cx="1084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p</a:t>
            </a:r>
            <a:r>
              <a:rPr lang="hr-HR" sz="2400" dirty="0">
                <a:latin typeface="Comic Sans MS" panose="030F0702030302020204" pitchFamily="66" charset="0"/>
              </a:rPr>
              <a:t>ovezanost građe i funkcije čovjekova tijela vidljiva je na razini cijelog organizma, ali i na razini STANICE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7BEE7D-B72E-545B-EBF7-62166909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668" y="1866089"/>
            <a:ext cx="643944" cy="1562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E77F5E-F721-654C-5D73-54D73F789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15" y="2688827"/>
            <a:ext cx="798490" cy="1802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724465-6155-A1A0-F43A-655993D2A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49" y="4763398"/>
            <a:ext cx="772732" cy="1335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9E6445-B8D5-8B58-7EFC-6363746842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419"/>
          <a:stretch>
            <a:fillRect/>
          </a:stretch>
        </p:blipFill>
        <p:spPr>
          <a:xfrm>
            <a:off x="3736403" y="3718542"/>
            <a:ext cx="1147013" cy="2589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826CC8-7DC0-B833-DCCE-2E8383D2A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905950">
            <a:off x="1467482" y="2206900"/>
            <a:ext cx="543001" cy="885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0D858F-CEAE-5DB4-79AE-DD07BE584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42522">
            <a:off x="1128320" y="4605641"/>
            <a:ext cx="543001" cy="8859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6F764D-D43A-3C86-F1A7-4E369E489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68984">
            <a:off x="3164207" y="5281109"/>
            <a:ext cx="543001" cy="885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021533-83FA-5043-ED77-90A0BADE3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177732">
            <a:off x="5041186" y="4881175"/>
            <a:ext cx="543001" cy="885949"/>
          </a:xfrm>
          <a:prstGeom prst="rect">
            <a:avLst/>
          </a:prstGeom>
        </p:spPr>
      </p:pic>
      <p:pic>
        <p:nvPicPr>
          <p:cNvPr id="1029" name="Picture 5" descr="čovjek in Crna Gora (Montenegro) · Global Symbols">
            <a:extLst>
              <a:ext uri="{FF2B5EF4-FFF2-40B4-BE49-F238E27FC236}">
                <a16:creationId xmlns:a16="http://schemas.microsoft.com/office/drawing/2014/main" id="{D56B9D32-BA75-7FA6-4481-CED2F7C0F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r="25081"/>
          <a:stretch>
            <a:fillRect/>
          </a:stretch>
        </p:blipFill>
        <p:spPr bwMode="auto">
          <a:xfrm>
            <a:off x="5386499" y="1900008"/>
            <a:ext cx="129323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573C7E-B37F-2946-C873-E3E95B4CDE97}"/>
              </a:ext>
            </a:extLst>
          </p:cNvPr>
          <p:cNvSpPr txBox="1"/>
          <p:nvPr/>
        </p:nvSpPr>
        <p:spPr>
          <a:xfrm>
            <a:off x="2147780" y="3312808"/>
            <a:ext cx="112636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STANICA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128C59-2B3B-6E94-58FD-2F94D08D140C}"/>
              </a:ext>
            </a:extLst>
          </p:cNvPr>
          <p:cNvSpPr txBox="1"/>
          <p:nvPr/>
        </p:nvSpPr>
        <p:spPr>
          <a:xfrm>
            <a:off x="297124" y="4435306"/>
            <a:ext cx="7984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TKIVO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2F22A8-535F-A35D-029F-C399A3C4A8D6}"/>
              </a:ext>
            </a:extLst>
          </p:cNvPr>
          <p:cNvSpPr txBox="1"/>
          <p:nvPr/>
        </p:nvSpPr>
        <p:spPr>
          <a:xfrm>
            <a:off x="1902922" y="6137124"/>
            <a:ext cx="95458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ORGAN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985D86-3D5D-D1C4-2DFD-DE5D69106F6C}"/>
              </a:ext>
            </a:extLst>
          </p:cNvPr>
          <p:cNvSpPr txBox="1"/>
          <p:nvPr/>
        </p:nvSpPr>
        <p:spPr>
          <a:xfrm>
            <a:off x="3342069" y="6330490"/>
            <a:ext cx="21531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ORGANSKI SUSTAV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F4976E-95BF-C1CB-531B-BA0FF60659DE}"/>
              </a:ext>
            </a:extLst>
          </p:cNvPr>
          <p:cNvSpPr txBox="1"/>
          <p:nvPr/>
        </p:nvSpPr>
        <p:spPr>
          <a:xfrm>
            <a:off x="5554242" y="4548067"/>
            <a:ext cx="148235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ORGANIZAM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8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A0FA-A543-5416-1116-F3E5F80B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729F2D-EAD8-C37F-3345-3DDD8A968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FC9F9-C7EB-DF80-888A-593AF5A312B3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F4B720D-827B-B553-28BE-C24BC51C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74D1D9-B250-C752-5A6E-235EFF0C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3321414"/>
            <a:ext cx="3448531" cy="2524477"/>
          </a:xfrm>
          <a:prstGeom prst="rect">
            <a:avLst/>
          </a:prstGeom>
        </p:spPr>
      </p:pic>
      <p:pic>
        <p:nvPicPr>
          <p:cNvPr id="4099" name="Picture 3" descr="Krvna slika: crvene krvne ćelije (eritrociti)">
            <a:extLst>
              <a:ext uri="{FF2B5EF4-FFF2-40B4-BE49-F238E27FC236}">
                <a16:creationId xmlns:a16="http://schemas.microsoft.com/office/drawing/2014/main" id="{5FB43DD8-A2AD-A0D7-B12B-7429C75B4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88" y="3897526"/>
            <a:ext cx="2647539" cy="19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perm | CK-12 Foundation">
            <a:extLst>
              <a:ext uri="{FF2B5EF4-FFF2-40B4-BE49-F238E27FC236}">
                <a16:creationId xmlns:a16="http://schemas.microsoft.com/office/drawing/2014/main" id="{AB7865C6-62DA-F844-6CAC-AF909C89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67" y="3116658"/>
            <a:ext cx="3357017" cy="252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85440C74-B89D-7197-D482-90741AD2C5D8}"/>
              </a:ext>
            </a:extLst>
          </p:cNvPr>
          <p:cNvSpPr/>
          <p:nvPr/>
        </p:nvSpPr>
        <p:spPr>
          <a:xfrm>
            <a:off x="737419" y="1012109"/>
            <a:ext cx="11071123" cy="1809744"/>
          </a:xfrm>
          <a:prstGeom prst="flowChartAlternateProcess">
            <a:avLst/>
          </a:prstGeom>
          <a:solidFill>
            <a:srgbClr val="6DAC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3D9C9-FE5E-80EB-55AD-F1CBBA87A1B4}"/>
              </a:ext>
            </a:extLst>
          </p:cNvPr>
          <p:cNvSpPr txBox="1"/>
          <p:nvPr/>
        </p:nvSpPr>
        <p:spPr>
          <a:xfrm>
            <a:off x="1175880" y="1176953"/>
            <a:ext cx="1015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Aktivnost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:”</a:t>
            </a:r>
            <a:r>
              <a:rPr lang="hr-H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Prepoznaj nas i usporedi”</a:t>
            </a:r>
          </a:p>
          <a:p>
            <a:endParaRPr lang="hr-H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hr-H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Prepoznaj stanice prikazane na slikama. Opiši na koji je način svaka stanica prilagođena obavljanju svoje uloge.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9F7ADDC-6B67-78E3-E81F-023E50EC2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97" y="2986697"/>
            <a:ext cx="3628687" cy="312418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ABD7AF1-66EE-B4CE-0738-8910DCC7096D}"/>
              </a:ext>
            </a:extLst>
          </p:cNvPr>
          <p:cNvSpPr txBox="1"/>
          <p:nvPr/>
        </p:nvSpPr>
        <p:spPr>
          <a:xfrm>
            <a:off x="8237031" y="3883025"/>
            <a:ext cx="3357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Stanice i tkiva pod mikroskopom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RB, str. 6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Brain thinking Images - Free Download on Freepik">
            <a:extLst>
              <a:ext uri="{FF2B5EF4-FFF2-40B4-BE49-F238E27FC236}">
                <a16:creationId xmlns:a16="http://schemas.microsoft.com/office/drawing/2014/main" id="{CF2616CB-2D8B-3C47-8730-45C625B6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52" y="5608220"/>
            <a:ext cx="1093361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DF719-BB4A-9A2E-5891-0AD704C96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BDFF09-F5E6-A9CF-52C4-BE6ED39E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3F815-25FD-EF23-1D84-091756B371DB}"/>
              </a:ext>
            </a:extLst>
          </p:cNvPr>
          <p:cNvSpPr txBox="1"/>
          <p:nvPr/>
        </p:nvSpPr>
        <p:spPr>
          <a:xfrm>
            <a:off x="1455174" y="255639"/>
            <a:ext cx="996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1.1. LJUDSKO TIJELO – SKLAD GRAĐE I FUNKCIJE</a:t>
            </a:r>
          </a:p>
        </p:txBody>
      </p:sp>
      <p:sp>
        <p:nvSpPr>
          <p:cNvPr id="35" name="Pravokutnik: odsječeni dijagonalni kutovi 5">
            <a:extLst>
              <a:ext uri="{FF2B5EF4-FFF2-40B4-BE49-F238E27FC236}">
                <a16:creationId xmlns:a16="http://schemas.microsoft.com/office/drawing/2014/main" id="{972E9492-8ED0-5B48-101E-4EFE8DE4233F}"/>
              </a:ext>
            </a:extLst>
          </p:cNvPr>
          <p:cNvSpPr/>
          <p:nvPr/>
        </p:nvSpPr>
        <p:spPr>
          <a:xfrm>
            <a:off x="364908" y="904462"/>
            <a:ext cx="11689441" cy="1424452"/>
          </a:xfrm>
          <a:prstGeom prst="snip2DiagRect">
            <a:avLst/>
          </a:prstGeom>
          <a:solidFill>
            <a:srgbClr val="6DAC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Precrtaj tablicu u bilježnicu. Proučavajući sliku životinjske stanice popuni tablicu podacima koji nedostaju. Po potrebi posluži se udžbenikom.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43D9BB-3AFD-7D74-5C80-8A62794E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184" y="2316971"/>
            <a:ext cx="4182218" cy="3743268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9B362DAA-5ED0-DE6A-C934-F27AAFAD2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97198"/>
              </p:ext>
            </p:extLst>
          </p:nvPr>
        </p:nvGraphicFramePr>
        <p:xfrm>
          <a:off x="85400" y="2441310"/>
          <a:ext cx="7711581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256">
                  <a:extLst>
                    <a:ext uri="{9D8B030D-6E8A-4147-A177-3AD203B41FA5}">
                      <a16:colId xmlns:a16="http://schemas.microsoft.com/office/drawing/2014/main" val="650939191"/>
                    </a:ext>
                  </a:extLst>
                </a:gridCol>
                <a:gridCol w="2991744">
                  <a:extLst>
                    <a:ext uri="{9D8B030D-6E8A-4147-A177-3AD203B41FA5}">
                      <a16:colId xmlns:a16="http://schemas.microsoft.com/office/drawing/2014/main" val="3391003184"/>
                    </a:ext>
                  </a:extLst>
                </a:gridCol>
                <a:gridCol w="3834581">
                  <a:extLst>
                    <a:ext uri="{9D8B030D-6E8A-4147-A177-3AD203B41FA5}">
                      <a16:colId xmlns:a16="http://schemas.microsoft.com/office/drawing/2014/main" val="3551262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Slovo sa slike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B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Dio stanice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BF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Comic Sans MS" panose="030F0702030302020204" pitchFamily="66" charset="0"/>
                        </a:rPr>
                        <a:t>Uloga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EBF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5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omic Sans MS" panose="030F0702030302020204" pitchFamily="66" charset="0"/>
                        </a:rPr>
                        <a:t>jezgra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80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omic Sans MS" panose="030F0702030302020204" pitchFamily="66" charset="0"/>
                        </a:rPr>
                        <a:t>D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83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>
                          <a:latin typeface="Comic Sans MS" panose="030F0702030302020204" pitchFamily="66" charset="0"/>
                        </a:rPr>
                        <a:t>izmjen</a:t>
                      </a:r>
                      <a:r>
                        <a:rPr lang="en-US" dirty="0">
                          <a:latin typeface="Comic Sans MS" panose="030F0702030302020204" pitchFamily="66" charset="0"/>
                        </a:rPr>
                        <a:t>a</a:t>
                      </a:r>
                      <a:r>
                        <a:rPr lang="hr-HR" dirty="0">
                          <a:latin typeface="Comic Sans MS" panose="030F0702030302020204" pitchFamily="66" charset="0"/>
                        </a:rPr>
                        <a:t> tvari s okolišem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9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omic Sans MS" panose="030F0702030302020204" pitchFamily="66" charset="0"/>
                        </a:rPr>
                        <a:t>C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4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 panose="030F0702030302020204" pitchFamily="66" charset="0"/>
                        </a:rPr>
                        <a:t>citoplazma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59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latin typeface="Comic Sans MS" panose="030F0702030302020204" pitchFamily="66" charset="0"/>
                        </a:rPr>
                        <a:t>proces staničnog disanja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06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Comic Sans MS" panose="030F0702030302020204" pitchFamily="66" charset="0"/>
                        </a:rPr>
                        <a:t>A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098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782744-06B8-DC43-F2EC-B553DEBE69F9}"/>
              </a:ext>
            </a:extLst>
          </p:cNvPr>
          <p:cNvSpPr txBox="1"/>
          <p:nvPr/>
        </p:nvSpPr>
        <p:spPr>
          <a:xfrm>
            <a:off x="4001730" y="3444041"/>
            <a:ext cx="379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upravlja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radom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stanice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6907C-315A-9D64-FA12-2B3413E58AE4}"/>
              </a:ext>
            </a:extLst>
          </p:cNvPr>
          <p:cNvSpPr txBox="1"/>
          <p:nvPr/>
        </p:nvSpPr>
        <p:spPr>
          <a:xfrm>
            <a:off x="364908" y="3486600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6EA9C-067E-6DB7-2BB0-F3AEBFB2E4AA}"/>
              </a:ext>
            </a:extLst>
          </p:cNvPr>
          <p:cNvSpPr txBox="1"/>
          <p:nvPr/>
        </p:nvSpPr>
        <p:spPr>
          <a:xfrm>
            <a:off x="995017" y="3819273"/>
            <a:ext cx="151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ribosom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4FB56-CEC8-7253-EF74-85FE92051B61}"/>
              </a:ext>
            </a:extLst>
          </p:cNvPr>
          <p:cNvSpPr txBox="1"/>
          <p:nvPr/>
        </p:nvSpPr>
        <p:spPr>
          <a:xfrm>
            <a:off x="3966614" y="3802064"/>
            <a:ext cx="321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sinteza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proteina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46A81-4686-ECEC-E779-AED164574761}"/>
              </a:ext>
            </a:extLst>
          </p:cNvPr>
          <p:cNvSpPr txBox="1"/>
          <p:nvPr/>
        </p:nvSpPr>
        <p:spPr>
          <a:xfrm>
            <a:off x="383592" y="4171396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FCBBB-74A4-F2C8-438D-87146E7571AE}"/>
              </a:ext>
            </a:extLst>
          </p:cNvPr>
          <p:cNvSpPr txBox="1"/>
          <p:nvPr/>
        </p:nvSpPr>
        <p:spPr>
          <a:xfrm>
            <a:off x="995017" y="4190910"/>
            <a:ext cx="25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stanična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membrana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44D71-5381-F4BC-F4FB-3ECC1AB277EE}"/>
              </a:ext>
            </a:extLst>
          </p:cNvPr>
          <p:cNvSpPr txBox="1"/>
          <p:nvPr/>
        </p:nvSpPr>
        <p:spPr>
          <a:xfrm>
            <a:off x="995017" y="4537624"/>
            <a:ext cx="398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endoplazmatski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retikulum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68E2E-8C91-161A-7EA4-538E3370DFE5}"/>
              </a:ext>
            </a:extLst>
          </p:cNvPr>
          <p:cNvSpPr txBox="1"/>
          <p:nvPr/>
        </p:nvSpPr>
        <p:spPr>
          <a:xfrm>
            <a:off x="3878542" y="4564524"/>
            <a:ext cx="46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prijenos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tvari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kroz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stanicu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D299C-7743-D0F5-85B8-499EA191E91A}"/>
              </a:ext>
            </a:extLst>
          </p:cNvPr>
          <p:cNvSpPr txBox="1"/>
          <p:nvPr/>
        </p:nvSpPr>
        <p:spPr>
          <a:xfrm>
            <a:off x="364908" y="4933856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FEF99-F90B-9A46-6CB1-E71EDE404A41}"/>
              </a:ext>
            </a:extLst>
          </p:cNvPr>
          <p:cNvSpPr txBox="1"/>
          <p:nvPr/>
        </p:nvSpPr>
        <p:spPr>
          <a:xfrm>
            <a:off x="3966614" y="4950706"/>
            <a:ext cx="396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ispunjava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unutrašnjost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stanice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E5E659-0660-9BC1-0027-8F6481CCDE11}"/>
              </a:ext>
            </a:extLst>
          </p:cNvPr>
          <p:cNvSpPr txBox="1"/>
          <p:nvPr/>
        </p:nvSpPr>
        <p:spPr>
          <a:xfrm>
            <a:off x="383592" y="5303188"/>
            <a:ext cx="4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B91D6E-2870-EF28-E990-C00131706619}"/>
              </a:ext>
            </a:extLst>
          </p:cNvPr>
          <p:cNvSpPr txBox="1"/>
          <p:nvPr/>
        </p:nvSpPr>
        <p:spPr>
          <a:xfrm>
            <a:off x="995017" y="5320038"/>
            <a:ext cx="228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mitohondrij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41CDC-872A-A423-2F77-B5E774E8CBB7}"/>
              </a:ext>
            </a:extLst>
          </p:cNvPr>
          <p:cNvSpPr txBox="1"/>
          <p:nvPr/>
        </p:nvSpPr>
        <p:spPr>
          <a:xfrm>
            <a:off x="972117" y="5674851"/>
            <a:ext cx="248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Golgijevo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tijelo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F1CD1-E9DF-472C-052F-21C9DCB54595}"/>
              </a:ext>
            </a:extLst>
          </p:cNvPr>
          <p:cNvSpPr txBox="1"/>
          <p:nvPr/>
        </p:nvSpPr>
        <p:spPr>
          <a:xfrm>
            <a:off x="3941190" y="5719864"/>
            <a:ext cx="393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obrađuje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pakira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protein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lipide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ih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šalje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do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određišta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044B65E7-5825-EF47-24A8-DDA71C2CB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6719835" y="2499700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1417</Words>
  <Application>Microsoft Office PowerPoint</Application>
  <PresentationFormat>Široki zaslon</PresentationFormat>
  <Paragraphs>225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Comic Sans MS</vt:lpstr>
      <vt:lpstr>Fira Sans</vt:lpstr>
      <vt:lpstr>Fira Sans Condensed</vt:lpstr>
      <vt:lpstr>Segoe UI Semilight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Dijana Šutak</dc:creator>
  <cp:lastModifiedBy>Dijana Šutak</cp:lastModifiedBy>
  <cp:revision>7</cp:revision>
  <dcterms:created xsi:type="dcterms:W3CDTF">2026-03-08T09:37:45Z</dcterms:created>
  <dcterms:modified xsi:type="dcterms:W3CDTF">2026-04-10T15:09:44Z</dcterms:modified>
</cp:coreProperties>
</file>