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57" r:id="rId4"/>
    <p:sldId id="258" r:id="rId5"/>
    <p:sldId id="259" r:id="rId6"/>
    <p:sldId id="261" r:id="rId7"/>
    <p:sldId id="262" r:id="rId8"/>
    <p:sldId id="272" r:id="rId9"/>
    <p:sldId id="270" r:id="rId10"/>
    <p:sldId id="263" r:id="rId11"/>
    <p:sldId id="264" r:id="rId12"/>
    <p:sldId id="266" r:id="rId13"/>
    <p:sldId id="267" r:id="rId14"/>
    <p:sldId id="271" r:id="rId15"/>
    <p:sldId id="268" r:id="rId16"/>
    <p:sldId id="273" r:id="rId17"/>
    <p:sldId id="274" r:id="rId18"/>
    <p:sldId id="275" r:id="rId19"/>
    <p:sldId id="276" r:id="rId20"/>
    <p:sldId id="269" r:id="rId21"/>
    <p:sldId id="26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8C2"/>
    <a:srgbClr val="EBF5F7"/>
    <a:srgbClr val="FEF5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C2FA68-73F6-4F57-BE2E-F594BFEFC3BE}" type="doc">
      <dgm:prSet loTypeId="urn:microsoft.com/office/officeart/2005/8/layout/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A3A185E5-FFAC-4D99-819D-F97E125E7CAD}">
      <dgm:prSet phldrT="[Tekst]" custT="1"/>
      <dgm:spPr>
        <a:ln w="19050">
          <a:solidFill>
            <a:schemeClr val="tx1"/>
          </a:solidFill>
        </a:ln>
      </dgm:spPr>
      <dgm:t>
        <a:bodyPr/>
        <a:lstStyle/>
        <a:p>
          <a:pPr algn="ctr"/>
          <a:r>
            <a:rPr lang="hr-HR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ŠTO?</a:t>
          </a:r>
        </a:p>
      </dgm:t>
    </dgm:pt>
    <dgm:pt modelId="{5DE88E84-EB48-46AB-B0EF-82354A38F338}" type="parTrans" cxnId="{6D7E79FA-03AD-4D92-9054-FD3FAB1017DE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7879763-2360-43D3-AFA8-F216D9F18C83}" type="sibTrans" cxnId="{6D7E79FA-03AD-4D92-9054-FD3FAB1017DE}">
      <dgm:prSet/>
      <dgm:spPr/>
      <dgm:t>
        <a:bodyPr/>
        <a:lstStyle/>
        <a:p>
          <a:endParaRPr lang="hr-HR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EA7EF76-BFE4-4F03-9312-9D88786EB09F}">
      <dgm:prSet phldrT="[Tekst]" custT="1"/>
      <dgm:spPr/>
      <dgm:t>
        <a:bodyPr/>
        <a:lstStyle/>
        <a:p>
          <a:pPr algn="ctr"/>
          <a:r>
            <a: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 ste naučili?</a:t>
          </a:r>
        </a:p>
      </dgm:t>
    </dgm:pt>
    <dgm:pt modelId="{E25481D2-DD4B-4CFA-ADE0-911861B51565}" type="parTrans" cxnId="{7585AD83-F763-4CF7-B7CE-F7B528705132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65B5F4A-09CE-4AC9-ADFE-3ED70658E296}" type="sibTrans" cxnId="{7585AD83-F763-4CF7-B7CE-F7B528705132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279D504-48D3-463F-884B-48A5C473E448}">
      <dgm:prSet phldrT="[Tekst]" custT="1"/>
      <dgm:spPr>
        <a:ln w="19050">
          <a:solidFill>
            <a:schemeClr val="tx1"/>
          </a:solidFill>
        </a:ln>
      </dgm:spPr>
      <dgm:t>
        <a:bodyPr/>
        <a:lstStyle/>
        <a:p>
          <a:pPr algn="ctr"/>
          <a:r>
            <a:rPr lang="hr-HR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ZAŠTO?</a:t>
          </a:r>
        </a:p>
      </dgm:t>
    </dgm:pt>
    <dgm:pt modelId="{C5669837-B9BA-42D8-B536-FB6A422AB301}" type="parTrans" cxnId="{1A6072B0-89C0-447F-8A37-F4916674E447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399E10B2-628A-4EC9-B094-6D5FD8348E5A}" type="sibTrans" cxnId="{1A6072B0-89C0-447F-8A37-F4916674E447}">
      <dgm:prSet/>
      <dgm:spPr/>
      <dgm:t>
        <a:bodyPr/>
        <a:lstStyle/>
        <a:p>
          <a:endParaRPr lang="hr-HR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FED1CD1-D48D-44C4-BCC3-4B876BD323E3}">
      <dgm:prSet phldrT="[Tekst]" custT="1"/>
      <dgm:spPr/>
      <dgm:t>
        <a:bodyPr/>
        <a:lstStyle/>
        <a:p>
          <a:pPr algn="ctr"/>
          <a:r>
            <a: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Zašto je to važno?</a:t>
          </a:r>
        </a:p>
      </dgm:t>
    </dgm:pt>
    <dgm:pt modelId="{BEBFE47D-B064-4891-BCC7-C13C11B94E42}" type="parTrans" cxnId="{81AE9F7D-E59B-43C9-AB57-CB72A178E672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DAEA6E4-8E05-4A6B-8EC4-BF2D8C97D0CE}" type="sibTrans" cxnId="{81AE9F7D-E59B-43C9-AB57-CB72A178E672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EA7705F-24F7-478C-8661-20D10653771E}">
      <dgm:prSet phldrT="[Tekst]" custT="1"/>
      <dgm:spPr>
        <a:ln w="19050">
          <a:solidFill>
            <a:schemeClr val="tx1"/>
          </a:solidFill>
        </a:ln>
      </dgm:spPr>
      <dgm:t>
        <a:bodyPr/>
        <a:lstStyle/>
        <a:p>
          <a:pPr algn="ctr"/>
          <a:r>
            <a:rPr lang="hr-HR" sz="2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 SAD?</a:t>
          </a:r>
        </a:p>
      </dgm:t>
    </dgm:pt>
    <dgm:pt modelId="{AAA68F2E-FDDA-47BD-96FF-AF85DC70010F}" type="parTrans" cxnId="{898FEB06-7BAA-4176-AECC-7F5FBCF1CFDB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2EBF425-37F8-44BF-9DFB-12B8144D7660}" type="sibTrans" cxnId="{898FEB06-7BAA-4176-AECC-7F5FBCF1CFDB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A8FB593-AAE9-4B09-99D6-716F195876DE}">
      <dgm:prSet phldrT="[Tekst]" custT="1"/>
      <dgm:spPr/>
      <dgm:t>
        <a:bodyPr/>
        <a:lstStyle/>
        <a:p>
          <a:r>
            <a: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Kako se to može povezati s drugim gradivom?</a:t>
          </a:r>
        </a:p>
      </dgm:t>
    </dgm:pt>
    <dgm:pt modelId="{6020E838-C887-453E-BFEA-C74E9C9F2A29}" type="parTrans" cxnId="{4A666058-551D-4F0D-9263-B8433BEAD80B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3E5AA26-076D-470B-AEFA-BF9341FBC3B2}" type="sibTrans" cxnId="{4A666058-551D-4F0D-9263-B8433BEAD80B}">
      <dgm:prSet/>
      <dgm:spPr/>
      <dgm:t>
        <a:bodyPr/>
        <a:lstStyle/>
        <a:p>
          <a:endParaRPr lang="hr-HR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1E80CD35-6617-4530-A30C-F7AFA7030DC3}" type="pres">
      <dgm:prSet presAssocID="{54C2FA68-73F6-4F57-BE2E-F594BFEFC3BE}" presName="linearFlow" presStyleCnt="0">
        <dgm:presLayoutVars>
          <dgm:dir/>
          <dgm:animLvl val="lvl"/>
          <dgm:resizeHandles val="exact"/>
        </dgm:presLayoutVars>
      </dgm:prSet>
      <dgm:spPr/>
    </dgm:pt>
    <dgm:pt modelId="{CE4884EC-9684-45EA-AB5F-34E286DF57C4}" type="pres">
      <dgm:prSet presAssocID="{A3A185E5-FFAC-4D99-819D-F97E125E7CAD}" presName="composite" presStyleCnt="0"/>
      <dgm:spPr/>
    </dgm:pt>
    <dgm:pt modelId="{CD9A8100-2B66-4785-B15D-C7E8117EC90A}" type="pres">
      <dgm:prSet presAssocID="{A3A185E5-FFAC-4D99-819D-F97E125E7CAD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ACE0FD3-F69F-4D82-A3BB-6A876FD04A64}" type="pres">
      <dgm:prSet presAssocID="{A3A185E5-FFAC-4D99-819D-F97E125E7CAD}" presName="parSh" presStyleLbl="node1" presStyleIdx="0" presStyleCnt="3" custScaleX="121212" custScaleY="85346"/>
      <dgm:spPr/>
    </dgm:pt>
    <dgm:pt modelId="{518CF7BC-E7C4-46DD-999F-5350559C9357}" type="pres">
      <dgm:prSet presAssocID="{A3A185E5-FFAC-4D99-819D-F97E125E7CAD}" presName="desTx" presStyleLbl="fgAcc1" presStyleIdx="0" presStyleCnt="3" custScaleX="100488" custScaleY="46459" custLinFactNeighborX="-333" custLinFactNeighborY="-22452">
        <dgm:presLayoutVars>
          <dgm:bulletEnabled val="1"/>
        </dgm:presLayoutVars>
      </dgm:prSet>
      <dgm:spPr/>
    </dgm:pt>
    <dgm:pt modelId="{9A25EB5D-BDC8-48BE-8208-8EE1238F1171}" type="pres">
      <dgm:prSet presAssocID="{C7879763-2360-43D3-AFA8-F216D9F18C83}" presName="sibTrans" presStyleLbl="sibTrans2D1" presStyleIdx="0" presStyleCnt="2"/>
      <dgm:spPr/>
    </dgm:pt>
    <dgm:pt modelId="{1106495E-83BA-41AA-9BA6-CA4966270A07}" type="pres">
      <dgm:prSet presAssocID="{C7879763-2360-43D3-AFA8-F216D9F18C83}" presName="connTx" presStyleLbl="sibTrans2D1" presStyleIdx="0" presStyleCnt="2"/>
      <dgm:spPr/>
    </dgm:pt>
    <dgm:pt modelId="{E08E7881-489B-441F-924D-82301A5990CD}" type="pres">
      <dgm:prSet presAssocID="{7279D504-48D3-463F-884B-48A5C473E448}" presName="composite" presStyleCnt="0"/>
      <dgm:spPr/>
    </dgm:pt>
    <dgm:pt modelId="{F6CE4C9B-1FAF-4331-88B9-1C05F86B5F82}" type="pres">
      <dgm:prSet presAssocID="{7279D504-48D3-463F-884B-48A5C473E44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8D5404D-209D-4B4F-ABD0-7EDDCA26591B}" type="pres">
      <dgm:prSet presAssocID="{7279D504-48D3-463F-884B-48A5C473E448}" presName="parSh" presStyleLbl="node1" presStyleIdx="1" presStyleCnt="3" custScaleX="121212" custLinFactNeighborX="-511" custLinFactNeighborY="3277"/>
      <dgm:spPr/>
    </dgm:pt>
    <dgm:pt modelId="{9532C2FD-CD52-48B2-8EC0-D64894BD1563}" type="pres">
      <dgm:prSet presAssocID="{7279D504-48D3-463F-884B-48A5C473E448}" presName="desTx" presStyleLbl="fgAcc1" presStyleIdx="1" presStyleCnt="3" custScaleX="98697" custScaleY="47323" custLinFactNeighborX="2773" custLinFactNeighborY="-26575">
        <dgm:presLayoutVars>
          <dgm:bulletEnabled val="1"/>
        </dgm:presLayoutVars>
      </dgm:prSet>
      <dgm:spPr/>
    </dgm:pt>
    <dgm:pt modelId="{85ABFC39-0C44-4487-A990-68F24A4BD72D}" type="pres">
      <dgm:prSet presAssocID="{399E10B2-628A-4EC9-B094-6D5FD8348E5A}" presName="sibTrans" presStyleLbl="sibTrans2D1" presStyleIdx="1" presStyleCnt="2"/>
      <dgm:spPr/>
    </dgm:pt>
    <dgm:pt modelId="{40DD7A3F-3BCB-485B-B517-726786529E87}" type="pres">
      <dgm:prSet presAssocID="{399E10B2-628A-4EC9-B094-6D5FD8348E5A}" presName="connTx" presStyleLbl="sibTrans2D1" presStyleIdx="1" presStyleCnt="2"/>
      <dgm:spPr/>
    </dgm:pt>
    <dgm:pt modelId="{3380688D-4C47-40FD-8569-81B1B175A470}" type="pres">
      <dgm:prSet presAssocID="{FEA7705F-24F7-478C-8661-20D10653771E}" presName="composite" presStyleCnt="0"/>
      <dgm:spPr/>
    </dgm:pt>
    <dgm:pt modelId="{5C56CC4C-063C-4B7A-8FC5-3F9C3865A940}" type="pres">
      <dgm:prSet presAssocID="{FEA7705F-24F7-478C-8661-20D10653771E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6EAB87C8-6293-4C84-AF3F-79F03C61221A}" type="pres">
      <dgm:prSet presAssocID="{FEA7705F-24F7-478C-8661-20D10653771E}" presName="parSh" presStyleLbl="node1" presStyleIdx="2" presStyleCnt="3" custScaleX="121212" custLinFactNeighborX="1347" custLinFactNeighborY="17597"/>
      <dgm:spPr/>
    </dgm:pt>
    <dgm:pt modelId="{E17CB74D-87C0-4E28-9FD5-CB91117EFF55}" type="pres">
      <dgm:prSet presAssocID="{FEA7705F-24F7-478C-8661-20D10653771E}" presName="desTx" presStyleLbl="fgAcc1" presStyleIdx="2" presStyleCnt="3" custScaleX="125115" custScaleY="79691" custLinFactNeighborX="-8795" custLinFactNeighborY="-3536">
        <dgm:presLayoutVars>
          <dgm:bulletEnabled val="1"/>
        </dgm:presLayoutVars>
      </dgm:prSet>
      <dgm:spPr/>
    </dgm:pt>
  </dgm:ptLst>
  <dgm:cxnLst>
    <dgm:cxn modelId="{898FEB06-7BAA-4176-AECC-7F5FBCF1CFDB}" srcId="{54C2FA68-73F6-4F57-BE2E-F594BFEFC3BE}" destId="{FEA7705F-24F7-478C-8661-20D10653771E}" srcOrd="2" destOrd="0" parTransId="{AAA68F2E-FDDA-47BD-96FF-AF85DC70010F}" sibTransId="{E2EBF425-37F8-44BF-9DFB-12B8144D7660}"/>
    <dgm:cxn modelId="{E7A18A1F-93F1-4BC4-B9FC-6EC3FCCBFF62}" type="presOf" srcId="{A3A185E5-FFAC-4D99-819D-F97E125E7CAD}" destId="{CD9A8100-2B66-4785-B15D-C7E8117EC90A}" srcOrd="0" destOrd="0" presId="urn:microsoft.com/office/officeart/2005/8/layout/process3"/>
    <dgm:cxn modelId="{2D82CC22-5FC3-4C55-9B7E-9760689F0E0F}" type="presOf" srcId="{CEA7EF76-BFE4-4F03-9312-9D88786EB09F}" destId="{518CF7BC-E7C4-46DD-999F-5350559C9357}" srcOrd="0" destOrd="0" presId="urn:microsoft.com/office/officeart/2005/8/layout/process3"/>
    <dgm:cxn modelId="{C424952A-C0F4-4BD5-9226-4B202AB1E3ED}" type="presOf" srcId="{7279D504-48D3-463F-884B-48A5C473E448}" destId="{C8D5404D-209D-4B4F-ABD0-7EDDCA26591B}" srcOrd="1" destOrd="0" presId="urn:microsoft.com/office/officeart/2005/8/layout/process3"/>
    <dgm:cxn modelId="{98B4C52B-979D-4CD2-9F4C-F4E30BC44AB2}" type="presOf" srcId="{A3A185E5-FFAC-4D99-819D-F97E125E7CAD}" destId="{4ACE0FD3-F69F-4D82-A3BB-6A876FD04A64}" srcOrd="1" destOrd="0" presId="urn:microsoft.com/office/officeart/2005/8/layout/process3"/>
    <dgm:cxn modelId="{A6041539-C1CA-46D8-8A67-2EE074728442}" type="presOf" srcId="{FEA7705F-24F7-478C-8661-20D10653771E}" destId="{6EAB87C8-6293-4C84-AF3F-79F03C61221A}" srcOrd="1" destOrd="0" presId="urn:microsoft.com/office/officeart/2005/8/layout/process3"/>
    <dgm:cxn modelId="{C94DA85B-858C-48B0-B703-A71C68D1EEEE}" type="presOf" srcId="{CA8FB593-AAE9-4B09-99D6-716F195876DE}" destId="{E17CB74D-87C0-4E28-9FD5-CB91117EFF55}" srcOrd="0" destOrd="0" presId="urn:microsoft.com/office/officeart/2005/8/layout/process3"/>
    <dgm:cxn modelId="{4770515E-0B6D-4D15-B2CC-165CBCD93964}" type="presOf" srcId="{54C2FA68-73F6-4F57-BE2E-F594BFEFC3BE}" destId="{1E80CD35-6617-4530-A30C-F7AFA7030DC3}" srcOrd="0" destOrd="0" presId="urn:microsoft.com/office/officeart/2005/8/layout/process3"/>
    <dgm:cxn modelId="{270F995E-3B8A-4A89-9752-C4A71B9692DB}" type="presOf" srcId="{399E10B2-628A-4EC9-B094-6D5FD8348E5A}" destId="{40DD7A3F-3BCB-485B-B517-726786529E87}" srcOrd="1" destOrd="0" presId="urn:microsoft.com/office/officeart/2005/8/layout/process3"/>
    <dgm:cxn modelId="{D6FC8F52-CB88-4F06-9AB7-1E9BF4F5CF81}" type="presOf" srcId="{C7879763-2360-43D3-AFA8-F216D9F18C83}" destId="{9A25EB5D-BDC8-48BE-8208-8EE1238F1171}" srcOrd="0" destOrd="0" presId="urn:microsoft.com/office/officeart/2005/8/layout/process3"/>
    <dgm:cxn modelId="{9C6F2573-3A2C-421D-8219-6B005B052187}" type="presOf" srcId="{FEA7705F-24F7-478C-8661-20D10653771E}" destId="{5C56CC4C-063C-4B7A-8FC5-3F9C3865A940}" srcOrd="0" destOrd="0" presId="urn:microsoft.com/office/officeart/2005/8/layout/process3"/>
    <dgm:cxn modelId="{4A666058-551D-4F0D-9263-B8433BEAD80B}" srcId="{FEA7705F-24F7-478C-8661-20D10653771E}" destId="{CA8FB593-AAE9-4B09-99D6-716F195876DE}" srcOrd="0" destOrd="0" parTransId="{6020E838-C887-453E-BFEA-C74E9C9F2A29}" sibTransId="{13E5AA26-076D-470B-AEFA-BF9341FBC3B2}"/>
    <dgm:cxn modelId="{81AE9F7D-E59B-43C9-AB57-CB72A178E672}" srcId="{7279D504-48D3-463F-884B-48A5C473E448}" destId="{6FED1CD1-D48D-44C4-BCC3-4B876BD323E3}" srcOrd="0" destOrd="0" parTransId="{BEBFE47D-B064-4891-BCC7-C13C11B94E42}" sibTransId="{CDAEA6E4-8E05-4A6B-8EC4-BF2D8C97D0CE}"/>
    <dgm:cxn modelId="{7585AD83-F763-4CF7-B7CE-F7B528705132}" srcId="{A3A185E5-FFAC-4D99-819D-F97E125E7CAD}" destId="{CEA7EF76-BFE4-4F03-9312-9D88786EB09F}" srcOrd="0" destOrd="0" parTransId="{E25481D2-DD4B-4CFA-ADE0-911861B51565}" sibTransId="{065B5F4A-09CE-4AC9-ADFE-3ED70658E296}"/>
    <dgm:cxn modelId="{84269094-4BF7-45FB-9AAA-F0CFBDE9846A}" type="presOf" srcId="{6FED1CD1-D48D-44C4-BCC3-4B876BD323E3}" destId="{9532C2FD-CD52-48B2-8EC0-D64894BD1563}" srcOrd="0" destOrd="0" presId="urn:microsoft.com/office/officeart/2005/8/layout/process3"/>
    <dgm:cxn modelId="{1A6072B0-89C0-447F-8A37-F4916674E447}" srcId="{54C2FA68-73F6-4F57-BE2E-F594BFEFC3BE}" destId="{7279D504-48D3-463F-884B-48A5C473E448}" srcOrd="1" destOrd="0" parTransId="{C5669837-B9BA-42D8-B536-FB6A422AB301}" sibTransId="{399E10B2-628A-4EC9-B094-6D5FD8348E5A}"/>
    <dgm:cxn modelId="{9DF28EC3-2FB1-48BA-98BD-99FA4BE50748}" type="presOf" srcId="{7279D504-48D3-463F-884B-48A5C473E448}" destId="{F6CE4C9B-1FAF-4331-88B9-1C05F86B5F82}" srcOrd="0" destOrd="0" presId="urn:microsoft.com/office/officeart/2005/8/layout/process3"/>
    <dgm:cxn modelId="{F960AFE5-9252-4A45-8AE0-6FE8BD66A777}" type="presOf" srcId="{C7879763-2360-43D3-AFA8-F216D9F18C83}" destId="{1106495E-83BA-41AA-9BA6-CA4966270A07}" srcOrd="1" destOrd="0" presId="urn:microsoft.com/office/officeart/2005/8/layout/process3"/>
    <dgm:cxn modelId="{6D7E79FA-03AD-4D92-9054-FD3FAB1017DE}" srcId="{54C2FA68-73F6-4F57-BE2E-F594BFEFC3BE}" destId="{A3A185E5-FFAC-4D99-819D-F97E125E7CAD}" srcOrd="0" destOrd="0" parTransId="{5DE88E84-EB48-46AB-B0EF-82354A38F338}" sibTransId="{C7879763-2360-43D3-AFA8-F216D9F18C83}"/>
    <dgm:cxn modelId="{DDD023FE-D3BB-41C6-A951-26432598C8CC}" type="presOf" srcId="{399E10B2-628A-4EC9-B094-6D5FD8348E5A}" destId="{85ABFC39-0C44-4487-A990-68F24A4BD72D}" srcOrd="0" destOrd="0" presId="urn:microsoft.com/office/officeart/2005/8/layout/process3"/>
    <dgm:cxn modelId="{5636E23D-0F95-4875-AC1E-34DCB855E929}" type="presParOf" srcId="{1E80CD35-6617-4530-A30C-F7AFA7030DC3}" destId="{CE4884EC-9684-45EA-AB5F-34E286DF57C4}" srcOrd="0" destOrd="0" presId="urn:microsoft.com/office/officeart/2005/8/layout/process3"/>
    <dgm:cxn modelId="{C1721245-A624-463E-AF73-1E8A07760E7D}" type="presParOf" srcId="{CE4884EC-9684-45EA-AB5F-34E286DF57C4}" destId="{CD9A8100-2B66-4785-B15D-C7E8117EC90A}" srcOrd="0" destOrd="0" presId="urn:microsoft.com/office/officeart/2005/8/layout/process3"/>
    <dgm:cxn modelId="{33126166-D34B-4B33-BF11-B8DD2A1FE6E2}" type="presParOf" srcId="{CE4884EC-9684-45EA-AB5F-34E286DF57C4}" destId="{4ACE0FD3-F69F-4D82-A3BB-6A876FD04A64}" srcOrd="1" destOrd="0" presId="urn:microsoft.com/office/officeart/2005/8/layout/process3"/>
    <dgm:cxn modelId="{8BC07523-EA8B-4CE1-9837-D8E7A7A3EDDC}" type="presParOf" srcId="{CE4884EC-9684-45EA-AB5F-34E286DF57C4}" destId="{518CF7BC-E7C4-46DD-999F-5350559C9357}" srcOrd="2" destOrd="0" presId="urn:microsoft.com/office/officeart/2005/8/layout/process3"/>
    <dgm:cxn modelId="{933DF48D-6690-4C81-AAE1-9A645DB254FB}" type="presParOf" srcId="{1E80CD35-6617-4530-A30C-F7AFA7030DC3}" destId="{9A25EB5D-BDC8-48BE-8208-8EE1238F1171}" srcOrd="1" destOrd="0" presId="urn:microsoft.com/office/officeart/2005/8/layout/process3"/>
    <dgm:cxn modelId="{76BF62AD-49B3-4A27-A867-6F0B1E95EB6B}" type="presParOf" srcId="{9A25EB5D-BDC8-48BE-8208-8EE1238F1171}" destId="{1106495E-83BA-41AA-9BA6-CA4966270A07}" srcOrd="0" destOrd="0" presId="urn:microsoft.com/office/officeart/2005/8/layout/process3"/>
    <dgm:cxn modelId="{63238C02-EC37-4C9E-8C24-D9A2AA7469EB}" type="presParOf" srcId="{1E80CD35-6617-4530-A30C-F7AFA7030DC3}" destId="{E08E7881-489B-441F-924D-82301A5990CD}" srcOrd="2" destOrd="0" presId="urn:microsoft.com/office/officeart/2005/8/layout/process3"/>
    <dgm:cxn modelId="{3F901C90-EF8C-424F-927F-2D1DF54B013A}" type="presParOf" srcId="{E08E7881-489B-441F-924D-82301A5990CD}" destId="{F6CE4C9B-1FAF-4331-88B9-1C05F86B5F82}" srcOrd="0" destOrd="0" presId="urn:microsoft.com/office/officeart/2005/8/layout/process3"/>
    <dgm:cxn modelId="{D8B37060-D5C7-4770-B5FF-D7186B811B29}" type="presParOf" srcId="{E08E7881-489B-441F-924D-82301A5990CD}" destId="{C8D5404D-209D-4B4F-ABD0-7EDDCA26591B}" srcOrd="1" destOrd="0" presId="urn:microsoft.com/office/officeart/2005/8/layout/process3"/>
    <dgm:cxn modelId="{3F61EA48-A20C-4202-A93A-B1059A28387D}" type="presParOf" srcId="{E08E7881-489B-441F-924D-82301A5990CD}" destId="{9532C2FD-CD52-48B2-8EC0-D64894BD1563}" srcOrd="2" destOrd="0" presId="urn:microsoft.com/office/officeart/2005/8/layout/process3"/>
    <dgm:cxn modelId="{845D3C9B-96A6-4AA3-B9AB-3064FC230A1B}" type="presParOf" srcId="{1E80CD35-6617-4530-A30C-F7AFA7030DC3}" destId="{85ABFC39-0C44-4487-A990-68F24A4BD72D}" srcOrd="3" destOrd="0" presId="urn:microsoft.com/office/officeart/2005/8/layout/process3"/>
    <dgm:cxn modelId="{76DEC43E-0B94-4DF4-AF21-C321BABC1C39}" type="presParOf" srcId="{85ABFC39-0C44-4487-A990-68F24A4BD72D}" destId="{40DD7A3F-3BCB-485B-B517-726786529E87}" srcOrd="0" destOrd="0" presId="urn:microsoft.com/office/officeart/2005/8/layout/process3"/>
    <dgm:cxn modelId="{7DFB5FE2-3E0A-49CF-8E92-9567402E187E}" type="presParOf" srcId="{1E80CD35-6617-4530-A30C-F7AFA7030DC3}" destId="{3380688D-4C47-40FD-8569-81B1B175A470}" srcOrd="4" destOrd="0" presId="urn:microsoft.com/office/officeart/2005/8/layout/process3"/>
    <dgm:cxn modelId="{457CFD2C-0068-4867-A073-B8DA24F5CA51}" type="presParOf" srcId="{3380688D-4C47-40FD-8569-81B1B175A470}" destId="{5C56CC4C-063C-4B7A-8FC5-3F9C3865A940}" srcOrd="0" destOrd="0" presId="urn:microsoft.com/office/officeart/2005/8/layout/process3"/>
    <dgm:cxn modelId="{D4321F94-42C4-4048-A37C-8015BD68403A}" type="presParOf" srcId="{3380688D-4C47-40FD-8569-81B1B175A470}" destId="{6EAB87C8-6293-4C84-AF3F-79F03C61221A}" srcOrd="1" destOrd="0" presId="urn:microsoft.com/office/officeart/2005/8/layout/process3"/>
    <dgm:cxn modelId="{7BBDA8D0-59FD-431B-81ED-ACFB9FD04F28}" type="presParOf" srcId="{3380688D-4C47-40FD-8569-81B1B175A470}" destId="{E17CB74D-87C0-4E28-9FD5-CB91117EFF55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CE0FD3-F69F-4D82-A3BB-6A876FD04A64}">
      <dsp:nvSpPr>
        <dsp:cNvPr id="0" name=""/>
        <dsp:cNvSpPr/>
      </dsp:nvSpPr>
      <dsp:spPr>
        <a:xfrm>
          <a:off x="5270" y="401534"/>
          <a:ext cx="2695763" cy="97197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ŠTO?</a:t>
          </a:r>
        </a:p>
      </dsp:txBody>
      <dsp:txXfrm>
        <a:off x="5270" y="401534"/>
        <a:ext cx="2695763" cy="647981"/>
      </dsp:txXfrm>
    </dsp:sp>
    <dsp:sp modelId="{518CF7BC-E7C4-46DD-999F-5350559C9357}">
      <dsp:nvSpPr>
        <dsp:cNvPr id="0" name=""/>
        <dsp:cNvSpPr/>
      </dsp:nvSpPr>
      <dsp:spPr>
        <a:xfrm>
          <a:off x="683835" y="1078007"/>
          <a:ext cx="2234860" cy="1204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 ste naučili?</a:t>
          </a:r>
        </a:p>
      </dsp:txBody>
      <dsp:txXfrm>
        <a:off x="719105" y="1113277"/>
        <a:ext cx="2164320" cy="1133677"/>
      </dsp:txXfrm>
    </dsp:sp>
    <dsp:sp modelId="{9A25EB5D-BDC8-48BE-8208-8EE1238F1171}">
      <dsp:nvSpPr>
        <dsp:cNvPr id="0" name=""/>
        <dsp:cNvSpPr/>
      </dsp:nvSpPr>
      <dsp:spPr>
        <a:xfrm rot="21590959">
          <a:off x="2977729" y="443624"/>
          <a:ext cx="586600" cy="553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2977729" y="554585"/>
        <a:ext cx="420486" cy="332227"/>
      </dsp:txXfrm>
    </dsp:sp>
    <dsp:sp modelId="{C8D5404D-209D-4B4F-ABD0-7EDDCA26591B}">
      <dsp:nvSpPr>
        <dsp:cNvPr id="0" name=""/>
        <dsp:cNvSpPr/>
      </dsp:nvSpPr>
      <dsp:spPr>
        <a:xfrm>
          <a:off x="3807822" y="335904"/>
          <a:ext cx="2695763" cy="1138860"/>
        </a:xfrm>
        <a:prstGeom prst="roundRect">
          <a:avLst>
            <a:gd name="adj" fmla="val 1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ZAŠTO?</a:t>
          </a:r>
        </a:p>
      </dsp:txBody>
      <dsp:txXfrm>
        <a:off x="3807822" y="335904"/>
        <a:ext cx="2695763" cy="759240"/>
      </dsp:txXfrm>
    </dsp:sp>
    <dsp:sp modelId="{9532C2FD-CD52-48B2-8EC0-D64894BD1563}">
      <dsp:nvSpPr>
        <dsp:cNvPr id="0" name=""/>
        <dsp:cNvSpPr/>
      </dsp:nvSpPr>
      <dsp:spPr>
        <a:xfrm>
          <a:off x="4586746" y="1051694"/>
          <a:ext cx="2195028" cy="1226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6076075"/>
              <a:satOff val="-413"/>
              <a:lumOff val="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Zašto je to važno?</a:t>
          </a:r>
        </a:p>
      </dsp:txBody>
      <dsp:txXfrm>
        <a:off x="4622672" y="1087620"/>
        <a:ext cx="2123176" cy="1154760"/>
      </dsp:txXfrm>
    </dsp:sp>
    <dsp:sp modelId="{85ABFC39-0C44-4487-A990-68F24A4BD72D}">
      <dsp:nvSpPr>
        <dsp:cNvPr id="0" name=""/>
        <dsp:cNvSpPr/>
      </dsp:nvSpPr>
      <dsp:spPr>
        <a:xfrm rot="21558179">
          <a:off x="6788453" y="415130"/>
          <a:ext cx="604011" cy="553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3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788459" y="526883"/>
        <a:ext cx="437897" cy="332227"/>
      </dsp:txXfrm>
    </dsp:sp>
    <dsp:sp modelId="{6EAB87C8-6293-4C84-AF3F-79F03C61221A}">
      <dsp:nvSpPr>
        <dsp:cNvPr id="0" name=""/>
        <dsp:cNvSpPr/>
      </dsp:nvSpPr>
      <dsp:spPr>
        <a:xfrm>
          <a:off x="7643146" y="289244"/>
          <a:ext cx="2695763" cy="1138860"/>
        </a:xfrm>
        <a:prstGeom prst="roundRect">
          <a:avLst>
            <a:gd name="adj" fmla="val 1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9144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ŠTO SAD?</a:t>
          </a:r>
        </a:p>
      </dsp:txBody>
      <dsp:txXfrm>
        <a:off x="7643146" y="289244"/>
        <a:ext cx="2695763" cy="759240"/>
      </dsp:txXfrm>
    </dsp:sp>
    <dsp:sp modelId="{E17CB74D-87C0-4E28-9FD5-CB91117EFF55}">
      <dsp:nvSpPr>
        <dsp:cNvPr id="0" name=""/>
        <dsp:cNvSpPr/>
      </dsp:nvSpPr>
      <dsp:spPr>
        <a:xfrm>
          <a:off x="7829705" y="1019631"/>
          <a:ext cx="2782566" cy="20655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-12152150"/>
              <a:satOff val="-826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4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Kako se to može povezati s drugim gradivom?</a:t>
          </a:r>
        </a:p>
      </dsp:txBody>
      <dsp:txXfrm>
        <a:off x="7890204" y="1080130"/>
        <a:ext cx="2661568" cy="19445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C425A-7A4C-D2F9-6C54-775603282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20B101-18EC-7BBD-48AA-EACE285134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4D3C7-10DA-7DD2-4D93-DC2F7DB9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478CC-0B5E-75BB-7D44-2F6CB4746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BACB2-1DAB-74E2-7EFF-0F464B264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8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033B-A4A2-A5F7-1034-3D80B5A8D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0FBEF-D695-7D7D-D568-46787E9C2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CF8EF-BA15-71B2-8805-D137494E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14892-766F-3050-2884-AAC9EE4B5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9BACA-ED8E-D33C-7AB2-DDFB150EF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73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377B4-92FA-702E-B18D-482530CE9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592245-6ED3-BE32-A232-AD577A5E2F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99A8B-D6D7-99D5-D3B9-230B1671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B1EDC-B1C1-9BCE-9C19-44CF6F61B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2C73F-2D79-3EB1-16C3-99B16020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964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D66C-48A0-157F-6603-7B5CA0AFE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147CD-28B1-AE20-B34F-BF866E75F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30D52-0890-E1E0-95C3-074107BE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774B8-10FD-6E76-4699-BE486FD7B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B6B7-72AF-129F-DD74-0A397C14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780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B98F-1FEC-E817-0F1F-EE2A54D45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C3A1A4-474C-2C2B-7901-BCFC3BA60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68D6B-C09A-EA7E-E7CD-F9BCAE5A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A69A2-F778-6A49-C688-9EE6D4949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0CE28-31BA-8D8C-74CE-2AE5A487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9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10B9-7268-EC96-A26D-5A8821756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835D-08F3-2D24-0D32-1E16D34D0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3C832-C5AC-98F0-2C20-A576EA051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AFA3B7-EC82-8EF3-F8E2-BF3316BFF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6B611-8525-313F-ACB5-812772B6F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D036A-E43A-2985-F909-DFC02080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7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8F23-59CB-3641-8E95-4E79570E9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93518-51F5-D95E-C355-ACDD58EF8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606E1-C41E-5FB5-51EF-47226DFD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41A9DE-DE35-836D-4050-0E7A4EECF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0DCE8-273A-FD17-E000-6397DC446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F2F8B1-A96F-2137-4DF8-BD1466A94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0B388-EDED-BD12-D223-BF1668D2E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06349-CC32-50CF-B63A-EFE74B2A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52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79B5D-0920-0D65-4A90-4603885A1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A050A-782C-6871-58A3-26E1DE154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1AF8CC-2838-861A-F4AF-E336B6FE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B65752-0724-3667-67C1-0B04D288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44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2623A8-BF5A-0D2B-2BD2-4ABD1404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1B6CB0-357D-9938-9CAD-7D30CBED8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40DB3-ED52-B965-2B3C-D0F18C118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26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C028A-8898-4DC0-1F1D-1AECEBD8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B84BA-F61E-B5B0-DC04-CD41DDD7A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1E009-8D0F-03FF-71F0-D144D3B09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9BBFE-9086-7FC2-9891-F8EC889B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73365-7C1C-C15A-C09B-B1285A93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E13B95-A580-C8E5-B11D-569A26977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5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D77A0-C119-3691-4A89-007F3B296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32135E-2568-5E45-220A-DD40C3BB98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BC1AB-BD99-A2B8-37AF-44A93A1C4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0224A-A75B-3191-1ABA-BB3179EE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4E2D2-1C17-E2CE-1697-104C1090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2BB47A-2E0D-A613-D777-442D1941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83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148C7C-74DA-739E-B14B-694DABE91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D4052-9025-67F8-5981-2A7D63004E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78E54-9A1D-7B09-8C72-5F29FA76BF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0E05FC-6561-4598-AFDF-A9541E3F3339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DD8C-0C9B-6BC7-895F-E4CF9FCFD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A6733-2223-F448-9F5D-096AD1BAAD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EFE39E-0448-4ABD-ABDF-357FAF9519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97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07CAED-399B-4C66-238E-EB9F8B77D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9C53FDC-03E6-16B6-818F-9AA203A74372}"/>
              </a:ext>
            </a:extLst>
          </p:cNvPr>
          <p:cNvSpPr/>
          <p:nvPr/>
        </p:nvSpPr>
        <p:spPr>
          <a:xfrm>
            <a:off x="2900157" y="158821"/>
            <a:ext cx="6391686" cy="707886"/>
          </a:xfrm>
          <a:prstGeom prst="rect">
            <a:avLst/>
          </a:prstGeom>
          <a:solidFill>
            <a:srgbClr val="EBF5F7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40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ISTINA ILI LAŽ? Argumentiraj.</a:t>
            </a:r>
          </a:p>
        </p:txBody>
      </p:sp>
    </p:spTree>
    <p:extLst>
      <p:ext uri="{BB962C8B-B14F-4D97-AF65-F5344CB8AC3E}">
        <p14:creationId xmlns:p14="http://schemas.microsoft.com/office/powerpoint/2010/main" val="2231803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5DD4B8-5A7B-2A45-F21F-8526EC210C6B}"/>
              </a:ext>
            </a:extLst>
          </p:cNvPr>
          <p:cNvSpPr txBox="1"/>
          <p:nvPr/>
        </p:nvSpPr>
        <p:spPr>
          <a:xfrm>
            <a:off x="1403928" y="1446952"/>
            <a:ext cx="375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Koliko su stanice velike?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3DCF9F-9AD9-2FEC-458A-797B0E433846}"/>
              </a:ext>
            </a:extLst>
          </p:cNvPr>
          <p:cNvSpPr/>
          <p:nvPr/>
        </p:nvSpPr>
        <p:spPr>
          <a:xfrm>
            <a:off x="708118" y="1264717"/>
            <a:ext cx="5942063" cy="878119"/>
          </a:xfrm>
          <a:prstGeom prst="wedgeRoundRectCallout">
            <a:avLst>
              <a:gd name="adj1" fmla="val 70463"/>
              <a:gd name="adj2" fmla="val 8945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138979-F1BC-7073-5C67-F8320516AD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07" t="17471" r="54438" b="18161"/>
          <a:stretch>
            <a:fillRect/>
          </a:stretch>
        </p:blipFill>
        <p:spPr>
          <a:xfrm>
            <a:off x="7915566" y="1124649"/>
            <a:ext cx="916062" cy="10467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73C017-5E2D-2F70-C10E-BAE3C41E9BC5}"/>
              </a:ext>
            </a:extLst>
          </p:cNvPr>
          <p:cNvSpPr txBox="1"/>
          <p:nvPr/>
        </p:nvSpPr>
        <p:spPr>
          <a:xfrm>
            <a:off x="1136073" y="2618630"/>
            <a:ext cx="327890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Prokarioti: 0,1 – 2 µm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fi-FI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Eukarioti: 10 – 100 µm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D5EC5A8-FC81-5BA5-0B62-1084B5A35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654" y="2862254"/>
            <a:ext cx="46859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stanice</a:t>
            </a:r>
            <a:r>
              <a:rPr kumimoji="0" lang="hr-HR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su mikroskopske veličine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9384F-B69A-42D4-1FAC-A91313F251DA}"/>
              </a:ext>
            </a:extLst>
          </p:cNvPr>
          <p:cNvSpPr txBox="1"/>
          <p:nvPr/>
        </p:nvSpPr>
        <p:spPr>
          <a:xfrm>
            <a:off x="783548" y="1188729"/>
            <a:ext cx="57912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Koja je stanica najveća, a koja najmanja u  ljudskom tijelu?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302D4F0-EB06-05E8-2EC0-DBAF96424908}"/>
              </a:ext>
            </a:extLst>
          </p:cNvPr>
          <p:cNvSpPr/>
          <p:nvPr/>
        </p:nvSpPr>
        <p:spPr>
          <a:xfrm>
            <a:off x="4558146" y="2912894"/>
            <a:ext cx="1209963" cy="373268"/>
          </a:xfrm>
          <a:prstGeom prst="rightArrow">
            <a:avLst/>
          </a:prstGeom>
          <a:solidFill>
            <a:srgbClr val="EBF5F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12D22-722C-F392-5AD1-81A925989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880" y="3755926"/>
            <a:ext cx="76389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utnik 35">
            <a:extLst>
              <a:ext uri="{FF2B5EF4-FFF2-40B4-BE49-F238E27FC236}">
                <a16:creationId xmlns:a16="http://schemas.microsoft.com/office/drawing/2014/main" id="{FB6BE312-98BE-4CA1-66D7-9D5376D5B37A}"/>
              </a:ext>
            </a:extLst>
          </p:cNvPr>
          <p:cNvSpPr/>
          <p:nvPr/>
        </p:nvSpPr>
        <p:spPr>
          <a:xfrm>
            <a:off x="2239174" y="983501"/>
            <a:ext cx="4685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hr-HR" sz="2800" b="1" cap="none" spc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 su stanice </a:t>
            </a:r>
            <a:r>
              <a:rPr lang="hr-HR" sz="2800" b="1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tako </a:t>
            </a:r>
            <a:r>
              <a:rPr lang="hr-HR" sz="2800" b="1" cap="none" spc="0" dirty="0">
                <a:ln w="0"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2CFC1-D334-51EE-4D07-DC177BACD978}"/>
              </a:ext>
            </a:extLst>
          </p:cNvPr>
          <p:cNvSpPr txBox="1"/>
          <p:nvPr/>
        </p:nvSpPr>
        <p:spPr>
          <a:xfrm>
            <a:off x="853420" y="1699572"/>
            <a:ext cx="803196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 stanice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veći omjer površine i volumena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eća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površina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učinkovitija izmjena tvari</a:t>
            </a:r>
          </a:p>
        </p:txBody>
      </p:sp>
      <p:sp>
        <p:nvSpPr>
          <p:cNvPr id="24" name="Kocka 3">
            <a:extLst>
              <a:ext uri="{FF2B5EF4-FFF2-40B4-BE49-F238E27FC236}">
                <a16:creationId xmlns:a16="http://schemas.microsoft.com/office/drawing/2014/main" id="{C4CCD8CF-23A7-C0E9-406F-3F0D19BA1DF1}"/>
              </a:ext>
            </a:extLst>
          </p:cNvPr>
          <p:cNvSpPr/>
          <p:nvPr/>
        </p:nvSpPr>
        <p:spPr>
          <a:xfrm>
            <a:off x="946968" y="3969194"/>
            <a:ext cx="720000" cy="720000"/>
          </a:xfrm>
          <a:prstGeom prst="cub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5" name="Ravni poveznik sa strelicom 14">
            <a:extLst>
              <a:ext uri="{FF2B5EF4-FFF2-40B4-BE49-F238E27FC236}">
                <a16:creationId xmlns:a16="http://schemas.microsoft.com/office/drawing/2014/main" id="{EE1ED439-F345-4DB0-0B6B-575793C6A953}"/>
              </a:ext>
            </a:extLst>
          </p:cNvPr>
          <p:cNvCxnSpPr>
            <a:cxnSpLocks/>
          </p:cNvCxnSpPr>
          <p:nvPr/>
        </p:nvCxnSpPr>
        <p:spPr>
          <a:xfrm flipH="1">
            <a:off x="1178194" y="3804724"/>
            <a:ext cx="488774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avokutnik 16">
            <a:extLst>
              <a:ext uri="{FF2B5EF4-FFF2-40B4-BE49-F238E27FC236}">
                <a16:creationId xmlns:a16="http://schemas.microsoft.com/office/drawing/2014/main" id="{2B5CF822-6998-BA0C-607A-D9D8832C099D}"/>
              </a:ext>
            </a:extLst>
          </p:cNvPr>
          <p:cNvSpPr/>
          <p:nvPr/>
        </p:nvSpPr>
        <p:spPr>
          <a:xfrm>
            <a:off x="1060116" y="3284340"/>
            <a:ext cx="7841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cm</a:t>
            </a:r>
          </a:p>
        </p:txBody>
      </p:sp>
      <p:sp>
        <p:nvSpPr>
          <p:cNvPr id="27" name="Kocka 3">
            <a:extLst>
              <a:ext uri="{FF2B5EF4-FFF2-40B4-BE49-F238E27FC236}">
                <a16:creationId xmlns:a16="http://schemas.microsoft.com/office/drawing/2014/main" id="{69157989-3852-2666-4105-F6E5BB316B40}"/>
              </a:ext>
            </a:extLst>
          </p:cNvPr>
          <p:cNvSpPr/>
          <p:nvPr/>
        </p:nvSpPr>
        <p:spPr>
          <a:xfrm>
            <a:off x="3039044" y="3730510"/>
            <a:ext cx="1333500" cy="1155700"/>
          </a:xfrm>
          <a:prstGeom prst="cub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8" name="Ravni poveznik sa strelicom 14">
            <a:extLst>
              <a:ext uri="{FF2B5EF4-FFF2-40B4-BE49-F238E27FC236}">
                <a16:creationId xmlns:a16="http://schemas.microsoft.com/office/drawing/2014/main" id="{78FDDF21-63D2-0604-7CDD-EFFAD1CD57FB}"/>
              </a:ext>
            </a:extLst>
          </p:cNvPr>
          <p:cNvCxnSpPr>
            <a:cxnSpLocks/>
          </p:cNvCxnSpPr>
          <p:nvPr/>
        </p:nvCxnSpPr>
        <p:spPr>
          <a:xfrm flipH="1">
            <a:off x="3388974" y="3581779"/>
            <a:ext cx="98357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ravokutnik 16">
            <a:extLst>
              <a:ext uri="{FF2B5EF4-FFF2-40B4-BE49-F238E27FC236}">
                <a16:creationId xmlns:a16="http://schemas.microsoft.com/office/drawing/2014/main" id="{B29055D5-C1B5-17E8-FCC8-712CAD19D59E}"/>
              </a:ext>
            </a:extLst>
          </p:cNvPr>
          <p:cNvSpPr/>
          <p:nvPr/>
        </p:nvSpPr>
        <p:spPr>
          <a:xfrm>
            <a:off x="3488664" y="3081293"/>
            <a:ext cx="7841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2400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D55EF6-3036-0FF3-F871-A4527CC2CD77}"/>
              </a:ext>
            </a:extLst>
          </p:cNvPr>
          <p:cNvSpPr txBox="1"/>
          <p:nvPr/>
        </p:nvSpPr>
        <p:spPr>
          <a:xfrm>
            <a:off x="5007273" y="3789221"/>
            <a:ext cx="1323481" cy="830997"/>
          </a:xfrm>
          <a:prstGeom prst="rect">
            <a:avLst/>
          </a:prstGeom>
          <a:noFill/>
          <a:ln w="19050">
            <a:solidFill>
              <a:srgbClr val="3CB8C2"/>
            </a:solidFill>
          </a:ln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= 6 x a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= a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EAA72B-554C-9C40-0679-225265AF2A21}"/>
              </a:ext>
            </a:extLst>
          </p:cNvPr>
          <p:cNvSpPr txBox="1"/>
          <p:nvPr/>
        </p:nvSpPr>
        <p:spPr>
          <a:xfrm>
            <a:off x="138545" y="5012858"/>
            <a:ext cx="2299855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= 6 x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hr-HR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hr-H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= a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hr-HR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hr-H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P/V 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64F7648-2CDA-9DD0-056E-80937D07ABC6}"/>
              </a:ext>
            </a:extLst>
          </p:cNvPr>
          <p:cNvSpPr txBox="1"/>
          <p:nvPr/>
        </p:nvSpPr>
        <p:spPr>
          <a:xfrm>
            <a:off x="2771035" y="5012858"/>
            <a:ext cx="2410566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= 6 x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hr-HR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hr-H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= a</a:t>
            </a:r>
            <a:r>
              <a:rPr lang="pt-B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hr-HR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hr-HR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hr-HR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pt-B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hr-HR" sz="2400" b="1" dirty="0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P/V = 3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15E4492-D3F4-291C-4011-601E16AB7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3082" y="2912821"/>
            <a:ext cx="4778965" cy="2671813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2754BB02-8EA6-DA89-7349-589AD571C236}"/>
              </a:ext>
            </a:extLst>
          </p:cNvPr>
          <p:cNvSpPr/>
          <p:nvPr/>
        </p:nvSpPr>
        <p:spPr>
          <a:xfrm>
            <a:off x="7121236" y="2814413"/>
            <a:ext cx="4858328" cy="2807843"/>
          </a:xfrm>
          <a:prstGeom prst="rect">
            <a:avLst/>
          </a:prstGeom>
          <a:noFill/>
          <a:ln w="28575"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0F0DBAF-425B-D5FE-F7F2-025C718BB761}"/>
              </a:ext>
            </a:extLst>
          </p:cNvPr>
          <p:cNvSpPr/>
          <p:nvPr/>
        </p:nvSpPr>
        <p:spPr>
          <a:xfrm>
            <a:off x="1666968" y="946778"/>
            <a:ext cx="5942063" cy="653176"/>
          </a:xfrm>
          <a:prstGeom prst="wedgeRoundRectCallout">
            <a:avLst>
              <a:gd name="adj1" fmla="val 70463"/>
              <a:gd name="adj2" fmla="val 8945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B44726B-02A3-7341-4553-DB642A1EFF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57" t="14253" r="25479" b="19234"/>
          <a:stretch>
            <a:fillRect/>
          </a:stretch>
        </p:blipFill>
        <p:spPr>
          <a:xfrm>
            <a:off x="9027592" y="902659"/>
            <a:ext cx="1037543" cy="9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  <p:bldP spid="27" grpId="0" animBg="1"/>
      <p:bldP spid="29" grpId="0"/>
      <p:bldP spid="33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7">
            <a:extLst>
              <a:ext uri="{FF2B5EF4-FFF2-40B4-BE49-F238E27FC236}">
                <a16:creationId xmlns:a16="http://schemas.microsoft.com/office/drawing/2014/main" id="{81107089-B396-1525-0FBF-E59238F4BD5C}"/>
              </a:ext>
            </a:extLst>
          </p:cNvPr>
          <p:cNvSpPr txBox="1"/>
          <p:nvPr/>
        </p:nvSpPr>
        <p:spPr>
          <a:xfrm>
            <a:off x="646568" y="1060400"/>
            <a:ext cx="1088965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višestanični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organizmi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rastu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povećanjem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broja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stanica, a ne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povećanjem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njihova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volumena</a:t>
            </a:r>
            <a:endParaRPr lang="hr-HR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lipsa 8">
            <a:extLst>
              <a:ext uri="{FF2B5EF4-FFF2-40B4-BE49-F238E27FC236}">
                <a16:creationId xmlns:a16="http://schemas.microsoft.com/office/drawing/2014/main" id="{7BC46D73-DDC1-A6C6-20FF-2BBE24864C95}"/>
              </a:ext>
            </a:extLst>
          </p:cNvPr>
          <p:cNvSpPr/>
          <p:nvPr/>
        </p:nvSpPr>
        <p:spPr>
          <a:xfrm>
            <a:off x="2567732" y="2417860"/>
            <a:ext cx="722490" cy="654756"/>
          </a:xfrm>
          <a:custGeom>
            <a:avLst/>
            <a:gdLst>
              <a:gd name="csX0" fmla="*/ 0 w 722490"/>
              <a:gd name="csY0" fmla="*/ 327378 h 654756"/>
              <a:gd name="csX1" fmla="*/ 361245 w 722490"/>
              <a:gd name="csY1" fmla="*/ 0 h 654756"/>
              <a:gd name="csX2" fmla="*/ 722490 w 722490"/>
              <a:gd name="csY2" fmla="*/ 327378 h 654756"/>
              <a:gd name="csX3" fmla="*/ 361245 w 722490"/>
              <a:gd name="csY3" fmla="*/ 654756 h 654756"/>
              <a:gd name="csX4" fmla="*/ 0 w 722490"/>
              <a:gd name="csY4" fmla="*/ 327378 h 65475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722490" h="654756" fill="none" extrusionOk="0">
                <a:moveTo>
                  <a:pt x="0" y="327378"/>
                </a:moveTo>
                <a:cubicBezTo>
                  <a:pt x="5879" y="146404"/>
                  <a:pt x="151659" y="8312"/>
                  <a:pt x="361245" y="0"/>
                </a:cubicBezTo>
                <a:cubicBezTo>
                  <a:pt x="555594" y="31933"/>
                  <a:pt x="689304" y="157320"/>
                  <a:pt x="722490" y="327378"/>
                </a:cubicBezTo>
                <a:cubicBezTo>
                  <a:pt x="747422" y="517178"/>
                  <a:pt x="563132" y="654305"/>
                  <a:pt x="361245" y="654756"/>
                </a:cubicBezTo>
                <a:cubicBezTo>
                  <a:pt x="141115" y="645366"/>
                  <a:pt x="-19315" y="497940"/>
                  <a:pt x="0" y="327378"/>
                </a:cubicBezTo>
                <a:close/>
              </a:path>
              <a:path w="722490" h="654756" stroke="0" extrusionOk="0">
                <a:moveTo>
                  <a:pt x="0" y="327378"/>
                </a:moveTo>
                <a:cubicBezTo>
                  <a:pt x="-4312" y="162538"/>
                  <a:pt x="169827" y="21026"/>
                  <a:pt x="361245" y="0"/>
                </a:cubicBezTo>
                <a:cubicBezTo>
                  <a:pt x="568450" y="1249"/>
                  <a:pt x="731770" y="158015"/>
                  <a:pt x="722490" y="327378"/>
                </a:cubicBezTo>
                <a:cubicBezTo>
                  <a:pt x="717205" y="537972"/>
                  <a:pt x="566918" y="659920"/>
                  <a:pt x="361245" y="654756"/>
                </a:cubicBezTo>
                <a:cubicBezTo>
                  <a:pt x="158953" y="679705"/>
                  <a:pt x="-3763" y="528343"/>
                  <a:pt x="0" y="32737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9757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Elipsa 10">
            <a:extLst>
              <a:ext uri="{FF2B5EF4-FFF2-40B4-BE49-F238E27FC236}">
                <a16:creationId xmlns:a16="http://schemas.microsoft.com/office/drawing/2014/main" id="{56CAFE55-F73A-D6DC-A9D5-3ED308C0FDA3}"/>
              </a:ext>
            </a:extLst>
          </p:cNvPr>
          <p:cNvSpPr/>
          <p:nvPr/>
        </p:nvSpPr>
        <p:spPr>
          <a:xfrm>
            <a:off x="4653743" y="2087607"/>
            <a:ext cx="1603022" cy="1184959"/>
          </a:xfrm>
          <a:custGeom>
            <a:avLst/>
            <a:gdLst>
              <a:gd name="csX0" fmla="*/ 0 w 1603022"/>
              <a:gd name="csY0" fmla="*/ 592480 h 1184959"/>
              <a:gd name="csX1" fmla="*/ 801511 w 1603022"/>
              <a:gd name="csY1" fmla="*/ 0 h 1184959"/>
              <a:gd name="csX2" fmla="*/ 1603022 w 1603022"/>
              <a:gd name="csY2" fmla="*/ 592480 h 1184959"/>
              <a:gd name="csX3" fmla="*/ 801511 w 1603022"/>
              <a:gd name="csY3" fmla="*/ 1184960 h 1184959"/>
              <a:gd name="csX4" fmla="*/ 0 w 1603022"/>
              <a:gd name="csY4" fmla="*/ 592480 h 118495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603022" h="1184959" fill="none" extrusionOk="0">
                <a:moveTo>
                  <a:pt x="0" y="592480"/>
                </a:moveTo>
                <a:cubicBezTo>
                  <a:pt x="61136" y="263517"/>
                  <a:pt x="344251" y="12042"/>
                  <a:pt x="801511" y="0"/>
                </a:cubicBezTo>
                <a:cubicBezTo>
                  <a:pt x="1242731" y="8924"/>
                  <a:pt x="1591823" y="268889"/>
                  <a:pt x="1603022" y="592480"/>
                </a:cubicBezTo>
                <a:cubicBezTo>
                  <a:pt x="1610072" y="922241"/>
                  <a:pt x="1293844" y="1175530"/>
                  <a:pt x="801511" y="1184960"/>
                </a:cubicBezTo>
                <a:cubicBezTo>
                  <a:pt x="314996" y="1164991"/>
                  <a:pt x="-31868" y="902797"/>
                  <a:pt x="0" y="592480"/>
                </a:cubicBezTo>
                <a:close/>
              </a:path>
              <a:path w="1603022" h="1184959" stroke="0" extrusionOk="0">
                <a:moveTo>
                  <a:pt x="0" y="592480"/>
                </a:moveTo>
                <a:cubicBezTo>
                  <a:pt x="-21437" y="344646"/>
                  <a:pt x="373795" y="38833"/>
                  <a:pt x="801511" y="0"/>
                </a:cubicBezTo>
                <a:cubicBezTo>
                  <a:pt x="1262158" y="2920"/>
                  <a:pt x="1641038" y="312139"/>
                  <a:pt x="1603022" y="592480"/>
                </a:cubicBezTo>
                <a:cubicBezTo>
                  <a:pt x="1595810" y="960346"/>
                  <a:pt x="1271861" y="1208161"/>
                  <a:pt x="801511" y="1184960"/>
                </a:cubicBezTo>
                <a:cubicBezTo>
                  <a:pt x="354318" y="1225591"/>
                  <a:pt x="-6849" y="956389"/>
                  <a:pt x="0" y="59248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97829757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6" name="Ravni poveznik sa strelicom 11">
            <a:extLst>
              <a:ext uri="{FF2B5EF4-FFF2-40B4-BE49-F238E27FC236}">
                <a16:creationId xmlns:a16="http://schemas.microsoft.com/office/drawing/2014/main" id="{6E5C5605-3722-D0ED-AF67-E8485D972227}"/>
              </a:ext>
            </a:extLst>
          </p:cNvPr>
          <p:cNvCxnSpPr>
            <a:stCxn id="4" idx="2"/>
            <a:endCxn id="4" idx="6"/>
          </p:cNvCxnSpPr>
          <p:nvPr/>
        </p:nvCxnSpPr>
        <p:spPr>
          <a:xfrm>
            <a:off x="2567732" y="2745238"/>
            <a:ext cx="72249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vni poveznik sa strelicom 13">
            <a:extLst>
              <a:ext uri="{FF2B5EF4-FFF2-40B4-BE49-F238E27FC236}">
                <a16:creationId xmlns:a16="http://schemas.microsoft.com/office/drawing/2014/main" id="{0D8794AE-2088-EA2D-58DF-28B4C6E62227}"/>
              </a:ext>
            </a:extLst>
          </p:cNvPr>
          <p:cNvCxnSpPr>
            <a:cxnSpLocks/>
            <a:stCxn id="5" idx="2"/>
            <a:endCxn id="5" idx="6"/>
          </p:cNvCxnSpPr>
          <p:nvPr/>
        </p:nvCxnSpPr>
        <p:spPr>
          <a:xfrm>
            <a:off x="4653743" y="2680087"/>
            <a:ext cx="1603022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25">
            <a:extLst>
              <a:ext uri="{FF2B5EF4-FFF2-40B4-BE49-F238E27FC236}">
                <a16:creationId xmlns:a16="http://schemas.microsoft.com/office/drawing/2014/main" id="{E79B6AE5-83CD-E785-47CE-0172320C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497" y="1891397"/>
            <a:ext cx="2095077" cy="15536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22893-311B-D323-7E95-0AE987B36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3785385"/>
            <a:ext cx="2893291" cy="2893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D81D05-C2BC-ABC4-3A73-AA42EA24605C}"/>
              </a:ext>
            </a:extLst>
          </p:cNvPr>
          <p:cNvSpPr txBox="1"/>
          <p:nvPr/>
        </p:nvSpPr>
        <p:spPr>
          <a:xfrm>
            <a:off x="3934691" y="469354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– 40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bilijuna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 – 4 × 10¹³) </a:t>
            </a:r>
            <a:r>
              <a:rPr lang="it-IT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76CC81A-E091-C519-F6B1-104AD650AC85}"/>
              </a:ext>
            </a:extLst>
          </p:cNvPr>
          <p:cNvSpPr/>
          <p:nvPr/>
        </p:nvSpPr>
        <p:spPr>
          <a:xfrm>
            <a:off x="3290222" y="4825564"/>
            <a:ext cx="515160" cy="300618"/>
          </a:xfrm>
          <a:prstGeom prst="rightArrow">
            <a:avLst/>
          </a:prstGeom>
          <a:solidFill>
            <a:srgbClr val="3CB8C2"/>
          </a:solidFill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3B89B-A404-E255-5E9F-0F50C46FE796}"/>
              </a:ext>
            </a:extLst>
          </p:cNvPr>
          <p:cNvSpPr txBox="1"/>
          <p:nvPr/>
        </p:nvSpPr>
        <p:spPr>
          <a:xfrm>
            <a:off x="3934691" y="518984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 toliko drugih stanica - bakterije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5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/>
      <p:bldP spid="13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1511C1-7212-ECDC-227A-6346292550AC}"/>
              </a:ext>
            </a:extLst>
          </p:cNvPr>
          <p:cNvSpPr txBox="1"/>
          <p:nvPr/>
        </p:nvSpPr>
        <p:spPr>
          <a:xfrm>
            <a:off x="1037749" y="1169688"/>
            <a:ext cx="79677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je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priroda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riješila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potrebu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</a:t>
            </a: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većom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površinom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4CE08D5-8DF2-B814-1A62-D4A59542FB6E}"/>
              </a:ext>
            </a:extLst>
          </p:cNvPr>
          <p:cNvSpPr/>
          <p:nvPr/>
        </p:nvSpPr>
        <p:spPr>
          <a:xfrm>
            <a:off x="900350" y="1035554"/>
            <a:ext cx="8105105" cy="786072"/>
          </a:xfrm>
          <a:prstGeom prst="wedgeRoundRectCallout">
            <a:avLst>
              <a:gd name="adj1" fmla="val 56902"/>
              <a:gd name="adj2" fmla="val 10120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0EB4E-FCC6-AC47-7CCC-1B99E38679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57" t="14253" r="25479" b="19234"/>
          <a:stretch>
            <a:fillRect/>
          </a:stretch>
        </p:blipFill>
        <p:spPr>
          <a:xfrm>
            <a:off x="9624291" y="902659"/>
            <a:ext cx="1037543" cy="918967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622BFE57-7D64-C722-956F-7537D482F9E5}"/>
              </a:ext>
            </a:extLst>
          </p:cNvPr>
          <p:cNvSpPr/>
          <p:nvPr/>
        </p:nvSpPr>
        <p:spPr>
          <a:xfrm>
            <a:off x="1431635" y="2110347"/>
            <a:ext cx="276423" cy="786073"/>
          </a:xfrm>
          <a:prstGeom prst="downArrow">
            <a:avLst/>
          </a:prstGeom>
          <a:solidFill>
            <a:srgbClr val="3CB8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E1A2B1DC-2A47-41A2-BD7C-C5418ACBA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14" y="3049876"/>
            <a:ext cx="3511154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nabiranjem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membrane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izduženjem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spljoštenim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oblikom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0E8C9B-EC46-1B5F-EE8F-272B3C6CC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648" y="2016446"/>
            <a:ext cx="2600516" cy="28251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828B75-BED5-14FF-0539-8602473C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860" y="1888073"/>
            <a:ext cx="2839009" cy="2912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1A5498-FBB8-EFE8-FBD6-56F7742509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179" t="5926" r="20190" b="6801"/>
          <a:stretch>
            <a:fillRect/>
          </a:stretch>
        </p:blipFill>
        <p:spPr>
          <a:xfrm>
            <a:off x="6926127" y="3772271"/>
            <a:ext cx="2547712" cy="2528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6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389F04-10F4-1578-5C37-D56F040958A2}"/>
              </a:ext>
            </a:extLst>
          </p:cNvPr>
          <p:cNvSpPr txBox="1"/>
          <p:nvPr/>
        </p:nvSpPr>
        <p:spPr>
          <a:xfrm>
            <a:off x="1209870" y="2072484"/>
            <a:ext cx="45812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DOMENE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ŽIVOG SVIJETA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 STANICA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 STANICA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OMJER P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OVRŠINE I VOLUMENA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F088A-BEF7-E8F5-8483-75D3E88B5D3D}"/>
              </a:ext>
            </a:extLst>
          </p:cNvPr>
          <p:cNvSpPr txBox="1"/>
          <p:nvPr/>
        </p:nvSpPr>
        <p:spPr>
          <a:xfrm>
            <a:off x="643466" y="1059934"/>
            <a:ext cx="309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KLJUČNE RIJEČI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ABAB45-C11B-B366-3602-BD3E8330ACFD}"/>
              </a:ext>
            </a:extLst>
          </p:cNvPr>
          <p:cNvSpPr txBox="1"/>
          <p:nvPr/>
        </p:nvSpPr>
        <p:spPr>
          <a:xfrm>
            <a:off x="4809065" y="1505396"/>
            <a:ext cx="6400801" cy="492443"/>
          </a:xfrm>
          <a:prstGeom prst="rect">
            <a:avLst/>
          </a:prstGeom>
          <a:solidFill>
            <a:srgbClr val="FEF5E6"/>
          </a:solidFill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svaku ključnu riječ napiši jednu rečenicu.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AA47A5-277E-4BB3-3925-A8910BF787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10" b="13704"/>
          <a:stretch>
            <a:fillRect/>
          </a:stretch>
        </p:blipFill>
        <p:spPr>
          <a:xfrm>
            <a:off x="7295933" y="2546927"/>
            <a:ext cx="4076527" cy="297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9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4">
            <a:extLst>
              <a:ext uri="{FF2B5EF4-FFF2-40B4-BE49-F238E27FC236}">
                <a16:creationId xmlns:a16="http://schemas.microsoft.com/office/drawing/2014/main" id="{A6F9C37D-743A-3BCD-A088-37FE0162CB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85500" y="707388"/>
            <a:ext cx="88344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r-HR" altLang="sr-Latn-RS" sz="6600" dirty="0">
                <a:solidFill>
                  <a:srgbClr val="000000"/>
                </a:solidFill>
                <a:latin typeface="Comic Sans MS" panose="030F0702030302020204" pitchFamily="66" charset="0"/>
                <a:cs typeface="Arial" panose="020B0604020202020204" pitchFamily="34" charset="0"/>
                <a:sym typeface="Wingdings" panose="05000000000000000000" pitchFamily="2" charset="2"/>
              </a:rPr>
              <a:t></a:t>
            </a:r>
            <a:endParaRPr lang="hr-HR" altLang="sr-Latn-RS" sz="6600" dirty="0">
              <a:cs typeface="Arial" panose="020B0604020202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E6B4A42-EB4C-0D56-0C42-B41F19F8E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" y="1477542"/>
            <a:ext cx="1137920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-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osnovna 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građevna i funkcionalna jedinica svih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živih bića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 stanice </a:t>
            </a:r>
            <a:r>
              <a:rPr lang="en-US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 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</a:t>
            </a: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citoplazm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genetski materijal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ribosomi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prokariotska stanica – jednostavnije građe (arheje i bakterije)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ts val="1200"/>
              </a:spcAft>
              <a:buFont typeface="Calibri" panose="020F0502020204030204" pitchFamily="34" charset="0"/>
              <a:buChar char="-"/>
            </a:pP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eukariotska stanica – prostorno odvojeni procesi, jezgra (protisti, gljive, biljke i životinje)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72ED9FA-58FA-1EC2-1139-814983E0D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27" y="1045229"/>
            <a:ext cx="33867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tabLst/>
            </a:pP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RAZNOLIKOST STANICA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E4557E0-3AFB-47B5-3DB6-4569299D1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199" y="3668922"/>
            <a:ext cx="351366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buFont typeface="Calibri" panose="020F0502020204030204" pitchFamily="34" charset="0"/>
              <a:buChar char="-"/>
              <a:tabLst/>
            </a:pP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domene: 1. arheje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lang="hr-HR" alt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2. bakterije</a:t>
            </a:r>
          </a:p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hr-HR" altLang="en-US" sz="24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3. eukarioti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5CD78FAD-E55C-17E8-E834-D15BA62A199C}"/>
              </a:ext>
            </a:extLst>
          </p:cNvPr>
          <p:cNvSpPr/>
          <p:nvPr/>
        </p:nvSpPr>
        <p:spPr>
          <a:xfrm>
            <a:off x="3934884" y="3700457"/>
            <a:ext cx="270934" cy="872067"/>
          </a:xfrm>
          <a:prstGeom prst="rightBrace">
            <a:avLst>
              <a:gd name="adj1" fmla="val 3869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1A0C4-B7A1-D07E-A9AA-357124B274F8}"/>
              </a:ext>
            </a:extLst>
          </p:cNvPr>
          <p:cNvSpPr txBox="1"/>
          <p:nvPr/>
        </p:nvSpPr>
        <p:spPr>
          <a:xfrm>
            <a:off x="4313768" y="3904594"/>
            <a:ext cx="33485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jednostanični organizmi</a:t>
            </a:r>
            <a:endParaRPr lang="en-US" sz="2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3A0F29-D720-2631-E3D6-6B8ACFC5F8E0}"/>
              </a:ext>
            </a:extLst>
          </p:cNvPr>
          <p:cNvSpPr txBox="1"/>
          <p:nvPr/>
        </p:nvSpPr>
        <p:spPr>
          <a:xfrm>
            <a:off x="4313768" y="4731903"/>
            <a:ext cx="434763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jednostanični ili višestanični</a:t>
            </a:r>
            <a:endParaRPr lang="en-US" sz="2200" i="1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EC21DCE-D7C9-C8AB-E2E1-9B93361E5EC8}"/>
              </a:ext>
            </a:extLst>
          </p:cNvPr>
          <p:cNvCxnSpPr>
            <a:cxnSpLocks/>
          </p:cNvCxnSpPr>
          <p:nvPr/>
        </p:nvCxnSpPr>
        <p:spPr>
          <a:xfrm>
            <a:off x="3934884" y="4947346"/>
            <a:ext cx="2709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507897-3195-0396-2DF4-99CC05708C21}"/>
              </a:ext>
            </a:extLst>
          </p:cNvPr>
          <p:cNvSpPr txBox="1"/>
          <p:nvPr/>
        </p:nvSpPr>
        <p:spPr>
          <a:xfrm>
            <a:off x="584199" y="5443439"/>
            <a:ext cx="104013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ptos" panose="020B0004020202020204" pitchFamily="34" charset="0"/>
              <a:buChar char="-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male stanice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veći omjer površine i volumena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učinkovitija izmjena tvari</a:t>
            </a:r>
          </a:p>
        </p:txBody>
      </p:sp>
    </p:spTree>
    <p:extLst>
      <p:ext uri="{BB962C8B-B14F-4D97-AF65-F5344CB8AC3E}">
        <p14:creationId xmlns:p14="http://schemas.microsoft.com/office/powerpoint/2010/main" val="287467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D36BB8-16A0-6DCB-70ED-35DC84DFC911}"/>
              </a:ext>
            </a:extLst>
          </p:cNvPr>
          <p:cNvSpPr txBox="1"/>
          <p:nvPr/>
        </p:nvSpPr>
        <p:spPr>
          <a:xfrm>
            <a:off x="355601" y="816304"/>
            <a:ext cx="1092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Veliko </a:t>
            </a:r>
            <a:r>
              <a:rPr lang="en-US" sz="2800" b="1" dirty="0" err="1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nije</a:t>
            </a:r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uvijek</a:t>
            </a:r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bolje</a:t>
            </a:r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2800" b="1" dirty="0">
              <a:solidFill>
                <a:srgbClr val="3CB8C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406CB1-652D-2E54-9090-A4F77AF2F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598" y="2365021"/>
            <a:ext cx="4669367" cy="3112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F80F19-C4F4-18E5-4A7A-FB8B4690FE19}"/>
              </a:ext>
            </a:extLst>
          </p:cNvPr>
          <p:cNvSpPr txBox="1"/>
          <p:nvPr/>
        </p:nvSpPr>
        <p:spPr>
          <a:xfrm>
            <a:off x="355601" y="1474716"/>
            <a:ext cx="115485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Materijal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pribor: s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pužv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obojena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bojom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za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hranu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tintom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čaše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ravnalo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nož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škare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štoperica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mobitel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papirnati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ubrusi</a:t>
            </a:r>
            <a:endParaRPr lang="en-US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5DE5F-F121-4BEC-E05B-B82B310D55B4}"/>
              </a:ext>
            </a:extLst>
          </p:cNvPr>
          <p:cNvSpPr txBox="1"/>
          <p:nvPr/>
        </p:nvSpPr>
        <p:spPr>
          <a:xfrm>
            <a:off x="436035" y="2256239"/>
            <a:ext cx="6582830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Izreži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kocke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spužve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× 1 × 1 cm</a:t>
            </a:r>
            <a:b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× 2 × 2 cm</a:t>
            </a:r>
            <a:b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× 3 × 3 cm</a:t>
            </a:r>
            <a:endParaRPr lang="hr-H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Ulij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obojenu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čaše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Istovremeno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uroni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tri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kocke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Mjeri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vrijeme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potrebno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se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kocke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natop</a:t>
            </a:r>
            <a: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promatraj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nakon</a:t>
            </a:r>
            <a:r>
              <a:rPr lang="en-US" sz="2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 minute).</a:t>
            </a:r>
            <a:endParaRPr lang="hr-HR" sz="2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Izvadi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kocke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prema potrebi ih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prereži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2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Promatraj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koliko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tekućina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prodrla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svaku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kocku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485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38596B2-DD4E-ACAA-791A-A9D69CC1A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50029"/>
              </p:ext>
            </p:extLst>
          </p:nvPr>
        </p:nvGraphicFramePr>
        <p:xfrm>
          <a:off x="491067" y="3429000"/>
          <a:ext cx="11472333" cy="2525760"/>
        </p:xfrm>
        <a:graphic>
          <a:graphicData uri="http://schemas.openxmlformats.org/drawingml/2006/table">
            <a:tbl>
              <a:tblPr/>
              <a:tblGrid>
                <a:gridCol w="1193800">
                  <a:extLst>
                    <a:ext uri="{9D8B030D-6E8A-4147-A177-3AD203B41FA5}">
                      <a16:colId xmlns:a16="http://schemas.microsoft.com/office/drawing/2014/main" val="1878704403"/>
                    </a:ext>
                  </a:extLst>
                </a:gridCol>
                <a:gridCol w="1854200">
                  <a:extLst>
                    <a:ext uri="{9D8B030D-6E8A-4147-A177-3AD203B41FA5}">
                      <a16:colId xmlns:a16="http://schemas.microsoft.com/office/drawing/2014/main" val="4177539727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2974391144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1288950160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17215274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79756789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Brid (cm)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 err="1"/>
                        <a:t>Površina</a:t>
                      </a:r>
                      <a:r>
                        <a:rPr lang="en-US" dirty="0"/>
                        <a:t> (cm²)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Volumen (cm³)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 err="1"/>
                        <a:t>Omjer</a:t>
                      </a:r>
                      <a:r>
                        <a:rPr lang="en-US" dirty="0"/>
                        <a:t> P/V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Vrijeme upijanja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 err="1"/>
                        <a:t>Opažanja</a:t>
                      </a: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857437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72908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1035229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dirty="0"/>
                        <a:t>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995343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49F11E7-F493-3476-42FA-1139A2F0F6EE}"/>
              </a:ext>
            </a:extLst>
          </p:cNvPr>
          <p:cNvSpPr txBox="1"/>
          <p:nvPr/>
        </p:nvSpPr>
        <p:spPr>
          <a:xfrm>
            <a:off x="491067" y="1023035"/>
            <a:ext cx="6096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 startAt="7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Izračunaj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b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Površina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6a²</a:t>
            </a:r>
            <a:b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Volumen = a³</a:t>
            </a:r>
            <a:b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Omjer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P/V = </a:t>
            </a:r>
            <a:r>
              <a:rPr lang="en-US" sz="24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površina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÷ volume</a:t>
            </a:r>
            <a:r>
              <a:rPr lang="hr-HR" sz="2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 startAt="7"/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Zapiši opažanja i vrijeme upijanja u tablicu.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1EEAAF-49BD-01CD-9D05-B0F10A857776}"/>
              </a:ext>
            </a:extLst>
          </p:cNvPr>
          <p:cNvSpPr txBox="1"/>
          <p:nvPr/>
        </p:nvSpPr>
        <p:spPr>
          <a:xfrm>
            <a:off x="368300" y="1182231"/>
            <a:ext cx="1145540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 startAt="8"/>
            </a:pPr>
            <a:r>
              <a:rPr lang="hr-HR" sz="2400" dirty="0"/>
              <a:t>Odgovori na </a:t>
            </a:r>
            <a:r>
              <a:rPr lang="hr-HR" sz="2400" dirty="0" err="1"/>
              <a:t>pi</a:t>
            </a:r>
            <a:r>
              <a:rPr lang="en-US" sz="2400" dirty="0" err="1"/>
              <a:t>tanja</a:t>
            </a:r>
            <a:r>
              <a:rPr lang="hr-HR" sz="2400" dirty="0"/>
              <a:t>.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/>
              <a:t>Koja </a:t>
            </a:r>
            <a:r>
              <a:rPr lang="en-US" sz="2400" dirty="0" err="1"/>
              <a:t>kocka</a:t>
            </a:r>
            <a:r>
              <a:rPr lang="en-US" sz="2400" dirty="0"/>
              <a:t> </a:t>
            </a:r>
            <a:r>
              <a:rPr lang="en-US" sz="2400" dirty="0" err="1"/>
              <a:t>ima</a:t>
            </a:r>
            <a:r>
              <a:rPr lang="en-US" sz="2400" dirty="0"/>
              <a:t> </a:t>
            </a:r>
            <a:r>
              <a:rPr lang="en-US" sz="2400" dirty="0" err="1"/>
              <a:t>najveći</a:t>
            </a:r>
            <a:r>
              <a:rPr lang="en-US" sz="2400" dirty="0"/>
              <a:t> </a:t>
            </a:r>
            <a:r>
              <a:rPr lang="en-US" sz="2400" dirty="0" err="1"/>
              <a:t>omjer</a:t>
            </a:r>
            <a:r>
              <a:rPr lang="en-US" sz="2400" dirty="0"/>
              <a:t> </a:t>
            </a:r>
            <a:r>
              <a:rPr lang="en-US" sz="2400" dirty="0" err="1"/>
              <a:t>površine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volumena</a:t>
            </a:r>
            <a:r>
              <a:rPr lang="en-US" sz="2400" dirty="0"/>
              <a:t>?</a:t>
            </a:r>
            <a:endParaRPr lang="hr-HR" sz="2400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/>
              <a:t>Koja se </a:t>
            </a:r>
            <a:r>
              <a:rPr lang="en-US" sz="2400" dirty="0" err="1"/>
              <a:t>kocka</a:t>
            </a:r>
            <a:r>
              <a:rPr lang="en-US" sz="2400" dirty="0"/>
              <a:t> </a:t>
            </a:r>
            <a:r>
              <a:rPr lang="en-US" sz="2400" dirty="0" err="1"/>
              <a:t>najbrže</a:t>
            </a:r>
            <a:r>
              <a:rPr lang="en-US" sz="2400" dirty="0"/>
              <a:t> </a:t>
            </a:r>
            <a:r>
              <a:rPr lang="en-US" sz="2400" dirty="0" err="1"/>
              <a:t>natopila</a:t>
            </a:r>
            <a:r>
              <a:rPr lang="en-US" sz="2400" dirty="0"/>
              <a:t>?</a:t>
            </a:r>
            <a:endParaRPr lang="hr-HR" sz="2400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/>
              <a:t>U </a:t>
            </a:r>
            <a:r>
              <a:rPr lang="en-US" sz="2400" dirty="0" err="1"/>
              <a:t>kojoj</a:t>
            </a:r>
            <a:r>
              <a:rPr lang="en-US" sz="2400" dirty="0"/>
              <a:t> je </a:t>
            </a:r>
            <a:r>
              <a:rPr lang="en-US" sz="2400" dirty="0" err="1"/>
              <a:t>kocki</a:t>
            </a:r>
            <a:r>
              <a:rPr lang="en-US" sz="2400" dirty="0"/>
              <a:t> </a:t>
            </a:r>
            <a:r>
              <a:rPr lang="en-US" sz="2400" dirty="0" err="1"/>
              <a:t>tekućina</a:t>
            </a:r>
            <a:r>
              <a:rPr lang="en-US" sz="2400" dirty="0"/>
              <a:t> </a:t>
            </a:r>
            <a:r>
              <a:rPr lang="en-US" sz="2400" dirty="0" err="1"/>
              <a:t>prodrla</a:t>
            </a:r>
            <a:r>
              <a:rPr lang="en-US" sz="2400" dirty="0"/>
              <a:t> </a:t>
            </a:r>
            <a:r>
              <a:rPr lang="en-US" sz="2400" dirty="0" err="1"/>
              <a:t>najdublje</a:t>
            </a:r>
            <a:r>
              <a:rPr lang="en-US" sz="2400" dirty="0"/>
              <a:t> u </a:t>
            </a:r>
            <a:r>
              <a:rPr lang="en-US" sz="2400" dirty="0" err="1"/>
              <a:t>odnosu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veličinu</a:t>
            </a:r>
            <a:r>
              <a:rPr lang="en-US" sz="2400" dirty="0"/>
              <a:t>?</a:t>
            </a:r>
            <a:endParaRPr lang="hr-HR" sz="2400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/>
              <a:t>Kako </a:t>
            </a:r>
            <a:r>
              <a:rPr lang="en-US" sz="2400" dirty="0" err="1"/>
              <a:t>veličina</a:t>
            </a:r>
            <a:r>
              <a:rPr lang="en-US" sz="2400" dirty="0"/>
              <a:t> </a:t>
            </a:r>
            <a:r>
              <a:rPr lang="en-US" sz="2400" dirty="0" err="1"/>
              <a:t>utječe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brzinu</a:t>
            </a:r>
            <a:r>
              <a:rPr lang="en-US" sz="2400" dirty="0"/>
              <a:t> </a:t>
            </a:r>
            <a:r>
              <a:rPr lang="en-US" sz="2400" dirty="0" err="1"/>
              <a:t>izmjene</a:t>
            </a:r>
            <a:r>
              <a:rPr lang="en-US" sz="2400" dirty="0"/>
              <a:t> </a:t>
            </a:r>
            <a:r>
              <a:rPr lang="en-US" sz="2400" dirty="0" err="1"/>
              <a:t>tvari</a:t>
            </a:r>
            <a:r>
              <a:rPr lang="en-US" sz="2400" dirty="0"/>
              <a:t>?</a:t>
            </a:r>
            <a:endParaRPr lang="hr-HR" sz="2400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 err="1"/>
              <a:t>Zašto</a:t>
            </a:r>
            <a:r>
              <a:rPr lang="en-US" sz="2400" dirty="0"/>
              <a:t> </a:t>
            </a:r>
            <a:r>
              <a:rPr lang="en-US" sz="2400" dirty="0" err="1"/>
              <a:t>stanice</a:t>
            </a:r>
            <a:r>
              <a:rPr lang="en-US" sz="2400" dirty="0"/>
              <a:t> ne </a:t>
            </a:r>
            <a:r>
              <a:rPr lang="en-US" sz="2400" dirty="0" err="1"/>
              <a:t>mogu</a:t>
            </a:r>
            <a:r>
              <a:rPr lang="en-US" sz="2400" dirty="0"/>
              <a:t> </a:t>
            </a:r>
            <a:r>
              <a:rPr lang="en-US" sz="2400" dirty="0" err="1"/>
              <a:t>biti</a:t>
            </a:r>
            <a:r>
              <a:rPr lang="en-US" sz="2400" dirty="0"/>
              <a:t> </a:t>
            </a:r>
            <a:r>
              <a:rPr lang="en-US" sz="2400" dirty="0" err="1"/>
              <a:t>jako</a:t>
            </a:r>
            <a:r>
              <a:rPr lang="en-US" sz="2400" dirty="0"/>
              <a:t> </a:t>
            </a:r>
            <a:r>
              <a:rPr lang="en-US" sz="2400" dirty="0" err="1"/>
              <a:t>velike</a:t>
            </a:r>
            <a:r>
              <a:rPr lang="en-US" sz="2400" dirty="0"/>
              <a:t>?</a:t>
            </a:r>
            <a:endParaRPr lang="hr-HR" sz="2400" dirty="0"/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hr-HR" sz="2400" dirty="0"/>
              <a:t>N</a:t>
            </a:r>
            <a:r>
              <a:rPr lang="en-US" sz="2400" dirty="0" err="1"/>
              <a:t>apiši</a:t>
            </a:r>
            <a:r>
              <a:rPr lang="en-US" sz="2400" dirty="0"/>
              <a:t> </a:t>
            </a:r>
            <a:r>
              <a:rPr lang="en-US" sz="2400" dirty="0" err="1"/>
              <a:t>zaključak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temelju</a:t>
            </a:r>
            <a:r>
              <a:rPr lang="en-US" sz="2400" dirty="0"/>
              <a:t> </a:t>
            </a:r>
            <a:r>
              <a:rPr lang="en-US" sz="2400" dirty="0" err="1"/>
              <a:t>pokusa</a:t>
            </a:r>
            <a:r>
              <a:rPr lang="hr-HR" sz="2400" dirty="0"/>
              <a:t>.</a:t>
            </a:r>
          </a:p>
          <a:p>
            <a:pPr marL="800100" lvl="1" indent="-342900">
              <a:spcAft>
                <a:spcPts val="1200"/>
              </a:spcAft>
              <a:buFont typeface="+mj-lt"/>
              <a:buAutoNum type="alphaLcParenR"/>
            </a:pPr>
            <a:r>
              <a:rPr lang="en-US" sz="2400" dirty="0" err="1"/>
              <a:t>Navedi</a:t>
            </a:r>
            <a:r>
              <a:rPr lang="en-US" sz="2400" dirty="0"/>
              <a:t> </a:t>
            </a:r>
            <a:r>
              <a:rPr lang="en-US" sz="2400" dirty="0" err="1"/>
              <a:t>jedan</a:t>
            </a:r>
            <a:r>
              <a:rPr lang="en-US" sz="2400" dirty="0"/>
              <a:t> </a:t>
            </a:r>
            <a:r>
              <a:rPr lang="en-US" sz="2400" dirty="0" err="1"/>
              <a:t>primjer</a:t>
            </a:r>
            <a:r>
              <a:rPr lang="en-US" sz="2400" dirty="0"/>
              <a:t> </a:t>
            </a:r>
            <a:r>
              <a:rPr lang="en-US" sz="2400" dirty="0" err="1"/>
              <a:t>gdje</a:t>
            </a:r>
            <a:r>
              <a:rPr lang="en-US" sz="2400" dirty="0"/>
              <a:t> je </a:t>
            </a:r>
            <a:r>
              <a:rPr lang="en-US" sz="2400" dirty="0" err="1"/>
              <a:t>važan</a:t>
            </a:r>
            <a:r>
              <a:rPr lang="en-US" sz="2400" dirty="0"/>
              <a:t> </a:t>
            </a:r>
            <a:r>
              <a:rPr lang="en-US" sz="2400" dirty="0" err="1"/>
              <a:t>omjer</a:t>
            </a:r>
            <a:r>
              <a:rPr lang="en-US" sz="2400" dirty="0"/>
              <a:t> </a:t>
            </a:r>
            <a:r>
              <a:rPr lang="en-US" sz="2400" dirty="0" err="1"/>
              <a:t>površine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volumena</a:t>
            </a:r>
            <a:r>
              <a:rPr lang="hr-HR" sz="2400" dirty="0"/>
              <a:t> iz svakodnevnog života.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5E7DD-DFEC-5E99-E620-87294FBAA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8875" y="90117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C0CF3-8C7F-7EB3-1DD3-02403E234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561" y="900518"/>
            <a:ext cx="1800476" cy="1771897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AFFC950-7782-36B6-BE91-64F9FF9B8B38}"/>
              </a:ext>
            </a:extLst>
          </p:cNvPr>
          <p:cNvSpPr/>
          <p:nvPr/>
        </p:nvSpPr>
        <p:spPr>
          <a:xfrm>
            <a:off x="8100428" y="2935849"/>
            <a:ext cx="2696743" cy="1384995"/>
          </a:xfrm>
          <a:custGeom>
            <a:avLst/>
            <a:gdLst>
              <a:gd name="csX0" fmla="*/ 0 w 2696743"/>
              <a:gd name="csY0" fmla="*/ 0 h 1384995"/>
              <a:gd name="csX1" fmla="*/ 701153 w 2696743"/>
              <a:gd name="csY1" fmla="*/ 0 h 1384995"/>
              <a:gd name="csX2" fmla="*/ 1348372 w 2696743"/>
              <a:gd name="csY2" fmla="*/ 0 h 1384995"/>
              <a:gd name="csX3" fmla="*/ 1968622 w 2696743"/>
              <a:gd name="csY3" fmla="*/ 0 h 1384995"/>
              <a:gd name="csX4" fmla="*/ 2696743 w 2696743"/>
              <a:gd name="csY4" fmla="*/ 0 h 1384995"/>
              <a:gd name="csX5" fmla="*/ 2696743 w 2696743"/>
              <a:gd name="csY5" fmla="*/ 720197 h 1384995"/>
              <a:gd name="csX6" fmla="*/ 2696743 w 2696743"/>
              <a:gd name="csY6" fmla="*/ 1384995 h 1384995"/>
              <a:gd name="csX7" fmla="*/ 2076492 w 2696743"/>
              <a:gd name="csY7" fmla="*/ 1384995 h 1384995"/>
              <a:gd name="csX8" fmla="*/ 1429274 w 2696743"/>
              <a:gd name="csY8" fmla="*/ 1384995 h 1384995"/>
              <a:gd name="csX9" fmla="*/ 728121 w 2696743"/>
              <a:gd name="csY9" fmla="*/ 1384995 h 1384995"/>
              <a:gd name="csX10" fmla="*/ 0 w 2696743"/>
              <a:gd name="csY10" fmla="*/ 1384995 h 1384995"/>
              <a:gd name="csX11" fmla="*/ 0 w 2696743"/>
              <a:gd name="csY11" fmla="*/ 734047 h 1384995"/>
              <a:gd name="csX12" fmla="*/ 0 w 2696743"/>
              <a:gd name="csY12" fmla="*/ 0 h 13849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696743" h="1384995" extrusionOk="0">
                <a:moveTo>
                  <a:pt x="0" y="0"/>
                </a:moveTo>
                <a:cubicBezTo>
                  <a:pt x="200247" y="11374"/>
                  <a:pt x="480413" y="-2299"/>
                  <a:pt x="701153" y="0"/>
                </a:cubicBezTo>
                <a:cubicBezTo>
                  <a:pt x="921893" y="2299"/>
                  <a:pt x="1130191" y="17892"/>
                  <a:pt x="1348372" y="0"/>
                </a:cubicBezTo>
                <a:cubicBezTo>
                  <a:pt x="1566553" y="-17892"/>
                  <a:pt x="1728375" y="711"/>
                  <a:pt x="1968622" y="0"/>
                </a:cubicBezTo>
                <a:cubicBezTo>
                  <a:pt x="2208869" y="-711"/>
                  <a:pt x="2463397" y="24399"/>
                  <a:pt x="2696743" y="0"/>
                </a:cubicBezTo>
                <a:cubicBezTo>
                  <a:pt x="2681241" y="186934"/>
                  <a:pt x="2679309" y="469545"/>
                  <a:pt x="2696743" y="720197"/>
                </a:cubicBezTo>
                <a:cubicBezTo>
                  <a:pt x="2714177" y="970849"/>
                  <a:pt x="2715584" y="1092800"/>
                  <a:pt x="2696743" y="1384995"/>
                </a:cubicBezTo>
                <a:cubicBezTo>
                  <a:pt x="2469657" y="1376653"/>
                  <a:pt x="2307848" y="1376347"/>
                  <a:pt x="2076492" y="1384995"/>
                </a:cubicBezTo>
                <a:cubicBezTo>
                  <a:pt x="1845136" y="1393643"/>
                  <a:pt x="1701078" y="1380611"/>
                  <a:pt x="1429274" y="1384995"/>
                </a:cubicBezTo>
                <a:cubicBezTo>
                  <a:pt x="1157470" y="1389379"/>
                  <a:pt x="963733" y="1359770"/>
                  <a:pt x="728121" y="1384995"/>
                </a:cubicBezTo>
                <a:cubicBezTo>
                  <a:pt x="492509" y="1410220"/>
                  <a:pt x="228212" y="1405347"/>
                  <a:pt x="0" y="1384995"/>
                </a:cubicBezTo>
                <a:cubicBezTo>
                  <a:pt x="17163" y="1208605"/>
                  <a:pt x="25374" y="997078"/>
                  <a:pt x="0" y="734047"/>
                </a:cubicBezTo>
                <a:cubicBezTo>
                  <a:pt x="-25374" y="471016"/>
                  <a:pt x="-25436" y="268256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RB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6.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zadaci 1., 2. i 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1E3DB-BA47-20DF-4817-4EB5EB1A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524381"/>
            <a:ext cx="6311900" cy="42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66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34E57A-DF92-93F1-7FE9-1187DDEBE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153" t="28352" r="9131" b="33947"/>
          <a:stretch>
            <a:fillRect/>
          </a:stretch>
        </p:blipFill>
        <p:spPr>
          <a:xfrm>
            <a:off x="1944414" y="620111"/>
            <a:ext cx="8303172" cy="25855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B394D2-67B6-023E-9831-03D757F56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889" t="22963" r="10889" b="23556"/>
          <a:stretch>
            <a:fillRect/>
          </a:stretch>
        </p:blipFill>
        <p:spPr>
          <a:xfrm>
            <a:off x="3063240" y="3473176"/>
            <a:ext cx="6065520" cy="276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36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D1DFBC50-BBAD-37C6-86E7-F2DE5815D74D}"/>
              </a:ext>
            </a:extLst>
          </p:cNvPr>
          <p:cNvSpPr txBox="1"/>
          <p:nvPr/>
        </p:nvSpPr>
        <p:spPr>
          <a:xfrm>
            <a:off x="753534" y="1007014"/>
            <a:ext cx="2438399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577298">
                  <a:custGeom>
                    <a:avLst/>
                    <a:gdLst>
                      <a:gd name="csX0" fmla="*/ 0 w 2438399"/>
                      <a:gd name="csY0" fmla="*/ 0 h 523220"/>
                      <a:gd name="csX1" fmla="*/ 658368 w 2438399"/>
                      <a:gd name="csY1" fmla="*/ 0 h 523220"/>
                      <a:gd name="csX2" fmla="*/ 1219200 w 2438399"/>
                      <a:gd name="csY2" fmla="*/ 0 h 523220"/>
                      <a:gd name="csX3" fmla="*/ 1877567 w 2438399"/>
                      <a:gd name="csY3" fmla="*/ 0 h 523220"/>
                      <a:gd name="csX4" fmla="*/ 2438399 w 2438399"/>
                      <a:gd name="csY4" fmla="*/ 0 h 523220"/>
                      <a:gd name="csX5" fmla="*/ 2438399 w 2438399"/>
                      <a:gd name="csY5" fmla="*/ 523220 h 523220"/>
                      <a:gd name="csX6" fmla="*/ 1901951 w 2438399"/>
                      <a:gd name="csY6" fmla="*/ 523220 h 523220"/>
                      <a:gd name="csX7" fmla="*/ 1292351 w 2438399"/>
                      <a:gd name="csY7" fmla="*/ 523220 h 523220"/>
                      <a:gd name="csX8" fmla="*/ 658368 w 2438399"/>
                      <a:gd name="csY8" fmla="*/ 523220 h 523220"/>
                      <a:gd name="csX9" fmla="*/ 0 w 2438399"/>
                      <a:gd name="csY9" fmla="*/ 523220 h 523220"/>
                      <a:gd name="csX10" fmla="*/ 0 w 2438399"/>
                      <a:gd name="csY10" fmla="*/ 0 h 52322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</a:cxnLst>
                    <a:rect l="l" t="t" r="r" b="b"/>
                    <a:pathLst>
                      <a:path w="2438399" h="523220" fill="none" extrusionOk="0">
                        <a:moveTo>
                          <a:pt x="0" y="0"/>
                        </a:moveTo>
                        <a:cubicBezTo>
                          <a:pt x="309218" y="13433"/>
                          <a:pt x="457876" y="9688"/>
                          <a:pt x="658368" y="0"/>
                        </a:cubicBezTo>
                        <a:cubicBezTo>
                          <a:pt x="858860" y="-9688"/>
                          <a:pt x="1032476" y="-11345"/>
                          <a:pt x="1219200" y="0"/>
                        </a:cubicBezTo>
                        <a:cubicBezTo>
                          <a:pt x="1405924" y="11345"/>
                          <a:pt x="1568756" y="30656"/>
                          <a:pt x="1877567" y="0"/>
                        </a:cubicBezTo>
                        <a:cubicBezTo>
                          <a:pt x="2186378" y="-30656"/>
                          <a:pt x="2196629" y="-21358"/>
                          <a:pt x="2438399" y="0"/>
                        </a:cubicBezTo>
                        <a:cubicBezTo>
                          <a:pt x="2450353" y="160790"/>
                          <a:pt x="2450635" y="281909"/>
                          <a:pt x="2438399" y="523220"/>
                        </a:cubicBezTo>
                        <a:cubicBezTo>
                          <a:pt x="2258764" y="549265"/>
                          <a:pt x="2131977" y="497086"/>
                          <a:pt x="1901951" y="523220"/>
                        </a:cubicBezTo>
                        <a:cubicBezTo>
                          <a:pt x="1671925" y="549354"/>
                          <a:pt x="1588715" y="513954"/>
                          <a:pt x="1292351" y="523220"/>
                        </a:cubicBezTo>
                        <a:cubicBezTo>
                          <a:pt x="995987" y="532486"/>
                          <a:pt x="948293" y="535142"/>
                          <a:pt x="658368" y="523220"/>
                        </a:cubicBezTo>
                        <a:cubicBezTo>
                          <a:pt x="368443" y="511298"/>
                          <a:pt x="145491" y="490496"/>
                          <a:pt x="0" y="523220"/>
                        </a:cubicBezTo>
                        <a:cubicBezTo>
                          <a:pt x="11905" y="373575"/>
                          <a:pt x="13291" y="114845"/>
                          <a:pt x="0" y="0"/>
                        </a:cubicBezTo>
                        <a:close/>
                      </a:path>
                      <a:path w="2438399" h="523220" stroke="0" extrusionOk="0">
                        <a:moveTo>
                          <a:pt x="0" y="0"/>
                        </a:moveTo>
                        <a:cubicBezTo>
                          <a:pt x="240297" y="21194"/>
                          <a:pt x="335576" y="-17760"/>
                          <a:pt x="560832" y="0"/>
                        </a:cubicBezTo>
                        <a:cubicBezTo>
                          <a:pt x="786088" y="17760"/>
                          <a:pt x="955575" y="-11630"/>
                          <a:pt x="1170432" y="0"/>
                        </a:cubicBezTo>
                        <a:cubicBezTo>
                          <a:pt x="1385289" y="11630"/>
                          <a:pt x="1595650" y="-21432"/>
                          <a:pt x="1804415" y="0"/>
                        </a:cubicBezTo>
                        <a:cubicBezTo>
                          <a:pt x="2013180" y="21432"/>
                          <a:pt x="2178571" y="28307"/>
                          <a:pt x="2438399" y="0"/>
                        </a:cubicBezTo>
                        <a:cubicBezTo>
                          <a:pt x="2458631" y="121779"/>
                          <a:pt x="2461465" y="364582"/>
                          <a:pt x="2438399" y="523220"/>
                        </a:cubicBezTo>
                        <a:cubicBezTo>
                          <a:pt x="2215813" y="547022"/>
                          <a:pt x="2033091" y="525339"/>
                          <a:pt x="1901951" y="523220"/>
                        </a:cubicBezTo>
                        <a:cubicBezTo>
                          <a:pt x="1770811" y="521101"/>
                          <a:pt x="1494168" y="502947"/>
                          <a:pt x="1365503" y="523220"/>
                        </a:cubicBezTo>
                        <a:cubicBezTo>
                          <a:pt x="1236838" y="543493"/>
                          <a:pt x="1008970" y="522172"/>
                          <a:pt x="804672" y="523220"/>
                        </a:cubicBezTo>
                        <a:cubicBezTo>
                          <a:pt x="600374" y="524268"/>
                          <a:pt x="192622" y="509111"/>
                          <a:pt x="0" y="523220"/>
                        </a:cubicBezTo>
                        <a:cubicBezTo>
                          <a:pt x="22205" y="416303"/>
                          <a:pt x="-22289" y="14057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REFLEKSIJA</a:t>
            </a:r>
          </a:p>
        </p:txBody>
      </p:sp>
      <p:sp>
        <p:nvSpPr>
          <p:cNvPr id="3" name="Pravokutnik: zaobljeni gornji kutovi 4">
            <a:extLst>
              <a:ext uri="{FF2B5EF4-FFF2-40B4-BE49-F238E27FC236}">
                <a16:creationId xmlns:a16="http://schemas.microsoft.com/office/drawing/2014/main" id="{0B180140-FCD0-11C9-79B0-D644FC05DD08}"/>
              </a:ext>
            </a:extLst>
          </p:cNvPr>
          <p:cNvSpPr/>
          <p:nvPr/>
        </p:nvSpPr>
        <p:spPr>
          <a:xfrm>
            <a:off x="4662973" y="1268624"/>
            <a:ext cx="2586912" cy="558672"/>
          </a:xfrm>
          <a:prstGeom prst="round2Same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63394594">
                  <a:custGeom>
                    <a:avLst/>
                    <a:gdLst>
                      <a:gd name="connsiteX0" fmla="*/ 0 w 9818217"/>
                      <a:gd name="connsiteY0" fmla="*/ 231676 h 1390026"/>
                      <a:gd name="connsiteX1" fmla="*/ 231676 w 9818217"/>
                      <a:gd name="connsiteY1" fmla="*/ 0 h 1390026"/>
                      <a:gd name="connsiteX2" fmla="*/ 619235 w 9818217"/>
                      <a:gd name="connsiteY2" fmla="*/ 0 h 1390026"/>
                      <a:gd name="connsiteX3" fmla="*/ 1193891 w 9818217"/>
                      <a:gd name="connsiteY3" fmla="*/ 0 h 1390026"/>
                      <a:gd name="connsiteX4" fmla="*/ 1581449 w 9818217"/>
                      <a:gd name="connsiteY4" fmla="*/ 0 h 1390026"/>
                      <a:gd name="connsiteX5" fmla="*/ 2249654 w 9818217"/>
                      <a:gd name="connsiteY5" fmla="*/ 0 h 1390026"/>
                      <a:gd name="connsiteX6" fmla="*/ 2730761 w 9818217"/>
                      <a:gd name="connsiteY6" fmla="*/ 0 h 1390026"/>
                      <a:gd name="connsiteX7" fmla="*/ 3305417 w 9818217"/>
                      <a:gd name="connsiteY7" fmla="*/ 0 h 1390026"/>
                      <a:gd name="connsiteX8" fmla="*/ 3786525 w 9818217"/>
                      <a:gd name="connsiteY8" fmla="*/ 0 h 1390026"/>
                      <a:gd name="connsiteX9" fmla="*/ 4267632 w 9818217"/>
                      <a:gd name="connsiteY9" fmla="*/ 0 h 1390026"/>
                      <a:gd name="connsiteX10" fmla="*/ 4842288 w 9818217"/>
                      <a:gd name="connsiteY10" fmla="*/ 0 h 1390026"/>
                      <a:gd name="connsiteX11" fmla="*/ 5697590 w 9818217"/>
                      <a:gd name="connsiteY11" fmla="*/ 0 h 1390026"/>
                      <a:gd name="connsiteX12" fmla="*/ 6085149 w 9818217"/>
                      <a:gd name="connsiteY12" fmla="*/ 0 h 1390026"/>
                      <a:gd name="connsiteX13" fmla="*/ 6753353 w 9818217"/>
                      <a:gd name="connsiteY13" fmla="*/ 0 h 1390026"/>
                      <a:gd name="connsiteX14" fmla="*/ 7234461 w 9818217"/>
                      <a:gd name="connsiteY14" fmla="*/ 0 h 1390026"/>
                      <a:gd name="connsiteX15" fmla="*/ 7809117 w 9818217"/>
                      <a:gd name="connsiteY15" fmla="*/ 0 h 1390026"/>
                      <a:gd name="connsiteX16" fmla="*/ 8477321 w 9818217"/>
                      <a:gd name="connsiteY16" fmla="*/ 0 h 1390026"/>
                      <a:gd name="connsiteX17" fmla="*/ 8958429 w 9818217"/>
                      <a:gd name="connsiteY17" fmla="*/ 0 h 1390026"/>
                      <a:gd name="connsiteX18" fmla="*/ 9586541 w 9818217"/>
                      <a:gd name="connsiteY18" fmla="*/ 0 h 1390026"/>
                      <a:gd name="connsiteX19" fmla="*/ 9818217 w 9818217"/>
                      <a:gd name="connsiteY19" fmla="*/ 231676 h 1390026"/>
                      <a:gd name="connsiteX20" fmla="*/ 9818217 w 9818217"/>
                      <a:gd name="connsiteY20" fmla="*/ 667213 h 1390026"/>
                      <a:gd name="connsiteX21" fmla="*/ 9818217 w 9818217"/>
                      <a:gd name="connsiteY21" fmla="*/ 1158350 h 1390026"/>
                      <a:gd name="connsiteX22" fmla="*/ 9586541 w 9818217"/>
                      <a:gd name="connsiteY22" fmla="*/ 1390026 h 1390026"/>
                      <a:gd name="connsiteX23" fmla="*/ 8731239 w 9818217"/>
                      <a:gd name="connsiteY23" fmla="*/ 1390026 h 1390026"/>
                      <a:gd name="connsiteX24" fmla="*/ 7969486 w 9818217"/>
                      <a:gd name="connsiteY24" fmla="*/ 1390026 h 1390026"/>
                      <a:gd name="connsiteX25" fmla="*/ 7581927 w 9818217"/>
                      <a:gd name="connsiteY25" fmla="*/ 1390026 h 1390026"/>
                      <a:gd name="connsiteX26" fmla="*/ 6913722 w 9818217"/>
                      <a:gd name="connsiteY26" fmla="*/ 1390026 h 1390026"/>
                      <a:gd name="connsiteX27" fmla="*/ 6432615 w 9818217"/>
                      <a:gd name="connsiteY27" fmla="*/ 1390026 h 1390026"/>
                      <a:gd name="connsiteX28" fmla="*/ 5951508 w 9818217"/>
                      <a:gd name="connsiteY28" fmla="*/ 1390026 h 1390026"/>
                      <a:gd name="connsiteX29" fmla="*/ 5470400 w 9818217"/>
                      <a:gd name="connsiteY29" fmla="*/ 1390026 h 1390026"/>
                      <a:gd name="connsiteX30" fmla="*/ 5082842 w 9818217"/>
                      <a:gd name="connsiteY30" fmla="*/ 1390026 h 1390026"/>
                      <a:gd name="connsiteX31" fmla="*/ 4321088 w 9818217"/>
                      <a:gd name="connsiteY31" fmla="*/ 1390026 h 1390026"/>
                      <a:gd name="connsiteX32" fmla="*/ 3839981 w 9818217"/>
                      <a:gd name="connsiteY32" fmla="*/ 1390026 h 1390026"/>
                      <a:gd name="connsiteX33" fmla="*/ 3078228 w 9818217"/>
                      <a:gd name="connsiteY33" fmla="*/ 1390026 h 1390026"/>
                      <a:gd name="connsiteX34" fmla="*/ 2410023 w 9818217"/>
                      <a:gd name="connsiteY34" fmla="*/ 1390026 h 1390026"/>
                      <a:gd name="connsiteX35" fmla="*/ 1554721 w 9818217"/>
                      <a:gd name="connsiteY35" fmla="*/ 1390026 h 1390026"/>
                      <a:gd name="connsiteX36" fmla="*/ 980065 w 9818217"/>
                      <a:gd name="connsiteY36" fmla="*/ 1390026 h 1390026"/>
                      <a:gd name="connsiteX37" fmla="*/ 231676 w 9818217"/>
                      <a:gd name="connsiteY37" fmla="*/ 1390026 h 1390026"/>
                      <a:gd name="connsiteX38" fmla="*/ 0 w 9818217"/>
                      <a:gd name="connsiteY38" fmla="*/ 1158350 h 1390026"/>
                      <a:gd name="connsiteX39" fmla="*/ 0 w 9818217"/>
                      <a:gd name="connsiteY39" fmla="*/ 676480 h 1390026"/>
                      <a:gd name="connsiteX40" fmla="*/ 0 w 9818217"/>
                      <a:gd name="connsiteY40" fmla="*/ 231676 h 139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818217" h="1390026" fill="none" extrusionOk="0">
                        <a:moveTo>
                          <a:pt x="0" y="231676"/>
                        </a:moveTo>
                        <a:cubicBezTo>
                          <a:pt x="-16740" y="96228"/>
                          <a:pt x="94714" y="-9634"/>
                          <a:pt x="231676" y="0"/>
                        </a:cubicBezTo>
                        <a:cubicBezTo>
                          <a:pt x="339290" y="-11624"/>
                          <a:pt x="475254" y="636"/>
                          <a:pt x="619235" y="0"/>
                        </a:cubicBezTo>
                        <a:cubicBezTo>
                          <a:pt x="763216" y="-636"/>
                          <a:pt x="1020821" y="8502"/>
                          <a:pt x="1193891" y="0"/>
                        </a:cubicBezTo>
                        <a:cubicBezTo>
                          <a:pt x="1366961" y="-8502"/>
                          <a:pt x="1389112" y="15578"/>
                          <a:pt x="1581449" y="0"/>
                        </a:cubicBezTo>
                        <a:cubicBezTo>
                          <a:pt x="1773786" y="-15578"/>
                          <a:pt x="2029936" y="1509"/>
                          <a:pt x="2249654" y="0"/>
                        </a:cubicBezTo>
                        <a:cubicBezTo>
                          <a:pt x="2469373" y="-1509"/>
                          <a:pt x="2523956" y="-15396"/>
                          <a:pt x="2730761" y="0"/>
                        </a:cubicBezTo>
                        <a:cubicBezTo>
                          <a:pt x="2937566" y="15396"/>
                          <a:pt x="3081619" y="-11520"/>
                          <a:pt x="3305417" y="0"/>
                        </a:cubicBezTo>
                        <a:cubicBezTo>
                          <a:pt x="3529215" y="11520"/>
                          <a:pt x="3547142" y="22316"/>
                          <a:pt x="3786525" y="0"/>
                        </a:cubicBezTo>
                        <a:cubicBezTo>
                          <a:pt x="4025908" y="-22316"/>
                          <a:pt x="4139915" y="-17230"/>
                          <a:pt x="4267632" y="0"/>
                        </a:cubicBezTo>
                        <a:cubicBezTo>
                          <a:pt x="4395349" y="17230"/>
                          <a:pt x="4610200" y="-23353"/>
                          <a:pt x="4842288" y="0"/>
                        </a:cubicBezTo>
                        <a:cubicBezTo>
                          <a:pt x="5074376" y="23353"/>
                          <a:pt x="5336896" y="28979"/>
                          <a:pt x="5697590" y="0"/>
                        </a:cubicBezTo>
                        <a:cubicBezTo>
                          <a:pt x="6058284" y="-28979"/>
                          <a:pt x="5893946" y="-6114"/>
                          <a:pt x="6085149" y="0"/>
                        </a:cubicBezTo>
                        <a:cubicBezTo>
                          <a:pt x="6276352" y="6114"/>
                          <a:pt x="6463717" y="-610"/>
                          <a:pt x="6753353" y="0"/>
                        </a:cubicBezTo>
                        <a:cubicBezTo>
                          <a:pt x="7042989" y="610"/>
                          <a:pt x="7109123" y="-23520"/>
                          <a:pt x="7234461" y="0"/>
                        </a:cubicBezTo>
                        <a:cubicBezTo>
                          <a:pt x="7359799" y="23520"/>
                          <a:pt x="7617493" y="-6828"/>
                          <a:pt x="7809117" y="0"/>
                        </a:cubicBezTo>
                        <a:cubicBezTo>
                          <a:pt x="8000741" y="6828"/>
                          <a:pt x="8286634" y="-32724"/>
                          <a:pt x="8477321" y="0"/>
                        </a:cubicBezTo>
                        <a:cubicBezTo>
                          <a:pt x="8668008" y="32724"/>
                          <a:pt x="8721620" y="22892"/>
                          <a:pt x="8958429" y="0"/>
                        </a:cubicBezTo>
                        <a:cubicBezTo>
                          <a:pt x="9195238" y="-22892"/>
                          <a:pt x="9299952" y="-27908"/>
                          <a:pt x="9586541" y="0"/>
                        </a:cubicBezTo>
                        <a:cubicBezTo>
                          <a:pt x="9719656" y="-24904"/>
                          <a:pt x="9830450" y="95069"/>
                          <a:pt x="9818217" y="231676"/>
                        </a:cubicBezTo>
                        <a:cubicBezTo>
                          <a:pt x="9806544" y="370965"/>
                          <a:pt x="9824122" y="547873"/>
                          <a:pt x="9818217" y="667213"/>
                        </a:cubicBezTo>
                        <a:cubicBezTo>
                          <a:pt x="9812312" y="786553"/>
                          <a:pt x="9815079" y="952840"/>
                          <a:pt x="9818217" y="1158350"/>
                        </a:cubicBezTo>
                        <a:cubicBezTo>
                          <a:pt x="9814512" y="1289410"/>
                          <a:pt x="9715931" y="1385785"/>
                          <a:pt x="9586541" y="1390026"/>
                        </a:cubicBezTo>
                        <a:cubicBezTo>
                          <a:pt x="9307017" y="1387346"/>
                          <a:pt x="8962743" y="1367647"/>
                          <a:pt x="8731239" y="1390026"/>
                        </a:cubicBezTo>
                        <a:cubicBezTo>
                          <a:pt x="8499735" y="1412405"/>
                          <a:pt x="8274527" y="1396963"/>
                          <a:pt x="7969486" y="1390026"/>
                        </a:cubicBezTo>
                        <a:cubicBezTo>
                          <a:pt x="7664445" y="1383089"/>
                          <a:pt x="7698492" y="1407342"/>
                          <a:pt x="7581927" y="1390026"/>
                        </a:cubicBezTo>
                        <a:cubicBezTo>
                          <a:pt x="7465362" y="1372710"/>
                          <a:pt x="7121526" y="1380646"/>
                          <a:pt x="6913722" y="1390026"/>
                        </a:cubicBezTo>
                        <a:cubicBezTo>
                          <a:pt x="6705919" y="1399406"/>
                          <a:pt x="6565722" y="1371155"/>
                          <a:pt x="6432615" y="1390026"/>
                        </a:cubicBezTo>
                        <a:cubicBezTo>
                          <a:pt x="6299508" y="1408897"/>
                          <a:pt x="6111792" y="1408761"/>
                          <a:pt x="5951508" y="1390026"/>
                        </a:cubicBezTo>
                        <a:cubicBezTo>
                          <a:pt x="5791224" y="1371291"/>
                          <a:pt x="5678291" y="1386487"/>
                          <a:pt x="5470400" y="1390026"/>
                        </a:cubicBezTo>
                        <a:cubicBezTo>
                          <a:pt x="5262509" y="1393565"/>
                          <a:pt x="5271421" y="1399501"/>
                          <a:pt x="5082842" y="1390026"/>
                        </a:cubicBezTo>
                        <a:cubicBezTo>
                          <a:pt x="4894263" y="1380551"/>
                          <a:pt x="4516873" y="1374308"/>
                          <a:pt x="4321088" y="1390026"/>
                        </a:cubicBezTo>
                        <a:cubicBezTo>
                          <a:pt x="4125303" y="1405744"/>
                          <a:pt x="3940923" y="1410725"/>
                          <a:pt x="3839981" y="1390026"/>
                        </a:cubicBezTo>
                        <a:cubicBezTo>
                          <a:pt x="3739039" y="1369327"/>
                          <a:pt x="3242354" y="1366771"/>
                          <a:pt x="3078228" y="1390026"/>
                        </a:cubicBezTo>
                        <a:cubicBezTo>
                          <a:pt x="2914102" y="1413281"/>
                          <a:pt x="2580062" y="1420896"/>
                          <a:pt x="2410023" y="1390026"/>
                        </a:cubicBezTo>
                        <a:cubicBezTo>
                          <a:pt x="2239984" y="1359156"/>
                          <a:pt x="1828690" y="1359804"/>
                          <a:pt x="1554721" y="1390026"/>
                        </a:cubicBezTo>
                        <a:cubicBezTo>
                          <a:pt x="1280752" y="1420248"/>
                          <a:pt x="1164359" y="1373235"/>
                          <a:pt x="980065" y="1390026"/>
                        </a:cubicBezTo>
                        <a:cubicBezTo>
                          <a:pt x="795771" y="1406817"/>
                          <a:pt x="550905" y="1410253"/>
                          <a:pt x="231676" y="1390026"/>
                        </a:cubicBezTo>
                        <a:cubicBezTo>
                          <a:pt x="89993" y="1406410"/>
                          <a:pt x="-24607" y="1304183"/>
                          <a:pt x="0" y="1158350"/>
                        </a:cubicBezTo>
                        <a:cubicBezTo>
                          <a:pt x="-15941" y="976543"/>
                          <a:pt x="-22809" y="811212"/>
                          <a:pt x="0" y="676480"/>
                        </a:cubicBezTo>
                        <a:cubicBezTo>
                          <a:pt x="22809" y="541748"/>
                          <a:pt x="-8861" y="322989"/>
                          <a:pt x="0" y="231676"/>
                        </a:cubicBezTo>
                        <a:close/>
                      </a:path>
                      <a:path w="9818217" h="1390026" stroke="0" extrusionOk="0">
                        <a:moveTo>
                          <a:pt x="0" y="231676"/>
                        </a:moveTo>
                        <a:cubicBezTo>
                          <a:pt x="1030" y="92559"/>
                          <a:pt x="103107" y="-20305"/>
                          <a:pt x="231676" y="0"/>
                        </a:cubicBezTo>
                        <a:cubicBezTo>
                          <a:pt x="354097" y="-27354"/>
                          <a:pt x="621232" y="-6917"/>
                          <a:pt x="806332" y="0"/>
                        </a:cubicBezTo>
                        <a:cubicBezTo>
                          <a:pt x="991432" y="6917"/>
                          <a:pt x="1201733" y="-18664"/>
                          <a:pt x="1568085" y="0"/>
                        </a:cubicBezTo>
                        <a:cubicBezTo>
                          <a:pt x="1934437" y="18664"/>
                          <a:pt x="1909616" y="-25185"/>
                          <a:pt x="2142741" y="0"/>
                        </a:cubicBezTo>
                        <a:cubicBezTo>
                          <a:pt x="2375866" y="25185"/>
                          <a:pt x="2527275" y="-19348"/>
                          <a:pt x="2623849" y="0"/>
                        </a:cubicBezTo>
                        <a:cubicBezTo>
                          <a:pt x="2720423" y="19348"/>
                          <a:pt x="3149834" y="-6216"/>
                          <a:pt x="3292053" y="0"/>
                        </a:cubicBezTo>
                        <a:cubicBezTo>
                          <a:pt x="3434272" y="6216"/>
                          <a:pt x="3594244" y="12892"/>
                          <a:pt x="3866709" y="0"/>
                        </a:cubicBezTo>
                        <a:cubicBezTo>
                          <a:pt x="4139174" y="-12892"/>
                          <a:pt x="4366382" y="-10187"/>
                          <a:pt x="4534914" y="0"/>
                        </a:cubicBezTo>
                        <a:cubicBezTo>
                          <a:pt x="4703446" y="10187"/>
                          <a:pt x="5119884" y="29840"/>
                          <a:pt x="5390216" y="0"/>
                        </a:cubicBezTo>
                        <a:cubicBezTo>
                          <a:pt x="5660548" y="-29840"/>
                          <a:pt x="5857434" y="24768"/>
                          <a:pt x="6151969" y="0"/>
                        </a:cubicBezTo>
                        <a:cubicBezTo>
                          <a:pt x="6446504" y="-24768"/>
                          <a:pt x="6827826" y="18215"/>
                          <a:pt x="7007271" y="0"/>
                        </a:cubicBezTo>
                        <a:cubicBezTo>
                          <a:pt x="7186716" y="-18215"/>
                          <a:pt x="7393570" y="-13181"/>
                          <a:pt x="7675476" y="0"/>
                        </a:cubicBezTo>
                        <a:cubicBezTo>
                          <a:pt x="7957382" y="13181"/>
                          <a:pt x="7977896" y="-195"/>
                          <a:pt x="8250132" y="0"/>
                        </a:cubicBezTo>
                        <a:cubicBezTo>
                          <a:pt x="8522368" y="195"/>
                          <a:pt x="8791129" y="-24697"/>
                          <a:pt x="9011885" y="0"/>
                        </a:cubicBezTo>
                        <a:cubicBezTo>
                          <a:pt x="9232641" y="24697"/>
                          <a:pt x="9351828" y="2516"/>
                          <a:pt x="9586541" y="0"/>
                        </a:cubicBezTo>
                        <a:cubicBezTo>
                          <a:pt x="9735871" y="13757"/>
                          <a:pt x="9821751" y="95166"/>
                          <a:pt x="9818217" y="231676"/>
                        </a:cubicBezTo>
                        <a:cubicBezTo>
                          <a:pt x="9796464" y="439229"/>
                          <a:pt x="9802579" y="459337"/>
                          <a:pt x="9818217" y="667213"/>
                        </a:cubicBezTo>
                        <a:cubicBezTo>
                          <a:pt x="9833855" y="875089"/>
                          <a:pt x="9808889" y="986628"/>
                          <a:pt x="9818217" y="1158350"/>
                        </a:cubicBezTo>
                        <a:cubicBezTo>
                          <a:pt x="9819487" y="1267956"/>
                          <a:pt x="9710599" y="1393894"/>
                          <a:pt x="9586541" y="1390026"/>
                        </a:cubicBezTo>
                        <a:cubicBezTo>
                          <a:pt x="9444397" y="1382849"/>
                          <a:pt x="9384698" y="1393355"/>
                          <a:pt x="9198982" y="1390026"/>
                        </a:cubicBezTo>
                        <a:cubicBezTo>
                          <a:pt x="9013266" y="1386697"/>
                          <a:pt x="8870530" y="1404378"/>
                          <a:pt x="8717875" y="1390026"/>
                        </a:cubicBezTo>
                        <a:cubicBezTo>
                          <a:pt x="8565220" y="1375674"/>
                          <a:pt x="8346817" y="1377092"/>
                          <a:pt x="8236768" y="1390026"/>
                        </a:cubicBezTo>
                        <a:cubicBezTo>
                          <a:pt x="8126719" y="1402960"/>
                          <a:pt x="7973230" y="1376823"/>
                          <a:pt x="7755660" y="1390026"/>
                        </a:cubicBezTo>
                        <a:cubicBezTo>
                          <a:pt x="7538090" y="1403229"/>
                          <a:pt x="7411312" y="1362936"/>
                          <a:pt x="7181004" y="1390026"/>
                        </a:cubicBezTo>
                        <a:cubicBezTo>
                          <a:pt x="6950696" y="1417116"/>
                          <a:pt x="6839287" y="1376119"/>
                          <a:pt x="6606348" y="1390026"/>
                        </a:cubicBezTo>
                        <a:cubicBezTo>
                          <a:pt x="6373409" y="1403933"/>
                          <a:pt x="6029303" y="1381117"/>
                          <a:pt x="5751046" y="1390026"/>
                        </a:cubicBezTo>
                        <a:cubicBezTo>
                          <a:pt x="5472789" y="1398935"/>
                          <a:pt x="5317198" y="1392238"/>
                          <a:pt x="5176390" y="1390026"/>
                        </a:cubicBezTo>
                        <a:cubicBezTo>
                          <a:pt x="5035582" y="1387814"/>
                          <a:pt x="4683794" y="1407854"/>
                          <a:pt x="4508186" y="1390026"/>
                        </a:cubicBezTo>
                        <a:cubicBezTo>
                          <a:pt x="4332578" y="1372198"/>
                          <a:pt x="4020909" y="1394865"/>
                          <a:pt x="3839981" y="1390026"/>
                        </a:cubicBezTo>
                        <a:cubicBezTo>
                          <a:pt x="3659053" y="1385187"/>
                          <a:pt x="3357150" y="1358718"/>
                          <a:pt x="3171776" y="1390026"/>
                        </a:cubicBezTo>
                        <a:cubicBezTo>
                          <a:pt x="2986403" y="1421334"/>
                          <a:pt x="2857394" y="1399767"/>
                          <a:pt x="2690669" y="1390026"/>
                        </a:cubicBezTo>
                        <a:cubicBezTo>
                          <a:pt x="2523944" y="1380285"/>
                          <a:pt x="2361978" y="1392388"/>
                          <a:pt x="2116013" y="1390026"/>
                        </a:cubicBezTo>
                        <a:cubicBezTo>
                          <a:pt x="1870048" y="1387664"/>
                          <a:pt x="1739525" y="1384447"/>
                          <a:pt x="1447808" y="1390026"/>
                        </a:cubicBezTo>
                        <a:cubicBezTo>
                          <a:pt x="1156091" y="1395605"/>
                          <a:pt x="483865" y="1371959"/>
                          <a:pt x="231676" y="1390026"/>
                        </a:cubicBezTo>
                        <a:cubicBezTo>
                          <a:pt x="117311" y="1415930"/>
                          <a:pt x="9661" y="1277588"/>
                          <a:pt x="0" y="1158350"/>
                        </a:cubicBezTo>
                        <a:cubicBezTo>
                          <a:pt x="-17947" y="951701"/>
                          <a:pt x="5970" y="896651"/>
                          <a:pt x="0" y="713546"/>
                        </a:cubicBezTo>
                        <a:cubicBezTo>
                          <a:pt x="-5970" y="530441"/>
                          <a:pt x="12785" y="463403"/>
                          <a:pt x="0" y="23167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SUMIRAJMO</a:t>
            </a:r>
          </a:p>
        </p:txBody>
      </p:sp>
      <p:graphicFrame>
        <p:nvGraphicFramePr>
          <p:cNvPr id="4" name="Dijagram 6">
            <a:extLst>
              <a:ext uri="{FF2B5EF4-FFF2-40B4-BE49-F238E27FC236}">
                <a16:creationId xmlns:a16="http://schemas.microsoft.com/office/drawing/2014/main" id="{D9266C2E-4906-E7DA-CA57-1B405F50D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5893015"/>
              </p:ext>
            </p:extLst>
          </p:nvPr>
        </p:nvGraphicFramePr>
        <p:xfrm>
          <a:off x="838201" y="2659224"/>
          <a:ext cx="10813143" cy="3265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350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CE0FD3-F69F-4D82-A3BB-6A876FD04A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ACE0FD3-F69F-4D82-A3BB-6A876FD04A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8CF7BC-E7C4-46DD-999F-5350559C9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518CF7BC-E7C4-46DD-999F-5350559C9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25EB5D-BDC8-48BE-8208-8EE1238F11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9A25EB5D-BDC8-48BE-8208-8EE1238F11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D5404D-209D-4B4F-ABD0-7EDDCA265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C8D5404D-209D-4B4F-ABD0-7EDDCA265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32C2FD-CD52-48B2-8EC0-D64894BD15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9532C2FD-CD52-48B2-8EC0-D64894BD15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ABFC39-0C44-4487-A990-68F24A4BD7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5ABFC39-0C44-4487-A990-68F24A4BD7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AB87C8-6293-4C84-AF3F-79F03C612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6EAB87C8-6293-4C84-AF3F-79F03C612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7CB74D-87C0-4E28-9FD5-CB91117EF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E17CB74D-87C0-4E28-9FD5-CB91117EF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D2DD9-D9FC-F7C0-E584-712BFE818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367" y="1397874"/>
            <a:ext cx="4477812" cy="4616391"/>
          </a:xfrm>
          <a:prstGeom prst="rect">
            <a:avLst/>
          </a:prstGeom>
        </p:spPr>
      </p:pic>
      <p:sp>
        <p:nvSpPr>
          <p:cNvPr id="4" name="Pravokutnik 3">
            <a:extLst>
              <a:ext uri="{FF2B5EF4-FFF2-40B4-BE49-F238E27FC236}">
                <a16:creationId xmlns:a16="http://schemas.microsoft.com/office/drawing/2014/main" id="{F7F69FD6-E399-C0D5-D9CD-CFED593B7C3E}"/>
              </a:ext>
            </a:extLst>
          </p:cNvPr>
          <p:cNvSpPr/>
          <p:nvPr/>
        </p:nvSpPr>
        <p:spPr>
          <a:xfrm>
            <a:off x="1392657" y="3223717"/>
            <a:ext cx="2355103" cy="954107"/>
          </a:xfrm>
          <a:custGeom>
            <a:avLst/>
            <a:gdLst>
              <a:gd name="csX0" fmla="*/ 0 w 2355103"/>
              <a:gd name="csY0" fmla="*/ 0 h 954107"/>
              <a:gd name="csX1" fmla="*/ 612327 w 2355103"/>
              <a:gd name="csY1" fmla="*/ 0 h 954107"/>
              <a:gd name="csX2" fmla="*/ 1177552 w 2355103"/>
              <a:gd name="csY2" fmla="*/ 0 h 954107"/>
              <a:gd name="csX3" fmla="*/ 1719225 w 2355103"/>
              <a:gd name="csY3" fmla="*/ 0 h 954107"/>
              <a:gd name="csX4" fmla="*/ 2355103 w 2355103"/>
              <a:gd name="csY4" fmla="*/ 0 h 954107"/>
              <a:gd name="csX5" fmla="*/ 2355103 w 2355103"/>
              <a:gd name="csY5" fmla="*/ 496136 h 954107"/>
              <a:gd name="csX6" fmla="*/ 2355103 w 2355103"/>
              <a:gd name="csY6" fmla="*/ 954107 h 954107"/>
              <a:gd name="csX7" fmla="*/ 1813429 w 2355103"/>
              <a:gd name="csY7" fmla="*/ 954107 h 954107"/>
              <a:gd name="csX8" fmla="*/ 1248205 w 2355103"/>
              <a:gd name="csY8" fmla="*/ 954107 h 954107"/>
              <a:gd name="csX9" fmla="*/ 635878 w 2355103"/>
              <a:gd name="csY9" fmla="*/ 954107 h 954107"/>
              <a:gd name="csX10" fmla="*/ 0 w 2355103"/>
              <a:gd name="csY10" fmla="*/ 954107 h 954107"/>
              <a:gd name="csX11" fmla="*/ 0 w 2355103"/>
              <a:gd name="csY11" fmla="*/ 505677 h 954107"/>
              <a:gd name="csX12" fmla="*/ 0 w 2355103"/>
              <a:gd name="csY12" fmla="*/ 0 h 95410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355103" h="954107" extrusionOk="0">
                <a:moveTo>
                  <a:pt x="0" y="0"/>
                </a:moveTo>
                <a:cubicBezTo>
                  <a:pt x="179325" y="8160"/>
                  <a:pt x="391841" y="10592"/>
                  <a:pt x="612327" y="0"/>
                </a:cubicBezTo>
                <a:cubicBezTo>
                  <a:pt x="832813" y="-10592"/>
                  <a:pt x="990282" y="-5368"/>
                  <a:pt x="1177552" y="0"/>
                </a:cubicBezTo>
                <a:cubicBezTo>
                  <a:pt x="1364823" y="5368"/>
                  <a:pt x="1544285" y="8833"/>
                  <a:pt x="1719225" y="0"/>
                </a:cubicBezTo>
                <a:cubicBezTo>
                  <a:pt x="1894165" y="-8833"/>
                  <a:pt x="2112650" y="12308"/>
                  <a:pt x="2355103" y="0"/>
                </a:cubicBezTo>
                <a:cubicBezTo>
                  <a:pt x="2333686" y="156709"/>
                  <a:pt x="2358734" y="308553"/>
                  <a:pt x="2355103" y="496136"/>
                </a:cubicBezTo>
                <a:cubicBezTo>
                  <a:pt x="2351472" y="683719"/>
                  <a:pt x="2366227" y="738428"/>
                  <a:pt x="2355103" y="954107"/>
                </a:cubicBezTo>
                <a:cubicBezTo>
                  <a:pt x="2180782" y="950787"/>
                  <a:pt x="1954194" y="975348"/>
                  <a:pt x="1813429" y="954107"/>
                </a:cubicBezTo>
                <a:cubicBezTo>
                  <a:pt x="1672664" y="932866"/>
                  <a:pt x="1380387" y="955800"/>
                  <a:pt x="1248205" y="954107"/>
                </a:cubicBezTo>
                <a:cubicBezTo>
                  <a:pt x="1116023" y="952414"/>
                  <a:pt x="847991" y="981636"/>
                  <a:pt x="635878" y="954107"/>
                </a:cubicBezTo>
                <a:cubicBezTo>
                  <a:pt x="423765" y="926578"/>
                  <a:pt x="290532" y="975730"/>
                  <a:pt x="0" y="954107"/>
                </a:cubicBezTo>
                <a:cubicBezTo>
                  <a:pt x="-13543" y="863114"/>
                  <a:pt x="-4801" y="689799"/>
                  <a:pt x="0" y="505677"/>
                </a:cubicBezTo>
                <a:cubicBezTo>
                  <a:pt x="4801" y="321555"/>
                  <a:pt x="-18942" y="238941"/>
                  <a:pt x="0" y="0"/>
                </a:cubicBezTo>
                <a:close/>
              </a:path>
            </a:pathLst>
          </a:custGeom>
          <a:noFill/>
          <a:ln w="19050">
            <a:noFill/>
            <a:extLst>
              <a:ext uri="{C807C97D-BFC1-408E-A445-0C87EB9F89A2}">
                <ask:lineSketchStyleProps xmlns:ask="http://schemas.microsoft.com/office/drawing/2018/sketchyshapes" sd="41348626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UDŽBENIK</a:t>
            </a:r>
          </a:p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stranica 11.</a:t>
            </a:r>
          </a:p>
        </p:txBody>
      </p:sp>
      <p:sp>
        <p:nvSpPr>
          <p:cNvPr id="5" name="TekstniOkvir 5">
            <a:extLst>
              <a:ext uri="{FF2B5EF4-FFF2-40B4-BE49-F238E27FC236}">
                <a16:creationId xmlns:a16="http://schemas.microsoft.com/office/drawing/2014/main" id="{0EFA478E-8699-BCAC-BA2F-A746C2484919}"/>
              </a:ext>
            </a:extLst>
          </p:cNvPr>
          <p:cNvSpPr txBox="1"/>
          <p:nvPr/>
        </p:nvSpPr>
        <p:spPr>
          <a:xfrm>
            <a:off x="839380" y="1355444"/>
            <a:ext cx="3461656" cy="523220"/>
          </a:xfrm>
          <a:prstGeom prst="rect">
            <a:avLst/>
          </a:prstGeom>
          <a:solidFill>
            <a:srgbClr val="FEF5E6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20577298">
                  <a:custGeom>
                    <a:avLst/>
                    <a:gdLst>
                      <a:gd name="csX0" fmla="*/ 0 w 3461656"/>
                      <a:gd name="csY0" fmla="*/ 0 h 523220"/>
                      <a:gd name="csX1" fmla="*/ 588482 w 3461656"/>
                      <a:gd name="csY1" fmla="*/ 0 h 523220"/>
                      <a:gd name="csX2" fmla="*/ 1176963 w 3461656"/>
                      <a:gd name="csY2" fmla="*/ 0 h 523220"/>
                      <a:gd name="csX3" fmla="*/ 1765445 w 3461656"/>
                      <a:gd name="csY3" fmla="*/ 0 h 523220"/>
                      <a:gd name="csX4" fmla="*/ 2527009 w 3461656"/>
                      <a:gd name="csY4" fmla="*/ 0 h 523220"/>
                      <a:gd name="csX5" fmla="*/ 3461656 w 3461656"/>
                      <a:gd name="csY5" fmla="*/ 0 h 523220"/>
                      <a:gd name="csX6" fmla="*/ 3461656 w 3461656"/>
                      <a:gd name="csY6" fmla="*/ 523220 h 523220"/>
                      <a:gd name="csX7" fmla="*/ 2769325 w 3461656"/>
                      <a:gd name="csY7" fmla="*/ 523220 h 523220"/>
                      <a:gd name="csX8" fmla="*/ 2042377 w 3461656"/>
                      <a:gd name="csY8" fmla="*/ 523220 h 523220"/>
                      <a:gd name="csX9" fmla="*/ 1384662 w 3461656"/>
                      <a:gd name="csY9" fmla="*/ 523220 h 523220"/>
                      <a:gd name="csX10" fmla="*/ 761564 w 3461656"/>
                      <a:gd name="csY10" fmla="*/ 523220 h 523220"/>
                      <a:gd name="csX11" fmla="*/ 0 w 3461656"/>
                      <a:gd name="csY11" fmla="*/ 523220 h 523220"/>
                      <a:gd name="csX12" fmla="*/ 0 w 3461656"/>
                      <a:gd name="csY12" fmla="*/ 0 h 523220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</a:cxnLst>
                    <a:rect l="l" t="t" r="r" b="b"/>
                    <a:pathLst>
                      <a:path w="3461656" h="523220" fill="none" extrusionOk="0">
                        <a:moveTo>
                          <a:pt x="0" y="0"/>
                        </a:moveTo>
                        <a:cubicBezTo>
                          <a:pt x="134723" y="-20782"/>
                          <a:pt x="417540" y="8990"/>
                          <a:pt x="588482" y="0"/>
                        </a:cubicBezTo>
                        <a:cubicBezTo>
                          <a:pt x="759424" y="-8990"/>
                          <a:pt x="901717" y="-28966"/>
                          <a:pt x="1176963" y="0"/>
                        </a:cubicBezTo>
                        <a:cubicBezTo>
                          <a:pt x="1452209" y="28966"/>
                          <a:pt x="1536085" y="-18825"/>
                          <a:pt x="1765445" y="0"/>
                        </a:cubicBezTo>
                        <a:cubicBezTo>
                          <a:pt x="1994805" y="18825"/>
                          <a:pt x="2150116" y="23740"/>
                          <a:pt x="2527009" y="0"/>
                        </a:cubicBezTo>
                        <a:cubicBezTo>
                          <a:pt x="2903902" y="-23740"/>
                          <a:pt x="3157041" y="16023"/>
                          <a:pt x="3461656" y="0"/>
                        </a:cubicBezTo>
                        <a:cubicBezTo>
                          <a:pt x="3482626" y="161661"/>
                          <a:pt x="3485617" y="277059"/>
                          <a:pt x="3461656" y="523220"/>
                        </a:cubicBezTo>
                        <a:cubicBezTo>
                          <a:pt x="3247139" y="490515"/>
                          <a:pt x="3017719" y="544973"/>
                          <a:pt x="2769325" y="523220"/>
                        </a:cubicBezTo>
                        <a:cubicBezTo>
                          <a:pt x="2520931" y="501467"/>
                          <a:pt x="2329708" y="556837"/>
                          <a:pt x="2042377" y="523220"/>
                        </a:cubicBezTo>
                        <a:cubicBezTo>
                          <a:pt x="1755046" y="489603"/>
                          <a:pt x="1597366" y="514772"/>
                          <a:pt x="1384662" y="523220"/>
                        </a:cubicBezTo>
                        <a:cubicBezTo>
                          <a:pt x="1171958" y="531668"/>
                          <a:pt x="973838" y="531366"/>
                          <a:pt x="761564" y="523220"/>
                        </a:cubicBezTo>
                        <a:cubicBezTo>
                          <a:pt x="549290" y="515074"/>
                          <a:pt x="163479" y="490517"/>
                          <a:pt x="0" y="523220"/>
                        </a:cubicBezTo>
                        <a:cubicBezTo>
                          <a:pt x="-15642" y="341390"/>
                          <a:pt x="-1447" y="150465"/>
                          <a:pt x="0" y="0"/>
                        </a:cubicBezTo>
                        <a:close/>
                      </a:path>
                      <a:path w="3461656" h="523220" stroke="0" extrusionOk="0">
                        <a:moveTo>
                          <a:pt x="0" y="0"/>
                        </a:moveTo>
                        <a:cubicBezTo>
                          <a:pt x="128963" y="16519"/>
                          <a:pt x="428794" y="10377"/>
                          <a:pt x="623098" y="0"/>
                        </a:cubicBezTo>
                        <a:cubicBezTo>
                          <a:pt x="817402" y="-10377"/>
                          <a:pt x="1034063" y="20876"/>
                          <a:pt x="1315429" y="0"/>
                        </a:cubicBezTo>
                        <a:cubicBezTo>
                          <a:pt x="1596795" y="-20876"/>
                          <a:pt x="1724778" y="-12660"/>
                          <a:pt x="2042377" y="0"/>
                        </a:cubicBezTo>
                        <a:cubicBezTo>
                          <a:pt x="2359976" y="12660"/>
                          <a:pt x="2638174" y="-18570"/>
                          <a:pt x="2803941" y="0"/>
                        </a:cubicBezTo>
                        <a:cubicBezTo>
                          <a:pt x="2969708" y="18570"/>
                          <a:pt x="3179589" y="5956"/>
                          <a:pt x="3461656" y="0"/>
                        </a:cubicBezTo>
                        <a:cubicBezTo>
                          <a:pt x="3444679" y="152950"/>
                          <a:pt x="3486220" y="316745"/>
                          <a:pt x="3461656" y="523220"/>
                        </a:cubicBezTo>
                        <a:cubicBezTo>
                          <a:pt x="3315509" y="554276"/>
                          <a:pt x="3087885" y="504811"/>
                          <a:pt x="2838558" y="523220"/>
                        </a:cubicBezTo>
                        <a:cubicBezTo>
                          <a:pt x="2589231" y="541629"/>
                          <a:pt x="2434100" y="541177"/>
                          <a:pt x="2215460" y="523220"/>
                        </a:cubicBezTo>
                        <a:cubicBezTo>
                          <a:pt x="1996820" y="505263"/>
                          <a:pt x="1843626" y="498234"/>
                          <a:pt x="1592362" y="523220"/>
                        </a:cubicBezTo>
                        <a:cubicBezTo>
                          <a:pt x="1341098" y="548206"/>
                          <a:pt x="1250115" y="543144"/>
                          <a:pt x="969264" y="523220"/>
                        </a:cubicBezTo>
                        <a:cubicBezTo>
                          <a:pt x="688413" y="503296"/>
                          <a:pt x="435295" y="559162"/>
                          <a:pt x="0" y="523220"/>
                        </a:cubicBezTo>
                        <a:cubicBezTo>
                          <a:pt x="17271" y="301659"/>
                          <a:pt x="-2160" y="15968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DOMAĆA ZADAĆA</a:t>
            </a:r>
          </a:p>
        </p:txBody>
      </p:sp>
    </p:spTree>
    <p:extLst>
      <p:ext uri="{BB962C8B-B14F-4D97-AF65-F5344CB8AC3E}">
        <p14:creationId xmlns:p14="http://schemas.microsoft.com/office/powerpoint/2010/main" val="338795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9CB56-5BCF-6536-182D-A5ABE9437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240"/>
            <a:ext cx="12192000" cy="73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67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AB8F0-D186-113E-E1DB-C34FF7BF48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40" t="27433" r="12196" b="52797"/>
          <a:stretch>
            <a:fillRect/>
          </a:stretch>
        </p:blipFill>
        <p:spPr>
          <a:xfrm>
            <a:off x="2046238" y="252362"/>
            <a:ext cx="8099524" cy="14511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771F42-C75E-01EE-953D-4EC3B7B4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296" t="55326" r="25070" b="25057"/>
          <a:stretch>
            <a:fillRect/>
          </a:stretch>
        </p:blipFill>
        <p:spPr>
          <a:xfrm>
            <a:off x="2820349" y="2063103"/>
            <a:ext cx="6551302" cy="1761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1CA920-7BAD-F0C0-6B0B-064246E992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07" t="17471" r="54438" b="18161"/>
          <a:stretch>
            <a:fillRect/>
          </a:stretch>
        </p:blipFill>
        <p:spPr>
          <a:xfrm>
            <a:off x="2436475" y="4215907"/>
            <a:ext cx="2312275" cy="2642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F7D5A-E635-2748-B952-EE018BB8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457" t="14253" r="25479" b="19234"/>
          <a:stretch>
            <a:fillRect/>
          </a:stretch>
        </p:blipFill>
        <p:spPr>
          <a:xfrm>
            <a:off x="7926723" y="4724286"/>
            <a:ext cx="2219039" cy="1965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685120-C8C5-34AD-8D4A-1271E78FA2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03" t="17471" r="9450" b="18161"/>
          <a:stretch>
            <a:fillRect/>
          </a:stretch>
        </p:blipFill>
        <p:spPr>
          <a:xfrm>
            <a:off x="5602012" y="4970189"/>
            <a:ext cx="1471449" cy="188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8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B9269C-FE57-9577-E7ED-37656E661CA5}"/>
              </a:ext>
            </a:extLst>
          </p:cNvPr>
          <p:cNvSpPr txBox="1"/>
          <p:nvPr/>
        </p:nvSpPr>
        <p:spPr>
          <a:xfrm>
            <a:off x="550334" y="1102267"/>
            <a:ext cx="2793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ŠTO JE STANICA?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12B6574-F8EF-04D6-71C1-12C3E31FC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" y="1783772"/>
            <a:ext cx="6146800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spcBef>
                <a:spcPct val="0"/>
              </a:spcBef>
              <a:spcAft>
                <a:spcPts val="180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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osnovna 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građevna i funkcionalna jedinica svih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živih bića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 stanice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hr-HR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staničnu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membranu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genetski materijal</a:t>
            </a:r>
            <a:r>
              <a:rPr kumimoji="0" lang="hr-HR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hr-HR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ribosome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8E24D-4785-6A9D-482C-E8F374CC1B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3286"/>
          <a:stretch>
            <a:fillRect/>
          </a:stretch>
        </p:blipFill>
        <p:spPr>
          <a:xfrm>
            <a:off x="7806267" y="1511300"/>
            <a:ext cx="3445934" cy="40081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0470D-8C78-2F59-6F08-AF1CC5CCB08E}"/>
              </a:ext>
            </a:extLst>
          </p:cNvPr>
          <p:cNvSpPr txBox="1"/>
          <p:nvPr/>
        </p:nvSpPr>
        <p:spPr>
          <a:xfrm>
            <a:off x="728133" y="4451262"/>
            <a:ext cx="45635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Jesu li sve stanice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jednake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veličine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042B313-8F83-6EEE-7896-20AC56B35686}"/>
              </a:ext>
            </a:extLst>
          </p:cNvPr>
          <p:cNvSpPr/>
          <p:nvPr/>
        </p:nvSpPr>
        <p:spPr>
          <a:xfrm>
            <a:off x="643465" y="4146462"/>
            <a:ext cx="4876801" cy="1200238"/>
          </a:xfrm>
          <a:prstGeom prst="wedgeRoundRectCallout">
            <a:avLst>
              <a:gd name="adj1" fmla="val 60456"/>
              <a:gd name="adj2" fmla="val 30952"/>
              <a:gd name="adj3" fmla="val 16667"/>
            </a:avLst>
          </a:prstGeom>
          <a:noFill/>
          <a:ln w="28575">
            <a:solidFill>
              <a:srgbClr val="3CB8C2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C2AD0F-BFFE-E8A7-F2FC-6EAE521995CC}"/>
              </a:ext>
            </a:extLst>
          </p:cNvPr>
          <p:cNvSpPr txBox="1"/>
          <p:nvPr/>
        </p:nvSpPr>
        <p:spPr>
          <a:xfrm>
            <a:off x="664632" y="4331082"/>
            <a:ext cx="4690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stanice u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istom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organizmu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FE749D-9DD5-29B5-233A-7ACC92D5B926}"/>
              </a:ext>
            </a:extLst>
          </p:cNvPr>
          <p:cNvSpPr txBox="1"/>
          <p:nvPr/>
        </p:nvSpPr>
        <p:spPr>
          <a:xfrm>
            <a:off x="1227665" y="4451261"/>
            <a:ext cx="35644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 sve stanice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59A58D-A741-10FE-9213-6AA7B28FB7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03" t="17471" r="9450" b="18161"/>
          <a:stretch>
            <a:fillRect/>
          </a:stretch>
        </p:blipFill>
        <p:spPr>
          <a:xfrm>
            <a:off x="6019801" y="4605382"/>
            <a:ext cx="1041400" cy="13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9" grpId="0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49BCD5-DDEA-6ECB-4D0A-F60646893D7C}"/>
              </a:ext>
            </a:extLst>
          </p:cNvPr>
          <p:cNvSpPr txBox="1"/>
          <p:nvPr/>
        </p:nvSpPr>
        <p:spPr>
          <a:xfrm>
            <a:off x="2286001" y="1177745"/>
            <a:ext cx="19119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IVI SVIJET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8A639-742E-7FF1-1927-C8118732F0EE}"/>
              </a:ext>
            </a:extLst>
          </p:cNvPr>
          <p:cNvSpPr txBox="1"/>
          <p:nvPr/>
        </p:nvSpPr>
        <p:spPr>
          <a:xfrm>
            <a:off x="1854200" y="2753590"/>
            <a:ext cx="1159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ARHEJE</a:t>
            </a:r>
            <a:endParaRPr lang="hr-HR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E626261-A09A-C623-F769-F1AE37890433}"/>
              </a:ext>
            </a:extLst>
          </p:cNvPr>
          <p:cNvCxnSpPr/>
          <p:nvPr/>
        </p:nvCxnSpPr>
        <p:spPr>
          <a:xfrm>
            <a:off x="4197926" y="1408577"/>
            <a:ext cx="932873" cy="0"/>
          </a:xfrm>
          <a:prstGeom prst="straightConnector1">
            <a:avLst/>
          </a:prstGeom>
          <a:ln w="57150">
            <a:solidFill>
              <a:srgbClr val="3CB8C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9479EA5-6A27-1C8B-D185-8404A8A9FCF4}"/>
              </a:ext>
            </a:extLst>
          </p:cNvPr>
          <p:cNvSpPr txBox="1"/>
          <p:nvPr/>
        </p:nvSpPr>
        <p:spPr>
          <a:xfrm>
            <a:off x="5315527" y="1177745"/>
            <a:ext cx="18388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DOMENE</a:t>
            </a:r>
            <a:endParaRPr lang="hr-HR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C681564E-88FF-6293-61E7-2962C896C900}"/>
              </a:ext>
            </a:extLst>
          </p:cNvPr>
          <p:cNvSpPr/>
          <p:nvPr/>
        </p:nvSpPr>
        <p:spPr>
          <a:xfrm>
            <a:off x="785091" y="2697019"/>
            <a:ext cx="3297382" cy="3555994"/>
          </a:xfrm>
          <a:prstGeom prst="borderCallout1">
            <a:avLst>
              <a:gd name="adj1" fmla="val -26887"/>
              <a:gd name="adj2" fmla="val 151331"/>
              <a:gd name="adj3" fmla="val -2357"/>
              <a:gd name="adj4" fmla="val 51023"/>
            </a:avLst>
          </a:prstGeom>
          <a:noFill/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53B99940-B20A-B781-1298-B44E0C4DF621}"/>
              </a:ext>
            </a:extLst>
          </p:cNvPr>
          <p:cNvSpPr/>
          <p:nvPr/>
        </p:nvSpPr>
        <p:spPr>
          <a:xfrm>
            <a:off x="4234873" y="2697018"/>
            <a:ext cx="3297382" cy="3555994"/>
          </a:xfrm>
          <a:prstGeom prst="borderCallout1">
            <a:avLst>
              <a:gd name="adj1" fmla="val -26861"/>
              <a:gd name="adj2" fmla="val 57774"/>
              <a:gd name="adj3" fmla="val -2357"/>
              <a:gd name="adj4" fmla="val 51023"/>
            </a:avLst>
          </a:prstGeom>
          <a:noFill/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41ADE176-BFE8-4ABF-E94E-36AB2503A0C6}"/>
              </a:ext>
            </a:extLst>
          </p:cNvPr>
          <p:cNvSpPr/>
          <p:nvPr/>
        </p:nvSpPr>
        <p:spPr>
          <a:xfrm>
            <a:off x="7827818" y="2697018"/>
            <a:ext cx="3297382" cy="3555993"/>
          </a:xfrm>
          <a:prstGeom prst="borderCallout1">
            <a:avLst>
              <a:gd name="adj1" fmla="val -27848"/>
              <a:gd name="adj2" fmla="val -41666"/>
              <a:gd name="adj3" fmla="val -2357"/>
              <a:gd name="adj4" fmla="val 51023"/>
            </a:avLst>
          </a:prstGeom>
          <a:noFill/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EFD998-FCD7-AE8D-8CB5-3203DD196D73}"/>
              </a:ext>
            </a:extLst>
          </p:cNvPr>
          <p:cNvSpPr txBox="1"/>
          <p:nvPr/>
        </p:nvSpPr>
        <p:spPr>
          <a:xfrm>
            <a:off x="5123873" y="2753590"/>
            <a:ext cx="15978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BAKTERIJE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645520-9434-1A5D-44B6-0DA3615D9D59}"/>
              </a:ext>
            </a:extLst>
          </p:cNvPr>
          <p:cNvSpPr txBox="1"/>
          <p:nvPr/>
        </p:nvSpPr>
        <p:spPr>
          <a:xfrm>
            <a:off x="8692572" y="2753590"/>
            <a:ext cx="15678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F43DCA-1661-8F5F-130C-B7EB74868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846" y="3215255"/>
            <a:ext cx="1347085" cy="25107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7EF974-B67E-D6AD-04ED-FCDF13795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613" y="3350305"/>
            <a:ext cx="1345181" cy="24324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F58C6-0217-D4D3-0FBA-328D7AF42E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396" y="3440286"/>
            <a:ext cx="1290782" cy="12907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B484BD5-D79D-1A56-57A3-02FBB9F77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75383">
            <a:off x="5290327" y="3259573"/>
            <a:ext cx="1329636" cy="13296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CAE8DCF-6FB6-92D9-0064-CD4150258734}"/>
              </a:ext>
            </a:extLst>
          </p:cNvPr>
          <p:cNvSpPr/>
          <p:nvPr/>
        </p:nvSpPr>
        <p:spPr>
          <a:xfrm>
            <a:off x="785091" y="5274180"/>
            <a:ext cx="6747164" cy="512437"/>
          </a:xfrm>
          <a:prstGeom prst="rect">
            <a:avLst/>
          </a:prstGeom>
          <a:solidFill>
            <a:srgbClr val="EBF5F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PROKARIOTI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EC8F5C-4130-A9E1-DE22-A061AA83E35E}"/>
              </a:ext>
            </a:extLst>
          </p:cNvPr>
          <p:cNvSpPr/>
          <p:nvPr/>
        </p:nvSpPr>
        <p:spPr>
          <a:xfrm>
            <a:off x="3184237" y="5792409"/>
            <a:ext cx="1948873" cy="512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jednostanični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C1ED5-78EE-6449-8160-EBEA3A510645}"/>
              </a:ext>
            </a:extLst>
          </p:cNvPr>
          <p:cNvSpPr/>
          <p:nvPr/>
        </p:nvSpPr>
        <p:spPr>
          <a:xfrm>
            <a:off x="7589227" y="5820111"/>
            <a:ext cx="3944772" cy="47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jednostanični ili višestanični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9" grpId="0" animBg="1"/>
      <p:bldP spid="10" grpId="0" animBg="1"/>
      <p:bldP spid="12" grpId="0"/>
      <p:bldP spid="13" grpId="0"/>
      <p:bldP spid="20" grpId="0" animBg="1"/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EE407-4EEE-C996-F654-EDE265C3BA3E}"/>
              </a:ext>
            </a:extLst>
          </p:cNvPr>
          <p:cNvSpPr txBox="1"/>
          <p:nvPr/>
        </p:nvSpPr>
        <p:spPr>
          <a:xfrm>
            <a:off x="1147617" y="1280899"/>
            <a:ext cx="3343565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jednostavnije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građe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pravu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D8D27D-49A7-4CA1-0918-AD25EA1CE81B}"/>
              </a:ext>
            </a:extLst>
          </p:cNvPr>
          <p:cNvSpPr txBox="1"/>
          <p:nvPr/>
        </p:nvSpPr>
        <p:spPr>
          <a:xfrm>
            <a:off x="826654" y="777443"/>
            <a:ext cx="398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PROKARIOTSKE STANICE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180A8F-E7B3-8EC9-856B-C51EDF0DC600}"/>
              </a:ext>
            </a:extLst>
          </p:cNvPr>
          <p:cNvSpPr txBox="1"/>
          <p:nvPr/>
        </p:nvSpPr>
        <p:spPr>
          <a:xfrm>
            <a:off x="6813790" y="777601"/>
            <a:ext cx="3985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EUKARIOTSKE</a:t>
            </a:r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9F4D32-4E51-6476-B300-E250EBB63715}"/>
              </a:ext>
            </a:extLst>
          </p:cNvPr>
          <p:cNvSpPr txBox="1"/>
          <p:nvPr/>
        </p:nvSpPr>
        <p:spPr>
          <a:xfrm>
            <a:off x="6244049" y="1254628"/>
            <a:ext cx="5583383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imaju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prostorno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odvojeni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odjeljci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6CC763-2254-2AEC-1744-9B02DB0B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46" r="67497"/>
          <a:stretch>
            <a:fillRect/>
          </a:stretch>
        </p:blipFill>
        <p:spPr>
          <a:xfrm>
            <a:off x="1831579" y="2613890"/>
            <a:ext cx="1975642" cy="34628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109CF6-12D7-0A5C-59E7-F543D3F54B90}"/>
              </a:ext>
            </a:extLst>
          </p:cNvPr>
          <p:cNvCxnSpPr>
            <a:cxnSpLocks/>
          </p:cNvCxnSpPr>
          <p:nvPr/>
        </p:nvCxnSpPr>
        <p:spPr>
          <a:xfrm flipH="1">
            <a:off x="2133600" y="5552528"/>
            <a:ext cx="685800" cy="276772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8EACF930-7E0D-334B-9BD1-7A5F49826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998" y="2631277"/>
            <a:ext cx="3511600" cy="346282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071973-357C-8DF2-BBF0-62781E6649C8}"/>
              </a:ext>
            </a:extLst>
          </p:cNvPr>
          <p:cNvCxnSpPr>
            <a:cxnSpLocks/>
          </p:cNvCxnSpPr>
          <p:nvPr/>
        </p:nvCxnSpPr>
        <p:spPr>
          <a:xfrm flipH="1">
            <a:off x="2133600" y="3847890"/>
            <a:ext cx="787400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BC7E2C7-5170-B945-FA54-7E9987B913AA}"/>
              </a:ext>
            </a:extLst>
          </p:cNvPr>
          <p:cNvSpPr txBox="1"/>
          <p:nvPr/>
        </p:nvSpPr>
        <p:spPr>
          <a:xfrm>
            <a:off x="1639690" y="5756332"/>
            <a:ext cx="6858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bič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995518-E71E-4D06-ECC8-7D5063AAB1B4}"/>
              </a:ext>
            </a:extLst>
          </p:cNvPr>
          <p:cNvSpPr txBox="1"/>
          <p:nvPr/>
        </p:nvSpPr>
        <p:spPr>
          <a:xfrm>
            <a:off x="952032" y="3614163"/>
            <a:ext cx="13753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nukleoid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BC2D20-8BD8-BDDD-1BAB-E5CDCB41B7A3}"/>
              </a:ext>
            </a:extLst>
          </p:cNvPr>
          <p:cNvCxnSpPr>
            <a:cxnSpLocks/>
          </p:cNvCxnSpPr>
          <p:nvPr/>
        </p:nvCxnSpPr>
        <p:spPr>
          <a:xfrm>
            <a:off x="3162300" y="4290848"/>
            <a:ext cx="947787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59DB5F4-DDD3-3745-B428-4C67F0D99B31}"/>
              </a:ext>
            </a:extLst>
          </p:cNvPr>
          <p:cNvCxnSpPr>
            <a:cxnSpLocks/>
          </p:cNvCxnSpPr>
          <p:nvPr/>
        </p:nvCxnSpPr>
        <p:spPr>
          <a:xfrm flipH="1">
            <a:off x="5561814" y="4290848"/>
            <a:ext cx="892012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459EE39-7C4A-DB00-681C-B059A26BFE5E}"/>
              </a:ext>
            </a:extLst>
          </p:cNvPr>
          <p:cNvSpPr txBox="1"/>
          <p:nvPr/>
        </p:nvSpPr>
        <p:spPr>
          <a:xfrm>
            <a:off x="4125514" y="4060015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citoplazma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843FE31-0E0C-1483-951C-F958FBAA37B0}"/>
              </a:ext>
            </a:extLst>
          </p:cNvPr>
          <p:cNvCxnSpPr>
            <a:cxnSpLocks/>
          </p:cNvCxnSpPr>
          <p:nvPr/>
        </p:nvCxnSpPr>
        <p:spPr>
          <a:xfrm>
            <a:off x="3220509" y="3717384"/>
            <a:ext cx="947787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9C5B29E-FC46-1FD7-39DC-E49AB0139DD9}"/>
              </a:ext>
            </a:extLst>
          </p:cNvPr>
          <p:cNvCxnSpPr>
            <a:cxnSpLocks/>
          </p:cNvCxnSpPr>
          <p:nvPr/>
        </p:nvCxnSpPr>
        <p:spPr>
          <a:xfrm>
            <a:off x="3220508" y="3011945"/>
            <a:ext cx="947787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0AB4CE-8EC1-0BBE-BE74-38DDAF0FF3D4}"/>
              </a:ext>
            </a:extLst>
          </p:cNvPr>
          <p:cNvCxnSpPr>
            <a:cxnSpLocks/>
          </p:cNvCxnSpPr>
          <p:nvPr/>
        </p:nvCxnSpPr>
        <p:spPr>
          <a:xfrm flipH="1">
            <a:off x="5830619" y="3015168"/>
            <a:ext cx="1036877" cy="12168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484BDD-DD8D-0792-ED6D-9E9370D1DE2E}"/>
              </a:ext>
            </a:extLst>
          </p:cNvPr>
          <p:cNvCxnSpPr>
            <a:cxnSpLocks/>
          </p:cNvCxnSpPr>
          <p:nvPr/>
        </p:nvCxnSpPr>
        <p:spPr>
          <a:xfrm flipH="1">
            <a:off x="5673826" y="3717384"/>
            <a:ext cx="892012" cy="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301C313-40CE-94B1-FFC9-291087F35387}"/>
              </a:ext>
            </a:extLst>
          </p:cNvPr>
          <p:cNvSpPr txBox="1"/>
          <p:nvPr/>
        </p:nvSpPr>
        <p:spPr>
          <a:xfrm>
            <a:off x="4292295" y="3481289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ribosomi</a:t>
            </a:r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80338C2-4DA2-ED1E-B9B9-DACEA3DCDD35}"/>
              </a:ext>
            </a:extLst>
          </p:cNvPr>
          <p:cNvSpPr txBox="1"/>
          <p:nvPr/>
        </p:nvSpPr>
        <p:spPr>
          <a:xfrm>
            <a:off x="4230295" y="2776299"/>
            <a:ext cx="1538324" cy="596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hr-HR" sz="2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stanična membrana</a:t>
            </a:r>
            <a:endParaRPr lang="en-US" sz="2200" dirty="0">
              <a:solidFill>
                <a:srgbClr val="FF0000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99BAAD4-EF6F-1111-5DA1-79E7D2873D6F}"/>
              </a:ext>
            </a:extLst>
          </p:cNvPr>
          <p:cNvCxnSpPr>
            <a:cxnSpLocks/>
          </p:cNvCxnSpPr>
          <p:nvPr/>
        </p:nvCxnSpPr>
        <p:spPr>
          <a:xfrm>
            <a:off x="9206914" y="4985735"/>
            <a:ext cx="823206" cy="18958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EEB1EF2-5659-F081-36F8-13108F9F6199}"/>
              </a:ext>
            </a:extLst>
          </p:cNvPr>
          <p:cNvSpPr txBox="1"/>
          <p:nvPr/>
        </p:nvSpPr>
        <p:spPr>
          <a:xfrm>
            <a:off x="10030120" y="4988379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mitohondrij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0B16174-2012-5323-59C2-D7527CE01962}"/>
              </a:ext>
            </a:extLst>
          </p:cNvPr>
          <p:cNvCxnSpPr>
            <a:cxnSpLocks/>
          </p:cNvCxnSpPr>
          <p:nvPr/>
        </p:nvCxnSpPr>
        <p:spPr>
          <a:xfrm>
            <a:off x="8624138" y="5639720"/>
            <a:ext cx="823206" cy="18958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6E2261B-9684-98E4-1027-D3E217A49E31}"/>
              </a:ext>
            </a:extLst>
          </p:cNvPr>
          <p:cNvSpPr txBox="1"/>
          <p:nvPr/>
        </p:nvSpPr>
        <p:spPr>
          <a:xfrm>
            <a:off x="9543815" y="5651837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peroksisom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3D5C3DB-5E3B-69B9-FC95-806EE8B8C58F}"/>
              </a:ext>
            </a:extLst>
          </p:cNvPr>
          <p:cNvCxnSpPr>
            <a:cxnSpLocks/>
          </p:cNvCxnSpPr>
          <p:nvPr/>
        </p:nvCxnSpPr>
        <p:spPr>
          <a:xfrm>
            <a:off x="7629195" y="5853239"/>
            <a:ext cx="722953" cy="33398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2E246E1-55B7-544E-2E9D-29320CA4E8EA}"/>
              </a:ext>
            </a:extLst>
          </p:cNvPr>
          <p:cNvSpPr txBox="1"/>
          <p:nvPr/>
        </p:nvSpPr>
        <p:spPr>
          <a:xfrm>
            <a:off x="8305211" y="5971775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lizosom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93C2F47-66C4-3F4C-7DE7-BFD8C42A2CF2}"/>
              </a:ext>
            </a:extLst>
          </p:cNvPr>
          <p:cNvCxnSpPr>
            <a:cxnSpLocks/>
          </p:cNvCxnSpPr>
          <p:nvPr/>
        </p:nvCxnSpPr>
        <p:spPr>
          <a:xfrm>
            <a:off x="9456771" y="4111946"/>
            <a:ext cx="823206" cy="18958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974682B9-9E50-4FB2-B717-D2C8D066F934}"/>
              </a:ext>
            </a:extLst>
          </p:cNvPr>
          <p:cNvSpPr txBox="1"/>
          <p:nvPr/>
        </p:nvSpPr>
        <p:spPr>
          <a:xfrm>
            <a:off x="10312977" y="4086082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centrioli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F1162D2-4713-E832-1A93-E9801D592CCF}"/>
              </a:ext>
            </a:extLst>
          </p:cNvPr>
          <p:cNvCxnSpPr>
            <a:cxnSpLocks/>
          </p:cNvCxnSpPr>
          <p:nvPr/>
        </p:nvCxnSpPr>
        <p:spPr>
          <a:xfrm flipV="1">
            <a:off x="8956202" y="3569606"/>
            <a:ext cx="1071563" cy="14411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533B47C-C131-F995-9679-3F4200A1F6BF}"/>
              </a:ext>
            </a:extLst>
          </p:cNvPr>
          <p:cNvCxnSpPr>
            <a:cxnSpLocks/>
          </p:cNvCxnSpPr>
          <p:nvPr/>
        </p:nvCxnSpPr>
        <p:spPr>
          <a:xfrm flipV="1">
            <a:off x="8526458" y="3124986"/>
            <a:ext cx="1071563" cy="14411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A5DC8410-E0B6-D32C-17E7-5089E1D31C6C}"/>
              </a:ext>
            </a:extLst>
          </p:cNvPr>
          <p:cNvSpPr txBox="1"/>
          <p:nvPr/>
        </p:nvSpPr>
        <p:spPr>
          <a:xfrm>
            <a:off x="10030120" y="3341657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glatka EM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B2653B9-9392-5A11-F573-12BD0B9E7302}"/>
              </a:ext>
            </a:extLst>
          </p:cNvPr>
          <p:cNvSpPr txBox="1"/>
          <p:nvPr/>
        </p:nvSpPr>
        <p:spPr>
          <a:xfrm>
            <a:off x="9591259" y="2909448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hrapava EM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8E0C515-89FC-4289-B2D3-94C6D1EDF4EE}"/>
              </a:ext>
            </a:extLst>
          </p:cNvPr>
          <p:cNvCxnSpPr>
            <a:cxnSpLocks/>
          </p:cNvCxnSpPr>
          <p:nvPr/>
        </p:nvCxnSpPr>
        <p:spPr>
          <a:xfrm flipH="1">
            <a:off x="6710077" y="5303816"/>
            <a:ext cx="736206" cy="452516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38CCD700-E644-AF02-3BEB-2DF148114D8C}"/>
              </a:ext>
            </a:extLst>
          </p:cNvPr>
          <p:cNvSpPr txBox="1"/>
          <p:nvPr/>
        </p:nvSpPr>
        <p:spPr>
          <a:xfrm>
            <a:off x="5370865" y="5718455"/>
            <a:ext cx="19455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Golgijevo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tijelo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47F05AC-8346-3B71-4AE5-DB090EB1D568}"/>
              </a:ext>
            </a:extLst>
          </p:cNvPr>
          <p:cNvCxnSpPr>
            <a:cxnSpLocks/>
          </p:cNvCxnSpPr>
          <p:nvPr/>
        </p:nvCxnSpPr>
        <p:spPr>
          <a:xfrm flipV="1">
            <a:off x="7680097" y="2711756"/>
            <a:ext cx="1148191" cy="52090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527185AC-DF1A-C162-490C-61B29B25F4EA}"/>
              </a:ext>
            </a:extLst>
          </p:cNvPr>
          <p:cNvSpPr txBox="1"/>
          <p:nvPr/>
        </p:nvSpPr>
        <p:spPr>
          <a:xfrm>
            <a:off x="8901045" y="2467074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jezgrica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E01FC11-D222-3348-F59B-FD14030E06B6}"/>
              </a:ext>
            </a:extLst>
          </p:cNvPr>
          <p:cNvCxnSpPr>
            <a:cxnSpLocks/>
          </p:cNvCxnSpPr>
          <p:nvPr/>
        </p:nvCxnSpPr>
        <p:spPr>
          <a:xfrm flipH="1" flipV="1">
            <a:off x="7316443" y="2545237"/>
            <a:ext cx="8250" cy="57314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2E05EA5-DA5D-3BE0-96CA-9666A9F3AC91}"/>
              </a:ext>
            </a:extLst>
          </p:cNvPr>
          <p:cNvSpPr txBox="1"/>
          <p:nvPr/>
        </p:nvSpPr>
        <p:spPr>
          <a:xfrm>
            <a:off x="6910935" y="2169825"/>
            <a:ext cx="1538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jezgra</a:t>
            </a:r>
            <a:endParaRPr lang="en-US" sz="2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23" grpId="0"/>
      <p:bldP spid="28" grpId="0"/>
      <p:bldP spid="33" grpId="0"/>
      <p:bldP spid="34" grpId="0"/>
      <p:bldP spid="39" grpId="0"/>
      <p:bldP spid="41" grpId="0"/>
      <p:bldP spid="44" grpId="0"/>
      <p:bldP spid="46" grpId="0"/>
      <p:bldP spid="50" grpId="0"/>
      <p:bldP spid="51" grpId="0"/>
      <p:bldP spid="54" grpId="0"/>
      <p:bldP spid="57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F0239F-5CE2-3047-397F-B80FA73AC0AD}"/>
              </a:ext>
            </a:extLst>
          </p:cNvPr>
          <p:cNvSpPr txBox="1"/>
          <p:nvPr/>
        </p:nvSpPr>
        <p:spPr>
          <a:xfrm>
            <a:off x="643466" y="1059934"/>
            <a:ext cx="3098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CB8C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KOME PRIPADAM?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8E1C73-0914-39C2-B32E-B3B15AA0CECD}"/>
              </a:ext>
            </a:extLst>
          </p:cNvPr>
          <p:cNvSpPr txBox="1"/>
          <p:nvPr/>
        </p:nvSpPr>
        <p:spPr>
          <a:xfrm>
            <a:off x="643467" y="3339869"/>
            <a:ext cx="336126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jednostaničan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složenu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unutarnju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organizaciju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Nije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biljka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životinja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gljiva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98674F-8C59-A21C-62AD-1B0D078A7886}"/>
              </a:ext>
            </a:extLst>
          </p:cNvPr>
          <p:cNvSpPr txBox="1"/>
          <p:nvPr/>
        </p:nvSpPr>
        <p:spPr>
          <a:xfrm>
            <a:off x="745065" y="1657796"/>
            <a:ext cx="9694335" cy="492443"/>
          </a:xfrm>
          <a:prstGeom prst="rect">
            <a:avLst/>
          </a:prstGeom>
          <a:solidFill>
            <a:srgbClr val="FEF5E6"/>
          </a:solidFill>
        </p:spPr>
        <p:txBody>
          <a:bodyPr wrap="square">
            <a:spAutoFit/>
          </a:bodyPr>
          <a:lstStyle/>
          <a:p>
            <a:pPr algn="ctr"/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svaki primjer odredi radi li se o </a:t>
            </a:r>
            <a:r>
              <a:rPr lang="hr-HR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prokariotskoj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ili </a:t>
            </a:r>
            <a:r>
              <a:rPr lang="hr-HR" sz="2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eukariotskoj</a:t>
            </a:r>
            <a:r>
              <a:rPr lang="hr-HR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stanici.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5765138-EF5F-A25F-8B14-5755976D0AB5}"/>
              </a:ext>
            </a:extLst>
          </p:cNvPr>
          <p:cNvSpPr/>
          <p:nvPr/>
        </p:nvSpPr>
        <p:spPr>
          <a:xfrm rot="16200000">
            <a:off x="431801" y="2501898"/>
            <a:ext cx="3691466" cy="3606804"/>
          </a:xfrm>
          <a:prstGeom prst="homePlate">
            <a:avLst>
              <a:gd name="adj" fmla="val 16409"/>
            </a:avLst>
          </a:prstGeom>
          <a:noFill/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A384039-73B8-CC23-6C21-6DC3506D20C2}"/>
              </a:ext>
            </a:extLst>
          </p:cNvPr>
          <p:cNvSpPr/>
          <p:nvPr/>
        </p:nvSpPr>
        <p:spPr>
          <a:xfrm rot="16200000">
            <a:off x="4275667" y="2501898"/>
            <a:ext cx="3691466" cy="3606804"/>
          </a:xfrm>
          <a:prstGeom prst="homePlate">
            <a:avLst>
              <a:gd name="adj" fmla="val 16409"/>
            </a:avLst>
          </a:prstGeom>
          <a:noFill/>
          <a:ln>
            <a:solidFill>
              <a:srgbClr val="3CB8C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8F2577-8320-80B1-305D-0AE0DD556808}"/>
              </a:ext>
            </a:extLst>
          </p:cNvPr>
          <p:cNvSpPr txBox="1"/>
          <p:nvPr/>
        </p:nvSpPr>
        <p:spPr>
          <a:xfrm>
            <a:off x="4483099" y="3151833"/>
            <a:ext cx="32258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Organizam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živjeti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ekstremnim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uvjetima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poput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vrlo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visokih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temperatura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ili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slanih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jezera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hr-HR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Stanica mu je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jednostavne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građe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malih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dimenzija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Nema </a:t>
            </a:r>
            <a:r>
              <a:rPr lang="en-US" sz="2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jezgru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6DF0C7-C64F-EF75-4738-49F9D4138A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255" r="16090"/>
          <a:stretch>
            <a:fillRect/>
          </a:stretch>
        </p:blipFill>
        <p:spPr>
          <a:xfrm>
            <a:off x="8636001" y="2905377"/>
            <a:ext cx="2794002" cy="27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4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lačić za govor: pravokutnik sa zaobljenim kutovima 1">
            <a:extLst>
              <a:ext uri="{FF2B5EF4-FFF2-40B4-BE49-F238E27FC236}">
                <a16:creationId xmlns:a16="http://schemas.microsoft.com/office/drawing/2014/main" id="{4BBE8082-A486-947E-2C45-9F42134C3A16}"/>
              </a:ext>
            </a:extLst>
          </p:cNvPr>
          <p:cNvSpPr/>
          <p:nvPr/>
        </p:nvSpPr>
        <p:spPr>
          <a:xfrm>
            <a:off x="6096000" y="3101510"/>
            <a:ext cx="5230090" cy="1055608"/>
          </a:xfrm>
          <a:prstGeom prst="wedgeRoundRectCallout">
            <a:avLst>
              <a:gd name="adj1" fmla="val -56381"/>
              <a:gd name="adj2" fmla="val 106940"/>
              <a:gd name="adj3" fmla="val 16667"/>
            </a:avLst>
          </a:prstGeom>
          <a:ln w="28575">
            <a:solidFill>
              <a:srgbClr val="3CB8C2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657673609">
                  <a:custGeom>
                    <a:avLst/>
                    <a:gdLst>
                      <a:gd name="csX0" fmla="*/ 0 w 5230090"/>
                      <a:gd name="csY0" fmla="*/ 198640 h 1191816"/>
                      <a:gd name="csX1" fmla="*/ 198640 w 5230090"/>
                      <a:gd name="csY1" fmla="*/ 0 h 1191816"/>
                      <a:gd name="csX2" fmla="*/ 871682 w 5230090"/>
                      <a:gd name="csY2" fmla="*/ 0 h 1191816"/>
                      <a:gd name="csX3" fmla="*/ 871682 w 5230090"/>
                      <a:gd name="csY3" fmla="*/ 0 h 1191816"/>
                      <a:gd name="csX4" fmla="*/ 1512368 w 5230090"/>
                      <a:gd name="csY4" fmla="*/ 0 h 1191816"/>
                      <a:gd name="csX5" fmla="*/ 2179204 w 5230090"/>
                      <a:gd name="csY5" fmla="*/ 0 h 1191816"/>
                      <a:gd name="csX6" fmla="*/ 2721131 w 5230090"/>
                      <a:gd name="csY6" fmla="*/ 0 h 1191816"/>
                      <a:gd name="csX7" fmla="*/ 3206013 w 5230090"/>
                      <a:gd name="csY7" fmla="*/ 0 h 1191816"/>
                      <a:gd name="csX8" fmla="*/ 3804984 w 5230090"/>
                      <a:gd name="csY8" fmla="*/ 0 h 1191816"/>
                      <a:gd name="csX9" fmla="*/ 4432478 w 5230090"/>
                      <a:gd name="csY9" fmla="*/ 0 h 1191816"/>
                      <a:gd name="csX10" fmla="*/ 5031450 w 5230090"/>
                      <a:gd name="csY10" fmla="*/ 0 h 1191816"/>
                      <a:gd name="csX11" fmla="*/ 5230090 w 5230090"/>
                      <a:gd name="csY11" fmla="*/ 198640 h 1191816"/>
                      <a:gd name="csX12" fmla="*/ 5230090 w 5230090"/>
                      <a:gd name="csY12" fmla="*/ 695226 h 1191816"/>
                      <a:gd name="csX13" fmla="*/ 5230090 w 5230090"/>
                      <a:gd name="csY13" fmla="*/ 695226 h 1191816"/>
                      <a:gd name="csX14" fmla="*/ 5230090 w 5230090"/>
                      <a:gd name="csY14" fmla="*/ 993180 h 1191816"/>
                      <a:gd name="csX15" fmla="*/ 5230090 w 5230090"/>
                      <a:gd name="csY15" fmla="*/ 993176 h 1191816"/>
                      <a:gd name="csX16" fmla="*/ 5031450 w 5230090"/>
                      <a:gd name="csY16" fmla="*/ 1191816 h 1191816"/>
                      <a:gd name="csX17" fmla="*/ 4489523 w 5230090"/>
                      <a:gd name="csY17" fmla="*/ 1191816 h 1191816"/>
                      <a:gd name="csX18" fmla="*/ 3890552 w 5230090"/>
                      <a:gd name="csY18" fmla="*/ 1191816 h 1191816"/>
                      <a:gd name="csX19" fmla="*/ 3320102 w 5230090"/>
                      <a:gd name="csY19" fmla="*/ 1191816 h 1191816"/>
                      <a:gd name="csX20" fmla="*/ 2749653 w 5230090"/>
                      <a:gd name="csY20" fmla="*/ 1191816 h 1191816"/>
                      <a:gd name="csX21" fmla="*/ 2179204 w 5230090"/>
                      <a:gd name="csY21" fmla="*/ 1191816 h 1191816"/>
                      <a:gd name="csX22" fmla="*/ 1601229 w 5230090"/>
                      <a:gd name="csY22" fmla="*/ 1347899 h 1191816"/>
                      <a:gd name="csX23" fmla="*/ 1048383 w 5230090"/>
                      <a:gd name="csY23" fmla="*/ 1497195 h 1191816"/>
                      <a:gd name="csX24" fmla="*/ 470408 w 5230090"/>
                      <a:gd name="csY24" fmla="*/ 1653278 h 1191816"/>
                      <a:gd name="csX25" fmla="*/ -333732 w 5230090"/>
                      <a:gd name="csY25" fmla="*/ 1870436 h 1191816"/>
                      <a:gd name="csX26" fmla="*/ 232813 w 5230090"/>
                      <a:gd name="csY26" fmla="*/ 1551485 h 1191816"/>
                      <a:gd name="csX27" fmla="*/ 871682 w 5230090"/>
                      <a:gd name="csY27" fmla="*/ 1191816 h 1191816"/>
                      <a:gd name="csX28" fmla="*/ 198640 w 5230090"/>
                      <a:gd name="csY28" fmla="*/ 1191816 h 1191816"/>
                      <a:gd name="csX29" fmla="*/ 0 w 5230090"/>
                      <a:gd name="csY29" fmla="*/ 993176 h 1191816"/>
                      <a:gd name="csX30" fmla="*/ 0 w 5230090"/>
                      <a:gd name="csY30" fmla="*/ 993180 h 1191816"/>
                      <a:gd name="csX31" fmla="*/ 0 w 5230090"/>
                      <a:gd name="csY31" fmla="*/ 695226 h 1191816"/>
                      <a:gd name="csX32" fmla="*/ 0 w 5230090"/>
                      <a:gd name="csY32" fmla="*/ 695226 h 1191816"/>
                      <a:gd name="csX33" fmla="*/ 0 w 5230090"/>
                      <a:gd name="csY33" fmla="*/ 198640 h 1191816"/>
                    </a:gdLst>
                    <a:ahLst/>
                    <a:cxnLst>
                      <a:cxn ang="0">
                        <a:pos x="csX0" y="csY0"/>
                      </a:cxn>
                      <a:cxn ang="0">
                        <a:pos x="csX1" y="csY1"/>
                      </a:cxn>
                      <a:cxn ang="0">
                        <a:pos x="csX2" y="csY2"/>
                      </a:cxn>
                      <a:cxn ang="0">
                        <a:pos x="csX3" y="csY3"/>
                      </a:cxn>
                      <a:cxn ang="0">
                        <a:pos x="csX4" y="csY4"/>
                      </a:cxn>
                      <a:cxn ang="0">
                        <a:pos x="csX5" y="csY5"/>
                      </a:cxn>
                      <a:cxn ang="0">
                        <a:pos x="csX6" y="csY6"/>
                      </a:cxn>
                      <a:cxn ang="0">
                        <a:pos x="csX7" y="csY7"/>
                      </a:cxn>
                      <a:cxn ang="0">
                        <a:pos x="csX8" y="csY8"/>
                      </a:cxn>
                      <a:cxn ang="0">
                        <a:pos x="csX9" y="csY9"/>
                      </a:cxn>
                      <a:cxn ang="0">
                        <a:pos x="csX10" y="csY10"/>
                      </a:cxn>
                      <a:cxn ang="0">
                        <a:pos x="csX11" y="csY11"/>
                      </a:cxn>
                      <a:cxn ang="0">
                        <a:pos x="csX12" y="csY12"/>
                      </a:cxn>
                      <a:cxn ang="0">
                        <a:pos x="csX13" y="csY13"/>
                      </a:cxn>
                      <a:cxn ang="0">
                        <a:pos x="csX14" y="csY14"/>
                      </a:cxn>
                      <a:cxn ang="0">
                        <a:pos x="csX15" y="csY15"/>
                      </a:cxn>
                      <a:cxn ang="0">
                        <a:pos x="csX16" y="csY16"/>
                      </a:cxn>
                      <a:cxn ang="0">
                        <a:pos x="csX17" y="csY17"/>
                      </a:cxn>
                      <a:cxn ang="0">
                        <a:pos x="csX18" y="csY18"/>
                      </a:cxn>
                      <a:cxn ang="0">
                        <a:pos x="csX19" y="csY19"/>
                      </a:cxn>
                      <a:cxn ang="0">
                        <a:pos x="csX20" y="csY20"/>
                      </a:cxn>
                      <a:cxn ang="0">
                        <a:pos x="csX21" y="csY21"/>
                      </a:cxn>
                      <a:cxn ang="0">
                        <a:pos x="csX22" y="csY22"/>
                      </a:cxn>
                      <a:cxn ang="0">
                        <a:pos x="csX23" y="csY23"/>
                      </a:cxn>
                      <a:cxn ang="0">
                        <a:pos x="csX24" y="csY24"/>
                      </a:cxn>
                      <a:cxn ang="0">
                        <a:pos x="csX25" y="csY25"/>
                      </a:cxn>
                      <a:cxn ang="0">
                        <a:pos x="csX26" y="csY26"/>
                      </a:cxn>
                      <a:cxn ang="0">
                        <a:pos x="csX27" y="csY27"/>
                      </a:cxn>
                      <a:cxn ang="0">
                        <a:pos x="csX28" y="csY28"/>
                      </a:cxn>
                      <a:cxn ang="0">
                        <a:pos x="csX29" y="csY29"/>
                      </a:cxn>
                      <a:cxn ang="0">
                        <a:pos x="csX30" y="csY30"/>
                      </a:cxn>
                      <a:cxn ang="0">
                        <a:pos x="csX31" y="csY31"/>
                      </a:cxn>
                      <a:cxn ang="0">
                        <a:pos x="csX32" y="csY32"/>
                      </a:cxn>
                      <a:cxn ang="0">
                        <a:pos x="csX33" y="csY33"/>
                      </a:cxn>
                    </a:cxnLst>
                    <a:rect l="l" t="t" r="r" b="b"/>
                    <a:pathLst>
                      <a:path w="5230090" h="1191816" fill="none" extrusionOk="0">
                        <a:moveTo>
                          <a:pt x="0" y="198640"/>
                        </a:moveTo>
                        <a:cubicBezTo>
                          <a:pt x="1658" y="84136"/>
                          <a:pt x="83263" y="571"/>
                          <a:pt x="198640" y="0"/>
                        </a:cubicBezTo>
                        <a:cubicBezTo>
                          <a:pt x="452237" y="9131"/>
                          <a:pt x="658128" y="22818"/>
                          <a:pt x="871682" y="0"/>
                        </a:cubicBezTo>
                        <a:lnTo>
                          <a:pt x="871682" y="0"/>
                        </a:lnTo>
                        <a:cubicBezTo>
                          <a:pt x="1090715" y="9802"/>
                          <a:pt x="1192470" y="2325"/>
                          <a:pt x="1512368" y="0"/>
                        </a:cubicBezTo>
                        <a:cubicBezTo>
                          <a:pt x="1832266" y="-2325"/>
                          <a:pt x="1930462" y="-14761"/>
                          <a:pt x="2179204" y="0"/>
                        </a:cubicBezTo>
                        <a:cubicBezTo>
                          <a:pt x="2339988" y="-10875"/>
                          <a:pt x="2486491" y="15551"/>
                          <a:pt x="2721131" y="0"/>
                        </a:cubicBezTo>
                        <a:cubicBezTo>
                          <a:pt x="2955771" y="-15551"/>
                          <a:pt x="2991063" y="-18960"/>
                          <a:pt x="3206013" y="0"/>
                        </a:cubicBezTo>
                        <a:cubicBezTo>
                          <a:pt x="3420963" y="18960"/>
                          <a:pt x="3634460" y="-22172"/>
                          <a:pt x="3804984" y="0"/>
                        </a:cubicBezTo>
                        <a:cubicBezTo>
                          <a:pt x="3975508" y="22172"/>
                          <a:pt x="4147520" y="-27683"/>
                          <a:pt x="4432478" y="0"/>
                        </a:cubicBezTo>
                        <a:cubicBezTo>
                          <a:pt x="4717436" y="27683"/>
                          <a:pt x="4909163" y="1936"/>
                          <a:pt x="5031450" y="0"/>
                        </a:cubicBezTo>
                        <a:cubicBezTo>
                          <a:pt x="5155749" y="4102"/>
                          <a:pt x="5239664" y="80955"/>
                          <a:pt x="5230090" y="198640"/>
                        </a:cubicBezTo>
                        <a:cubicBezTo>
                          <a:pt x="5232900" y="398391"/>
                          <a:pt x="5226874" y="515036"/>
                          <a:pt x="5230090" y="695226"/>
                        </a:cubicBezTo>
                        <a:lnTo>
                          <a:pt x="5230090" y="695226"/>
                        </a:lnTo>
                        <a:cubicBezTo>
                          <a:pt x="5244408" y="784819"/>
                          <a:pt x="5223141" y="918831"/>
                          <a:pt x="5230090" y="993180"/>
                        </a:cubicBezTo>
                        <a:lnTo>
                          <a:pt x="5230090" y="993176"/>
                        </a:lnTo>
                        <a:cubicBezTo>
                          <a:pt x="5233542" y="1099144"/>
                          <a:pt x="5156151" y="1195538"/>
                          <a:pt x="5031450" y="1191816"/>
                        </a:cubicBezTo>
                        <a:cubicBezTo>
                          <a:pt x="4909719" y="1216532"/>
                          <a:pt x="4718589" y="1184035"/>
                          <a:pt x="4489523" y="1191816"/>
                        </a:cubicBezTo>
                        <a:cubicBezTo>
                          <a:pt x="4260457" y="1199597"/>
                          <a:pt x="4037457" y="1206691"/>
                          <a:pt x="3890552" y="1191816"/>
                        </a:cubicBezTo>
                        <a:cubicBezTo>
                          <a:pt x="3743647" y="1176941"/>
                          <a:pt x="3471496" y="1171705"/>
                          <a:pt x="3320102" y="1191816"/>
                        </a:cubicBezTo>
                        <a:cubicBezTo>
                          <a:pt x="3168708" y="1211928"/>
                          <a:pt x="2922818" y="1175419"/>
                          <a:pt x="2749653" y="1191816"/>
                        </a:cubicBezTo>
                        <a:cubicBezTo>
                          <a:pt x="2576488" y="1208213"/>
                          <a:pt x="2362788" y="1168627"/>
                          <a:pt x="2179204" y="1191816"/>
                        </a:cubicBezTo>
                        <a:cubicBezTo>
                          <a:pt x="1926977" y="1246756"/>
                          <a:pt x="1815588" y="1270174"/>
                          <a:pt x="1601229" y="1347899"/>
                        </a:cubicBezTo>
                        <a:cubicBezTo>
                          <a:pt x="1386870" y="1425624"/>
                          <a:pt x="1169201" y="1469530"/>
                          <a:pt x="1048383" y="1497195"/>
                        </a:cubicBezTo>
                        <a:cubicBezTo>
                          <a:pt x="927565" y="1524860"/>
                          <a:pt x="748451" y="1558508"/>
                          <a:pt x="470408" y="1653278"/>
                        </a:cubicBezTo>
                        <a:cubicBezTo>
                          <a:pt x="192365" y="1748047"/>
                          <a:pt x="-109699" y="1822805"/>
                          <a:pt x="-333732" y="1870436"/>
                        </a:cubicBezTo>
                        <a:cubicBezTo>
                          <a:pt x="-62997" y="1712061"/>
                          <a:pt x="100651" y="1604527"/>
                          <a:pt x="232813" y="1551485"/>
                        </a:cubicBezTo>
                        <a:cubicBezTo>
                          <a:pt x="364975" y="1498443"/>
                          <a:pt x="552273" y="1360297"/>
                          <a:pt x="871682" y="1191816"/>
                        </a:cubicBezTo>
                        <a:cubicBezTo>
                          <a:pt x="677718" y="1188040"/>
                          <a:pt x="483440" y="1218641"/>
                          <a:pt x="198640" y="1191816"/>
                        </a:cubicBezTo>
                        <a:cubicBezTo>
                          <a:pt x="83272" y="1193545"/>
                          <a:pt x="5372" y="1098154"/>
                          <a:pt x="0" y="993176"/>
                        </a:cubicBezTo>
                        <a:lnTo>
                          <a:pt x="0" y="993180"/>
                        </a:lnTo>
                        <a:cubicBezTo>
                          <a:pt x="-9107" y="864007"/>
                          <a:pt x="13484" y="824476"/>
                          <a:pt x="0" y="695226"/>
                        </a:cubicBezTo>
                        <a:lnTo>
                          <a:pt x="0" y="695226"/>
                        </a:lnTo>
                        <a:cubicBezTo>
                          <a:pt x="11511" y="462855"/>
                          <a:pt x="-22249" y="319201"/>
                          <a:pt x="0" y="198640"/>
                        </a:cubicBezTo>
                        <a:close/>
                      </a:path>
                      <a:path w="5230090" h="1191816" stroke="0" extrusionOk="0">
                        <a:moveTo>
                          <a:pt x="0" y="198640"/>
                        </a:moveTo>
                        <a:cubicBezTo>
                          <a:pt x="-29" y="91446"/>
                          <a:pt x="85564" y="6350"/>
                          <a:pt x="198640" y="0"/>
                        </a:cubicBezTo>
                        <a:cubicBezTo>
                          <a:pt x="418340" y="16413"/>
                          <a:pt x="537824" y="-8819"/>
                          <a:pt x="871682" y="0"/>
                        </a:cubicBezTo>
                        <a:lnTo>
                          <a:pt x="871682" y="0"/>
                        </a:lnTo>
                        <a:cubicBezTo>
                          <a:pt x="1084921" y="17770"/>
                          <a:pt x="1276087" y="8712"/>
                          <a:pt x="1512368" y="0"/>
                        </a:cubicBezTo>
                        <a:cubicBezTo>
                          <a:pt x="1748649" y="-8712"/>
                          <a:pt x="1928390" y="-18659"/>
                          <a:pt x="2179204" y="0"/>
                        </a:cubicBezTo>
                        <a:cubicBezTo>
                          <a:pt x="2403132" y="-25118"/>
                          <a:pt x="2542325" y="21254"/>
                          <a:pt x="2749653" y="0"/>
                        </a:cubicBezTo>
                        <a:cubicBezTo>
                          <a:pt x="2956981" y="-21254"/>
                          <a:pt x="3128519" y="-19224"/>
                          <a:pt x="3377147" y="0"/>
                        </a:cubicBezTo>
                        <a:cubicBezTo>
                          <a:pt x="3625775" y="19224"/>
                          <a:pt x="3788754" y="11747"/>
                          <a:pt x="3919074" y="0"/>
                        </a:cubicBezTo>
                        <a:cubicBezTo>
                          <a:pt x="4049394" y="-11747"/>
                          <a:pt x="4192326" y="-5955"/>
                          <a:pt x="4432478" y="0"/>
                        </a:cubicBezTo>
                        <a:cubicBezTo>
                          <a:pt x="4672630" y="5955"/>
                          <a:pt x="4897340" y="19221"/>
                          <a:pt x="5031450" y="0"/>
                        </a:cubicBezTo>
                        <a:cubicBezTo>
                          <a:pt x="5158618" y="-10847"/>
                          <a:pt x="5238646" y="101095"/>
                          <a:pt x="5230090" y="198640"/>
                        </a:cubicBezTo>
                        <a:cubicBezTo>
                          <a:pt x="5207499" y="398439"/>
                          <a:pt x="5230685" y="526493"/>
                          <a:pt x="5230090" y="695226"/>
                        </a:cubicBezTo>
                        <a:lnTo>
                          <a:pt x="5230090" y="695226"/>
                        </a:lnTo>
                        <a:cubicBezTo>
                          <a:pt x="5229229" y="762021"/>
                          <a:pt x="5232865" y="873056"/>
                          <a:pt x="5230090" y="993180"/>
                        </a:cubicBezTo>
                        <a:lnTo>
                          <a:pt x="5230090" y="993176"/>
                        </a:lnTo>
                        <a:cubicBezTo>
                          <a:pt x="5229148" y="1099998"/>
                          <a:pt x="5157332" y="1187596"/>
                          <a:pt x="5031450" y="1191816"/>
                        </a:cubicBezTo>
                        <a:cubicBezTo>
                          <a:pt x="4903360" y="1203704"/>
                          <a:pt x="4745267" y="1206187"/>
                          <a:pt x="4489523" y="1191816"/>
                        </a:cubicBezTo>
                        <a:cubicBezTo>
                          <a:pt x="4233779" y="1177445"/>
                          <a:pt x="4187181" y="1199816"/>
                          <a:pt x="3976119" y="1191816"/>
                        </a:cubicBezTo>
                        <a:cubicBezTo>
                          <a:pt x="3765057" y="1183816"/>
                          <a:pt x="3530397" y="1166792"/>
                          <a:pt x="3377147" y="1191816"/>
                        </a:cubicBezTo>
                        <a:cubicBezTo>
                          <a:pt x="3223897" y="1216840"/>
                          <a:pt x="3010389" y="1200096"/>
                          <a:pt x="2778176" y="1191816"/>
                        </a:cubicBezTo>
                        <a:cubicBezTo>
                          <a:pt x="2545963" y="1183536"/>
                          <a:pt x="2325743" y="1201119"/>
                          <a:pt x="2179204" y="1191816"/>
                        </a:cubicBezTo>
                        <a:cubicBezTo>
                          <a:pt x="1964625" y="1263839"/>
                          <a:pt x="1774325" y="1281666"/>
                          <a:pt x="1626358" y="1341112"/>
                        </a:cubicBezTo>
                        <a:cubicBezTo>
                          <a:pt x="1478391" y="1400558"/>
                          <a:pt x="1139895" y="1489740"/>
                          <a:pt x="998124" y="1510767"/>
                        </a:cubicBezTo>
                        <a:cubicBezTo>
                          <a:pt x="856353" y="1531794"/>
                          <a:pt x="641896" y="1611713"/>
                          <a:pt x="395019" y="1673636"/>
                        </a:cubicBezTo>
                        <a:cubicBezTo>
                          <a:pt x="148142" y="1735559"/>
                          <a:pt x="-53712" y="1831534"/>
                          <a:pt x="-333732" y="1870436"/>
                        </a:cubicBezTo>
                        <a:cubicBezTo>
                          <a:pt x="-113416" y="1733110"/>
                          <a:pt x="73849" y="1670584"/>
                          <a:pt x="293083" y="1517554"/>
                        </a:cubicBezTo>
                        <a:cubicBezTo>
                          <a:pt x="512316" y="1364523"/>
                          <a:pt x="629096" y="1314855"/>
                          <a:pt x="871682" y="1191816"/>
                        </a:cubicBezTo>
                        <a:cubicBezTo>
                          <a:pt x="652970" y="1209922"/>
                          <a:pt x="387452" y="1174102"/>
                          <a:pt x="198640" y="1191816"/>
                        </a:cubicBezTo>
                        <a:cubicBezTo>
                          <a:pt x="93088" y="1190793"/>
                          <a:pt x="-25577" y="1097244"/>
                          <a:pt x="0" y="993176"/>
                        </a:cubicBezTo>
                        <a:lnTo>
                          <a:pt x="0" y="993180"/>
                        </a:lnTo>
                        <a:cubicBezTo>
                          <a:pt x="-6053" y="846533"/>
                          <a:pt x="-4894" y="814502"/>
                          <a:pt x="0" y="695226"/>
                        </a:cubicBezTo>
                        <a:lnTo>
                          <a:pt x="0" y="695226"/>
                        </a:lnTo>
                        <a:cubicBezTo>
                          <a:pt x="2870" y="456730"/>
                          <a:pt x="11375" y="307039"/>
                          <a:pt x="0" y="1986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/>
            <a:r>
              <a:rPr lang="hr-HR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Usporedi veličinu stanica koje grade slona i miša.</a:t>
            </a:r>
          </a:p>
        </p:txBody>
      </p:sp>
      <p:pic>
        <p:nvPicPr>
          <p:cNvPr id="3" name="Picture 2" descr="Elephant Face transparent PNG - StickPNG">
            <a:extLst>
              <a:ext uri="{FF2B5EF4-FFF2-40B4-BE49-F238E27FC236}">
                <a16:creationId xmlns:a16="http://schemas.microsoft.com/office/drawing/2014/main" id="{7FDB0E9E-3496-D998-6CEC-050254970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88" y="1267506"/>
            <a:ext cx="4825959" cy="482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use Animal (Mice) PNG Transparent Images | PNG All">
            <a:extLst>
              <a:ext uri="{FF2B5EF4-FFF2-40B4-BE49-F238E27FC236}">
                <a16:creationId xmlns:a16="http://schemas.microsoft.com/office/drawing/2014/main" id="{2264ABE2-8EB6-6237-E305-28876BF8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439" y="5277203"/>
            <a:ext cx="891139" cy="6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451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712</Words>
  <Application>Microsoft Office PowerPoint</Application>
  <PresentationFormat>Widescreen</PresentationFormat>
  <Paragraphs>127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Aptos</vt:lpstr>
      <vt:lpstr>Aptos Display</vt:lpstr>
      <vt:lpstr>Arial</vt:lpstr>
      <vt:lpstr>Calibri</vt:lpstr>
      <vt:lpstr>Comic Sans 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Dorotea Vrbanović Lisac</dc:creator>
  <cp:lastModifiedBy>Dorotea Vrbanović Lisac</cp:lastModifiedBy>
  <cp:revision>39</cp:revision>
  <dcterms:created xsi:type="dcterms:W3CDTF">2026-02-12T19:53:50Z</dcterms:created>
  <dcterms:modified xsi:type="dcterms:W3CDTF">2026-04-16T12:39:58Z</dcterms:modified>
</cp:coreProperties>
</file>