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57" r:id="rId3"/>
    <p:sldId id="258" r:id="rId4"/>
    <p:sldId id="278" r:id="rId5"/>
    <p:sldId id="267" r:id="rId6"/>
    <p:sldId id="276" r:id="rId7"/>
    <p:sldId id="275" r:id="rId8"/>
    <p:sldId id="272" r:id="rId9"/>
    <p:sldId id="262" r:id="rId10"/>
    <p:sldId id="264" r:id="rId11"/>
    <p:sldId id="268" r:id="rId12"/>
    <p:sldId id="269" r:id="rId13"/>
    <p:sldId id="270" r:id="rId14"/>
    <p:sldId id="271" r:id="rId15"/>
    <p:sldId id="259" r:id="rId16"/>
    <p:sldId id="260" r:id="rId17"/>
    <p:sldId id="261" r:id="rId18"/>
    <p:sldId id="273" r:id="rId19"/>
    <p:sldId id="282" r:id="rId20"/>
    <p:sldId id="274" r:id="rId21"/>
    <p:sldId id="266" r:id="rId22"/>
    <p:sldId id="277" r:id="rId23"/>
    <p:sldId id="28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99"/>
    <a:srgbClr val="C19E6E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67" autoAdjust="0"/>
    <p:restoredTop sz="91929" autoAdjust="0"/>
  </p:normalViewPr>
  <p:slideViewPr>
    <p:cSldViewPr snapToGrid="0">
      <p:cViewPr varScale="1">
        <p:scale>
          <a:sx n="72" d="100"/>
          <a:sy n="72" d="100"/>
        </p:scale>
        <p:origin x="9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DEDA2-062B-4A96-A199-964BF2D5A367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725818-A079-43B7-914A-78A92D604A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3819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25818-A079-43B7-914A-78A92D604A4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206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25818-A079-43B7-914A-78A92D604A4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89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C13083-F8C5-EC45-68D9-D13700A16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>
            <a:extLst>
              <a:ext uri="{FF2B5EF4-FFF2-40B4-BE49-F238E27FC236}">
                <a16:creationId xmlns:a16="http://schemas.microsoft.com/office/drawing/2014/main" id="{8175DC7D-B22E-077C-F56B-45C0165DA9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Rezervirano mjesto bilježaka 2">
            <a:extLst>
              <a:ext uri="{FF2B5EF4-FFF2-40B4-BE49-F238E27FC236}">
                <a16:creationId xmlns:a16="http://schemas.microsoft.com/office/drawing/2014/main" id="{27C8E944-2F2F-B874-C64C-ADBD9B7411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6D462F80-1B1D-E94F-B3C8-DB6AF16573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25818-A079-43B7-914A-78A92D604A4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747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25818-A079-43B7-914A-78A92D604A4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5054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ED139C7-4324-CB40-D672-A61A62BFD6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54DC8B5-A5A2-FB96-1C7F-D8C1235600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GB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F6D1A21-D202-AD0D-7F73-35A68F1B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BE9E2-8386-4B4D-9868-C31E5065175F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C8C2E4E-321A-C698-4D82-A9ED5953F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CCF2290-7939-D2B5-9D13-6CCDFC3F7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F178F-88D0-48FA-94B0-60D57AFA37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0562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FE4A740-40FE-4258-58BE-A10BC9D71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1D73B83E-D638-1906-DE92-44BEF9C037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2FBA08E-75AB-9DAC-1CCB-FF2338AF8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BE9E2-8386-4B4D-9868-C31E5065175F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8DD2D5B-E7F2-F34A-C997-861BE26F9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4A9D37E-957C-9858-B01C-31F9675E7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F178F-88D0-48FA-94B0-60D57AFA37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0811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E38AFBC0-63F0-9F80-3375-B6C0AFB3F6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ACEAD945-B004-536F-2DE9-9E3797A81D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8CDA8EC-A642-8DB0-9D5C-E82316B20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BE9E2-8386-4B4D-9868-C31E5065175F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5904C80-F96F-B3AD-BC23-EB84466E3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F5EC540-2028-E0D7-E443-9FBDD675E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F178F-88D0-48FA-94B0-60D57AFA37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6247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27739-F3CB-47BC-8614-0E3C0438B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86AFFF-728D-4DF1-8D05-4CE5E41F4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ED5B6-9F2B-4591-B1E0-BB10EEBEA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57572-2013-4B9F-BAC0-D5FF70681C57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33A248-4B19-4EE8-AB93-7CC9EA098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30B2D-D924-4FC2-9BC7-1CD08A855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1DE33-70B6-4F68-9D5A-60DBAC71F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3991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6C476-447A-40D8-AAEB-6424ED555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4F1FA0-BB5F-4917-B8F0-603C50AD06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BF56F0-B3B4-48D1-AC2E-C3D368AA5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57572-2013-4B9F-BAC0-D5FF70681C57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447341-ED24-4A19-9D83-00C9B19A8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FE3DC2-ABEC-49C2-806A-2EFB7228A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1DE33-70B6-4F68-9D5A-60DBAC71F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0590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223BA-CE74-464B-97BB-7BA9C0823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71AD32-2F27-4994-B683-DD80F0032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9C05A5-37AB-4084-AC98-069AEC07A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57572-2013-4B9F-BAC0-D5FF70681C57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3DC6A-0A11-43E5-8B3F-BCEEA4A19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A6847-5022-4EC4-97B4-D457F8D8B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1DE33-70B6-4F68-9D5A-60DBAC71F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4793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D3D8D-76CC-4080-BA89-BA5316800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550C0-1CF6-4766-9ACA-DBC1B021B7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C6A46A-8696-4161-824F-4E7F446CF6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CE4A9E-C374-44E0-87AE-B7BC528DC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57572-2013-4B9F-BAC0-D5FF70681C57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D1DBA4-1CCE-4B8B-8A89-C3A84F30E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1406E1-BE9C-4510-B91C-59DDFA6EA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1DE33-70B6-4F68-9D5A-60DBAC71F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35617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7AD23-4C0B-42E1-A37C-A71B1902F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66810B-DEFD-4E86-86BF-404F38348F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A6A283-E154-4978-8BE6-444623C30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0F1C0F-280B-4FC3-AFF1-9C61A27933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B454F0-4AF9-40DB-881E-C430DD25E3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9B01FF-BAB8-46D0-85F3-DF1BCF15E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57572-2013-4B9F-BAC0-D5FF70681C57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F8AC10-F310-4552-ADA8-E92F1C501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38E785-A0BA-4685-AA5D-2F0FC0238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1DE33-70B6-4F68-9D5A-60DBAC71F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36294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41863-793C-4C5B-90FF-47FD9EB27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9EEDD0-5D41-4477-A34A-52D583938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57572-2013-4B9F-BAC0-D5FF70681C57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9997F6-A991-47B4-82E4-D3051BC24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393E61-56A0-433E-B784-CC1159B2D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1DE33-70B6-4F68-9D5A-60DBAC71F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66128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EE9E6D-5800-425B-BA64-D3AA17332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57572-2013-4B9F-BAC0-D5FF70681C57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095DC1-620A-4DBE-B0D8-4D16A472F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FD76E1-2A45-4947-997C-F3133E68A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1DE33-70B6-4F68-9D5A-60DBAC71F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284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A0F65-C9E7-4225-847E-77379763E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7E7D3-84CC-4E6A-B228-80E60D5CA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2F61C1-B70B-437B-BCFE-5226C29E9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45E369-88AA-4E6F-84AC-062AF1B76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57572-2013-4B9F-BAC0-D5FF70681C57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E4AD34-3B6E-4393-86B5-8D87197C2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528C24-9AB5-437E-B674-AD34D078B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1DE33-70B6-4F68-9D5A-60DBAC71F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8294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674089A-72A1-976C-C51A-583EF2694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B5B1E53-E8F7-5CA7-46FA-EAF00F9C7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12F3FB7-FE88-5ED4-6B41-5678822E9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BE9E2-8386-4B4D-9868-C31E5065175F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1F9D777-E900-C885-9223-3CF3AE2C5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DC44BE7-63A9-4CFE-250D-D83D8283D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F178F-88D0-48FA-94B0-60D57AFA37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1433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5AAE9-794E-41BD-9DEE-B8C3B43D4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EA8338-4505-4836-AC12-C0828517F8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BC405C-C490-48EB-9723-2B9289D1B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73FD8-8A56-43FD-A8D3-0C954FF99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57572-2013-4B9F-BAC0-D5FF70681C57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8D9BDA-BFCE-4B94-B779-E845E0C1D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828E52-BCFB-4707-9F3E-2A1A6A86A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1DE33-70B6-4F68-9D5A-60DBAC71F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4094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039D0-FAEE-45F6-ABDB-C83BC0096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EDFDE8-E747-4A96-A6C6-92C1594CA6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05E64A-75FF-4C1A-9FD0-84652F16F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57572-2013-4B9F-BAC0-D5FF70681C57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5B1FAA-B71B-4233-9915-C33B65877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0C6829-8FE7-4F94-901F-5F7AE93CA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1DE33-70B6-4F68-9D5A-60DBAC71F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500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F951D8-864F-4F20-AF19-51CDCC0926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EBA929-6333-43CD-8B49-6359FF5CEC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10002C-8EC2-46B0-89F1-EB5EFEEDD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57572-2013-4B9F-BAC0-D5FF70681C57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0870C9-B1D5-4BFB-A6B4-8A92117EF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9F148-047B-49C7-95F2-9FDC7DDED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1DE33-70B6-4F68-9D5A-60DBAC71F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1720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B8981C2-220D-6DF9-F111-878290105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049112BD-88EA-8DD7-C964-9F28899272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05C3F63-4A4C-5CDF-8949-5EC1850BD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BE9E2-8386-4B4D-9868-C31E5065175F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F8307E8-F78A-AF4B-5509-B6E0DB3BC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2EA9368-4686-DDA0-6594-B6BC7A475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F178F-88D0-48FA-94B0-60D57AFA37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5468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71A1F50-A284-636E-FE0C-48A14D296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65CB0B4-20EC-682B-5BA8-920876C88D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D16D20DC-1B0F-9CC5-CA20-321541EF58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65FF63BF-C676-0191-669B-5AF11B9CC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BE9E2-8386-4B4D-9868-C31E5065175F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D28677D2-CE5C-78AF-3D02-409F1AC2D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0878C7BC-EA47-98DE-6541-CC1652168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F178F-88D0-48FA-94B0-60D57AFA37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4057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50837D0-6B46-A929-17C8-EE24CF773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E366DAC4-71FC-7D4A-AB4D-CC512F0DF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DFDF5A8C-C283-2A2F-4112-131EF4BADC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7396FE65-613A-3396-15F6-4C6D7A72B3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16642A35-94EE-640E-7B93-53EB93E737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2436ACA5-219A-C0F0-9BA5-0BE732AC1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BE9E2-8386-4B4D-9868-C31E5065175F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CDD0A17E-8A58-FE51-56DC-11C6C5E25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49B17142-24A6-B911-A3D2-15252497F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F178F-88D0-48FA-94B0-60D57AFA37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7788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713CBCD-CDBC-4E39-55C7-2A63E020E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1E30928B-F136-4761-DCD4-0FDECD0B2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BE9E2-8386-4B4D-9868-C31E5065175F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65F903FB-F713-006B-9331-3DE4DA46A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F00A8DF6-5800-4D66-C1AE-B0C5533C7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F178F-88D0-48FA-94B0-60D57AFA37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9618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E2487A3B-401A-149F-BE39-64BF6BCD7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BE9E2-8386-4B4D-9868-C31E5065175F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57698A4C-1039-2739-B469-529BE5420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752E3DC2-92E3-8568-9B67-FF1AE9D35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F178F-88D0-48FA-94B0-60D57AFA37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0190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B133D6A-8C1B-BEB2-2DF7-3BF8834C7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F877AE8-4E7D-61E3-FECD-7EE1B7D25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B7D6A31B-63ED-7AC6-20AA-9C825BE4D5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96AAA83B-53B3-CAE6-B6B5-7B515E988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BE9E2-8386-4B4D-9868-C31E5065175F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BBFF7417-67D6-DD65-BA39-0839BB0E6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C80014B7-57C2-4FD0-666A-07B1B3B17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F178F-88D0-48FA-94B0-60D57AFA37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216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1E76C02-C9C3-BCC7-217E-ED89E8F4C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B22840D3-6222-9856-1592-33DAD2C7DD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93DC07CF-BA14-CB11-D791-2A615C4D54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55C69A70-8CA1-5E3A-220D-665AE7D35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BE9E2-8386-4B4D-9868-C31E5065175F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D3FEA80E-4E25-8434-17CE-1D122139E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AA8D1239-D4AB-35FA-07E5-CAC8EE7A8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F178F-88D0-48FA-94B0-60D57AFA37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300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722B578B-F902-017A-7F9D-91BB6D62B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3C988DC3-B9CC-456C-5D4B-4F563F971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EEA9E5E-3268-446B-2256-1199452D91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3BE9E2-8386-4B4D-9868-C31E5065175F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A89B689-BB5F-22F7-0348-98257E8979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08587CC-D531-28B1-738D-8CEA64486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0F178F-88D0-48FA-94B0-60D57AFA37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110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1B89A7-DA21-43B8-8ABD-CB51F3E74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C9EDD-40D1-4936-8EDF-6B425E890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6F5B8-5CAA-41DE-8E14-B37D6A1531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657572-2013-4B9F-BAC0-D5FF70681C57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7FD58-0442-4CDA-A88D-5092AB479F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C7A0C-59D3-4EB6-959F-D25A9E4CEE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1DE33-70B6-4F68-9D5A-60DBAC71F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6866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Luxurious Dubai lifestyle selfie">
            <a:extLst>
              <a:ext uri="{FF2B5EF4-FFF2-40B4-BE49-F238E27FC236}">
                <a16:creationId xmlns:a16="http://schemas.microsoft.com/office/drawing/2014/main" id="{3426BDC4-0446-589A-BB26-3650547781A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 noProof="0" dirty="0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914F05E0-AA25-B3C9-4312-19D6D2F95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0545" y="3836633"/>
            <a:ext cx="6944090" cy="2872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Naslov 9">
            <a:extLst>
              <a:ext uri="{FF2B5EF4-FFF2-40B4-BE49-F238E27FC236}">
                <a16:creationId xmlns:a16="http://schemas.microsoft.com/office/drawing/2014/main" id="{45A7F13D-8938-A820-1C24-00EC9C77F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373" y="97839"/>
            <a:ext cx="4609267" cy="1325563"/>
          </a:xfrm>
        </p:spPr>
        <p:txBody>
          <a:bodyPr>
            <a:normAutofit fontScale="90000"/>
          </a:bodyPr>
          <a:lstStyle/>
          <a:p>
            <a:r>
              <a:rPr lang="hr-HR" noProof="0" dirty="0"/>
              <a:t>Usporedite priložene fotografije.</a:t>
            </a:r>
          </a:p>
        </p:txBody>
      </p:sp>
      <p:sp>
        <p:nvSpPr>
          <p:cNvPr id="11" name="Naslov 9">
            <a:extLst>
              <a:ext uri="{FF2B5EF4-FFF2-40B4-BE49-F238E27FC236}">
                <a16:creationId xmlns:a16="http://schemas.microsoft.com/office/drawing/2014/main" id="{342F2496-3A2E-9771-DA4F-FB35BCC980E4}"/>
              </a:ext>
            </a:extLst>
          </p:cNvPr>
          <p:cNvSpPr txBox="1">
            <a:spLocks/>
          </p:cNvSpPr>
          <p:nvPr/>
        </p:nvSpPr>
        <p:spPr>
          <a:xfrm>
            <a:off x="107096" y="1314150"/>
            <a:ext cx="4855075" cy="5299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endParaRPr lang="hr-HR" sz="3600" noProof="0" dirty="0"/>
          </a:p>
          <a:p>
            <a:pPr marL="355600" indent="-261938">
              <a:buFont typeface="Arial" panose="020B0604020202020204" pitchFamily="34" charset="0"/>
              <a:buChar char="•"/>
            </a:pPr>
            <a:r>
              <a:rPr lang="hr-HR" sz="3600" noProof="0" dirty="0"/>
              <a:t>Kakve osjećaje izazivaju u gledatelju njihovi sadržaji? </a:t>
            </a:r>
          </a:p>
          <a:p>
            <a:pPr marL="93662"/>
            <a:endParaRPr lang="hr-HR" sz="3600" noProof="0" dirty="0"/>
          </a:p>
          <a:p>
            <a:pPr marL="355600" indent="-261938">
              <a:buFont typeface="Arial" panose="020B0604020202020204" pitchFamily="34" charset="0"/>
              <a:buChar char="•"/>
            </a:pPr>
            <a:r>
              <a:rPr lang="hr-HR" sz="3600" noProof="0" dirty="0"/>
              <a:t>Koja </a:t>
            </a:r>
            <a:r>
              <a:rPr lang="hr-HR" sz="3600" noProof="0" dirty="0" err="1"/>
              <a:t>va</a:t>
            </a:r>
            <a:r>
              <a:rPr lang="hr-HR" sz="3600" dirty="0"/>
              <a:t>m</a:t>
            </a:r>
            <a:r>
              <a:rPr lang="hr-HR" sz="3600" noProof="0" dirty="0"/>
              <a:t> se fotografija čini „stvarnijom”? Objasnite svoj odgovor.</a:t>
            </a:r>
          </a:p>
          <a:p>
            <a:pPr marL="355600" indent="-261938">
              <a:buFont typeface="Arial" panose="020B0604020202020204" pitchFamily="34" charset="0"/>
              <a:buChar char="•"/>
            </a:pPr>
            <a:endParaRPr lang="hr-HR" sz="3600" noProof="0" dirty="0"/>
          </a:p>
          <a:p>
            <a:pPr marL="355600" indent="-261938">
              <a:buFont typeface="Arial" panose="020B0604020202020204" pitchFamily="34" charset="0"/>
              <a:buChar char="•"/>
            </a:pPr>
            <a:r>
              <a:rPr lang="hr-HR" sz="3600" noProof="0" dirty="0"/>
              <a:t>Izaziva li kod vas svijest o prolaznosti svega materijalnog strah ili utječe na neki drugi način na vaš život i postupke? Objasnite svoj odgovor.</a:t>
            </a:r>
          </a:p>
        </p:txBody>
      </p:sp>
      <p:grpSp>
        <p:nvGrpSpPr>
          <p:cNvPr id="17" name="Grupa 16">
            <a:extLst>
              <a:ext uri="{FF2B5EF4-FFF2-40B4-BE49-F238E27FC236}">
                <a16:creationId xmlns:a16="http://schemas.microsoft.com/office/drawing/2014/main" id="{35F76733-E7EC-6142-AE73-4A63A5BDAF29}"/>
              </a:ext>
            </a:extLst>
          </p:cNvPr>
          <p:cNvGrpSpPr/>
          <p:nvPr/>
        </p:nvGrpSpPr>
        <p:grpSpPr>
          <a:xfrm>
            <a:off x="4970545" y="233273"/>
            <a:ext cx="6944090" cy="3501850"/>
            <a:chOff x="4970545" y="233273"/>
            <a:chExt cx="6944090" cy="3501850"/>
          </a:xfrm>
        </p:grpSpPr>
        <p:grpSp>
          <p:nvGrpSpPr>
            <p:cNvPr id="14" name="Grupa 13">
              <a:extLst>
                <a:ext uri="{FF2B5EF4-FFF2-40B4-BE49-F238E27FC236}">
                  <a16:creationId xmlns:a16="http://schemas.microsoft.com/office/drawing/2014/main" id="{59542278-2BAC-B35D-4F8D-C0F0F278A855}"/>
                </a:ext>
              </a:extLst>
            </p:cNvPr>
            <p:cNvGrpSpPr/>
            <p:nvPr/>
          </p:nvGrpSpPr>
          <p:grpSpPr>
            <a:xfrm>
              <a:off x="4970545" y="233273"/>
              <a:ext cx="6944090" cy="3501850"/>
              <a:chOff x="4970545" y="233273"/>
              <a:chExt cx="6944090" cy="3501850"/>
            </a:xfrm>
          </p:grpSpPr>
          <p:grpSp>
            <p:nvGrpSpPr>
              <p:cNvPr id="7" name="Grupa 6">
                <a:extLst>
                  <a:ext uri="{FF2B5EF4-FFF2-40B4-BE49-F238E27FC236}">
                    <a16:creationId xmlns:a16="http://schemas.microsoft.com/office/drawing/2014/main" id="{36B6785D-236B-FBEF-9BB4-C32C22728236}"/>
                  </a:ext>
                </a:extLst>
              </p:cNvPr>
              <p:cNvGrpSpPr/>
              <p:nvPr/>
            </p:nvGrpSpPr>
            <p:grpSpPr>
              <a:xfrm>
                <a:off x="4970545" y="233273"/>
                <a:ext cx="6944090" cy="3501850"/>
                <a:chOff x="339551" y="2160395"/>
                <a:chExt cx="6944090" cy="3501850"/>
              </a:xfrm>
            </p:grpSpPr>
            <p:pic>
              <p:nvPicPr>
                <p:cNvPr id="3" name="Slika 2">
                  <a:extLst>
                    <a:ext uri="{FF2B5EF4-FFF2-40B4-BE49-F238E27FC236}">
                      <a16:creationId xmlns:a16="http://schemas.microsoft.com/office/drawing/2014/main" id="{3E5197C4-FACA-B11B-2271-800BC72364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39551" y="2160396"/>
                  <a:ext cx="5252774" cy="3501849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6" name="Slika 5">
                  <a:extLst>
                    <a:ext uri="{FF2B5EF4-FFF2-40B4-BE49-F238E27FC236}">
                      <a16:creationId xmlns:a16="http://schemas.microsoft.com/office/drawing/2014/main" id="{68F7F77C-C1F3-26DD-5C3B-3EEFD54189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 l="68592"/>
                <a:stretch>
                  <a:fillRect/>
                </a:stretch>
              </p:blipFill>
              <p:spPr>
                <a:xfrm>
                  <a:off x="5600699" y="2160395"/>
                  <a:ext cx="1682942" cy="3501849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  <p:pic>
            <p:nvPicPr>
              <p:cNvPr id="13" name="Slika 12">
                <a:extLst>
                  <a:ext uri="{FF2B5EF4-FFF2-40B4-BE49-F238E27FC236}">
                    <a16:creationId xmlns:a16="http://schemas.microsoft.com/office/drawing/2014/main" id="{E2CEE673-E622-529F-5B72-402B949770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31693" y="669798"/>
                <a:ext cx="1445645" cy="1983462"/>
              </a:xfrm>
              <a:prstGeom prst="rect">
                <a:avLst/>
              </a:prstGeom>
            </p:spPr>
          </p:pic>
        </p:grpSp>
        <p:pic>
          <p:nvPicPr>
            <p:cNvPr id="15" name="Slika 14">
              <a:extLst>
                <a:ext uri="{FF2B5EF4-FFF2-40B4-BE49-F238E27FC236}">
                  <a16:creationId xmlns:a16="http://schemas.microsoft.com/office/drawing/2014/main" id="{0531511C-5662-3663-5D79-6BB299669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35989" y="325083"/>
              <a:ext cx="220470" cy="195973"/>
            </a:xfrm>
            <a:prstGeom prst="rect">
              <a:avLst/>
            </a:prstGeom>
          </p:spPr>
        </p:pic>
        <p:pic>
          <p:nvPicPr>
            <p:cNvPr id="16" name="Slika 15">
              <a:extLst>
                <a:ext uri="{FF2B5EF4-FFF2-40B4-BE49-F238E27FC236}">
                  <a16:creationId xmlns:a16="http://schemas.microsoft.com/office/drawing/2014/main" id="{6769427A-0B1F-12EA-8FB8-C0627DD337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35989" y="699930"/>
              <a:ext cx="220470" cy="1959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440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123F3CAB-6200-ABDA-C08B-D3B1B459AF31}"/>
              </a:ext>
            </a:extLst>
          </p:cNvPr>
          <p:cNvSpPr txBox="1"/>
          <p:nvPr/>
        </p:nvSpPr>
        <p:spPr>
          <a:xfrm>
            <a:off x="6978479" y="2129422"/>
            <a:ext cx="609805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0" i="0" u="none" strike="noStrike" baseline="0">
                <a:solidFill>
                  <a:srgbClr val="000000"/>
                </a:solidFill>
                <a:latin typeface="Aptos Display (naslovi)"/>
              </a:rPr>
              <a:t>Kolo od sreće uokoli </a:t>
            </a:r>
          </a:p>
          <a:p>
            <a:r>
              <a:rPr lang="en-GB" sz="3200" b="0" i="0" u="none" strike="noStrike" baseline="0">
                <a:solidFill>
                  <a:srgbClr val="000000"/>
                </a:solidFill>
                <a:latin typeface="Aptos Display (naslovi)"/>
              </a:rPr>
              <a:t>vrteći se ne pristaje: </a:t>
            </a:r>
          </a:p>
          <a:p>
            <a:r>
              <a:rPr lang="pl-PL" sz="3200" b="0" i="0" u="none" strike="noStrike" baseline="0">
                <a:solidFill>
                  <a:srgbClr val="000000"/>
                </a:solidFill>
                <a:latin typeface="Aptos Display (naslovi)"/>
              </a:rPr>
              <a:t>tko bi gori, eto je doli, </a:t>
            </a:r>
          </a:p>
          <a:p>
            <a:r>
              <a:rPr lang="pl-PL" sz="3200" b="0" i="0" u="none" strike="noStrike" baseline="0">
                <a:solidFill>
                  <a:srgbClr val="000000"/>
                </a:solidFill>
                <a:latin typeface="Aptos Display (naslovi)"/>
              </a:rPr>
              <a:t>a tko doli gori ustaje. </a:t>
            </a:r>
            <a:endParaRPr lang="en-GB" sz="8000" dirty="0">
              <a:latin typeface="Aptos Display (naslovi)"/>
            </a:endParaRPr>
          </a:p>
        </p:txBody>
      </p:sp>
      <p:pic>
        <p:nvPicPr>
          <p:cNvPr id="4" name="Picture 4" descr="Frame png Images - Free Download on Magnific (formerly Freepik)">
            <a:extLst>
              <a:ext uri="{FF2B5EF4-FFF2-40B4-BE49-F238E27FC236}">
                <a16:creationId xmlns:a16="http://schemas.microsoft.com/office/drawing/2014/main" id="{73C1B3A5-2170-8D34-2383-394FB9E98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49" b="91486" l="10000" r="90000">
                        <a14:foregroundMark x1="50541" y1="8649" x2="51351" y2="8784"/>
                        <a14:foregroundMark x1="76892" y1="9324" x2="77568" y2="9459"/>
                        <a14:foregroundMark x1="84054" y1="8919" x2="84054" y2="8919"/>
                        <a14:foregroundMark x1="17432" y1="8919" x2="18108" y2="8919"/>
                        <a14:foregroundMark x1="19595" y1="8649" x2="19595" y2="8649"/>
                        <a14:foregroundMark x1="18108" y1="90135" x2="18108" y2="90135"/>
                        <a14:foregroundMark x1="50541" y1="91486" x2="50541" y2="914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42917" y="-431621"/>
            <a:ext cx="8134642" cy="765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3A8797CE-8405-F28C-B619-E4CE559D475A}"/>
              </a:ext>
            </a:extLst>
          </p:cNvPr>
          <p:cNvSpPr txBox="1"/>
          <p:nvPr/>
        </p:nvSpPr>
        <p:spPr>
          <a:xfrm>
            <a:off x="8810238" y="4384410"/>
            <a:ext cx="24179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0" i="0" u="none" strike="noStrike" baseline="0" dirty="0">
                <a:solidFill>
                  <a:srgbClr val="000000"/>
                </a:solidFill>
                <a:latin typeface="Aptos Display (naslovi)"/>
              </a:rPr>
              <a:t>(Ivan </a:t>
            </a:r>
            <a:r>
              <a:rPr lang="en-GB" sz="1600" b="0" i="0" u="none" strike="noStrike" baseline="0" dirty="0" err="1">
                <a:solidFill>
                  <a:srgbClr val="000000"/>
                </a:solidFill>
                <a:latin typeface="Aptos Display (naslovi)"/>
              </a:rPr>
              <a:t>Gundulić</a:t>
            </a:r>
            <a:r>
              <a:rPr lang="en-GB" sz="1600" b="0" i="0" u="none" strike="noStrike" baseline="0" dirty="0">
                <a:solidFill>
                  <a:srgbClr val="000000"/>
                </a:solidFill>
                <a:latin typeface="Aptos Display (naslovi)"/>
              </a:rPr>
              <a:t>, </a:t>
            </a:r>
            <a:r>
              <a:rPr lang="en-GB" sz="1600" b="0" i="1" u="none" strike="noStrike" baseline="0" dirty="0">
                <a:solidFill>
                  <a:srgbClr val="000000"/>
                </a:solidFill>
                <a:latin typeface="Aptos Display (naslovi)"/>
              </a:rPr>
              <a:t>Osman</a:t>
            </a:r>
            <a:r>
              <a:rPr lang="en-GB" sz="1600" b="0" i="0" u="none" strike="noStrike" baseline="0" dirty="0">
                <a:solidFill>
                  <a:srgbClr val="000000"/>
                </a:solidFill>
                <a:latin typeface="Aptos Display (naslovi)"/>
              </a:rPr>
              <a:t>)</a:t>
            </a:r>
            <a:endParaRPr lang="en-GB" sz="4800" dirty="0">
              <a:latin typeface="Aptos Display (naslovi)"/>
            </a:endParaRPr>
          </a:p>
        </p:txBody>
      </p:sp>
      <p:sp>
        <p:nvSpPr>
          <p:cNvPr id="6" name="Naslov 1">
            <a:extLst>
              <a:ext uri="{FF2B5EF4-FFF2-40B4-BE49-F238E27FC236}">
                <a16:creationId xmlns:a16="http://schemas.microsoft.com/office/drawing/2014/main" id="{178DBE50-1064-2CD7-AB63-FF2172B74100}"/>
              </a:ext>
            </a:extLst>
          </p:cNvPr>
          <p:cNvSpPr txBox="1">
            <a:spLocks/>
          </p:cNvSpPr>
          <p:nvPr/>
        </p:nvSpPr>
        <p:spPr>
          <a:xfrm>
            <a:off x="251816" y="682280"/>
            <a:ext cx="509866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/>
              <a:t>Izdvojite stilske figure koje prepoznajete.</a:t>
            </a:r>
          </a:p>
          <a:p>
            <a:endParaRPr lang="hr-HR" dirty="0"/>
          </a:p>
          <a:p>
            <a:r>
              <a:rPr lang="hr-HR" dirty="0"/>
              <a:t>Zaključite kakav je stil pisanja popularan u baroku. 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1083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697626-5084-F3E6-B2F8-A4695CC83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06C38765-7D9D-B934-5626-295AFE654BCB}"/>
              </a:ext>
            </a:extLst>
          </p:cNvPr>
          <p:cNvSpPr txBox="1"/>
          <p:nvPr/>
        </p:nvSpPr>
        <p:spPr>
          <a:xfrm>
            <a:off x="6978479" y="2129422"/>
            <a:ext cx="609805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0" i="0" u="none" strike="noStrike" baseline="0">
                <a:solidFill>
                  <a:srgbClr val="000000"/>
                </a:solidFill>
                <a:latin typeface="Aptos Display (naslovi)"/>
              </a:rPr>
              <a:t>Kolo od sreće uokoli </a:t>
            </a:r>
          </a:p>
          <a:p>
            <a:r>
              <a:rPr lang="en-GB" sz="3200" b="0" i="0" u="none" strike="noStrike" baseline="0">
                <a:solidFill>
                  <a:srgbClr val="000000"/>
                </a:solidFill>
                <a:latin typeface="Aptos Display (naslovi)"/>
              </a:rPr>
              <a:t>vrteći se ne pristaje: </a:t>
            </a:r>
          </a:p>
          <a:p>
            <a:r>
              <a:rPr lang="pl-PL" sz="3200" b="0" i="0" u="none" strike="noStrike" baseline="0">
                <a:solidFill>
                  <a:srgbClr val="000000"/>
                </a:solidFill>
                <a:latin typeface="Aptos Display (naslovi)"/>
              </a:rPr>
              <a:t>tko bi gori, eto je doli, </a:t>
            </a:r>
          </a:p>
          <a:p>
            <a:r>
              <a:rPr lang="pl-PL" sz="3200" b="0" i="0" u="none" strike="noStrike" baseline="0">
                <a:solidFill>
                  <a:srgbClr val="000000"/>
                </a:solidFill>
                <a:latin typeface="Aptos Display (naslovi)"/>
              </a:rPr>
              <a:t>a tko doli gori ustaje. </a:t>
            </a:r>
            <a:endParaRPr lang="en-GB" sz="8000" dirty="0">
              <a:latin typeface="Aptos Display (naslovi)"/>
            </a:endParaRPr>
          </a:p>
        </p:txBody>
      </p:sp>
      <p:pic>
        <p:nvPicPr>
          <p:cNvPr id="4" name="Picture 4" descr="Frame png Images - Free Download on Magnific (formerly Freepik)">
            <a:extLst>
              <a:ext uri="{FF2B5EF4-FFF2-40B4-BE49-F238E27FC236}">
                <a16:creationId xmlns:a16="http://schemas.microsoft.com/office/drawing/2014/main" id="{969A0535-B001-129D-3C6D-5AEEDF137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49" b="91486" l="10000" r="90000">
                        <a14:foregroundMark x1="50541" y1="8649" x2="51351" y2="8784"/>
                        <a14:foregroundMark x1="76892" y1="9324" x2="77568" y2="9459"/>
                        <a14:foregroundMark x1="84054" y1="8919" x2="84054" y2="8919"/>
                        <a14:foregroundMark x1="17432" y1="8919" x2="18108" y2="8919"/>
                        <a14:foregroundMark x1="19595" y1="8649" x2="19595" y2="8649"/>
                        <a14:foregroundMark x1="18108" y1="90135" x2="18108" y2="90135"/>
                        <a14:foregroundMark x1="50541" y1="91486" x2="50541" y2="914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42917" y="-431621"/>
            <a:ext cx="8134642" cy="765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BE3C6B95-7E94-56C4-C58E-0BF2E0C5C939}"/>
              </a:ext>
            </a:extLst>
          </p:cNvPr>
          <p:cNvSpPr txBox="1"/>
          <p:nvPr/>
        </p:nvSpPr>
        <p:spPr>
          <a:xfrm>
            <a:off x="8810238" y="4384410"/>
            <a:ext cx="24179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0" i="0" u="none" strike="noStrike" baseline="0" dirty="0">
                <a:solidFill>
                  <a:srgbClr val="000000"/>
                </a:solidFill>
                <a:latin typeface="Aptos Display (naslovi)"/>
              </a:rPr>
              <a:t>(Ivan </a:t>
            </a:r>
            <a:r>
              <a:rPr lang="en-GB" sz="1600" b="0" i="0" u="none" strike="noStrike" baseline="0" dirty="0" err="1">
                <a:solidFill>
                  <a:srgbClr val="000000"/>
                </a:solidFill>
                <a:latin typeface="Aptos Display (naslovi)"/>
              </a:rPr>
              <a:t>Gundulić</a:t>
            </a:r>
            <a:r>
              <a:rPr lang="en-GB" sz="1600" b="0" i="0" u="none" strike="noStrike" baseline="0" dirty="0">
                <a:solidFill>
                  <a:srgbClr val="000000"/>
                </a:solidFill>
                <a:latin typeface="Aptos Display (naslovi)"/>
              </a:rPr>
              <a:t>, </a:t>
            </a:r>
            <a:r>
              <a:rPr lang="en-GB" sz="1600" b="0" i="1" u="none" strike="noStrike" baseline="0" dirty="0">
                <a:solidFill>
                  <a:srgbClr val="000000"/>
                </a:solidFill>
                <a:latin typeface="Aptos Display (naslovi)"/>
              </a:rPr>
              <a:t>Osman</a:t>
            </a:r>
            <a:r>
              <a:rPr lang="en-GB" sz="1600" b="0" i="0" u="none" strike="noStrike" baseline="0" dirty="0">
                <a:solidFill>
                  <a:srgbClr val="000000"/>
                </a:solidFill>
                <a:latin typeface="Aptos Display (naslovi)"/>
              </a:rPr>
              <a:t>)</a:t>
            </a:r>
            <a:endParaRPr lang="en-GB" sz="4800" dirty="0">
              <a:latin typeface="Aptos Display (naslovi)"/>
            </a:endParaRPr>
          </a:p>
        </p:txBody>
      </p:sp>
      <p:sp>
        <p:nvSpPr>
          <p:cNvPr id="6" name="Naslov 1">
            <a:extLst>
              <a:ext uri="{FF2B5EF4-FFF2-40B4-BE49-F238E27FC236}">
                <a16:creationId xmlns:a16="http://schemas.microsoft.com/office/drawing/2014/main" id="{E480B737-83D2-5B6A-9096-C9F76F116E7B}"/>
              </a:ext>
            </a:extLst>
          </p:cNvPr>
          <p:cNvSpPr txBox="1">
            <a:spLocks/>
          </p:cNvSpPr>
          <p:nvPr/>
        </p:nvSpPr>
        <p:spPr>
          <a:xfrm>
            <a:off x="313600" y="546356"/>
            <a:ext cx="509866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/>
              <a:t>Kićenost</a:t>
            </a:r>
            <a:endParaRPr lang="en-GB" dirty="0"/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DDBEF21B-0CBB-9CA2-3417-C77ED14C48BE}"/>
              </a:ext>
            </a:extLst>
          </p:cNvPr>
          <p:cNvSpPr txBox="1"/>
          <p:nvPr/>
        </p:nvSpPr>
        <p:spPr>
          <a:xfrm>
            <a:off x="549330" y="1344592"/>
            <a:ext cx="399460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dirty="0">
                <a:solidFill>
                  <a:srgbClr val="000000"/>
                </a:solidFill>
                <a:latin typeface="Aptos Display (naslovi)"/>
              </a:rPr>
              <a:t>– </a:t>
            </a:r>
            <a:r>
              <a:rPr lang="pl-PL" sz="3200" b="0" i="0" u="none" strike="noStrike" baseline="0" dirty="0">
                <a:solidFill>
                  <a:srgbClr val="000000"/>
                </a:solidFill>
                <a:latin typeface="Aptos Display (naslovi)"/>
              </a:rPr>
              <a:t>stil bogat ukrasima koji obiluje brojnim stilskim figurama </a:t>
            </a:r>
            <a:endParaRPr lang="en-GB" sz="3200" dirty="0">
              <a:latin typeface="Aptos Display (naslovi)"/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780A40A1-676A-03D1-9EA6-A5004A148AE9}"/>
              </a:ext>
            </a:extLst>
          </p:cNvPr>
          <p:cNvSpPr txBox="1"/>
          <p:nvPr/>
        </p:nvSpPr>
        <p:spPr>
          <a:xfrm>
            <a:off x="3547768" y="4170409"/>
            <a:ext cx="399460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rgbClr val="000000"/>
                </a:solidFill>
                <a:latin typeface="Aptos Display (naslovi)"/>
              </a:rPr>
              <a:t>metafora</a:t>
            </a:r>
          </a:p>
          <a:p>
            <a:r>
              <a:rPr lang="pl-PL" sz="2000" dirty="0">
                <a:solidFill>
                  <a:srgbClr val="000000"/>
                </a:solidFill>
                <a:latin typeface="Aptos Display (naslovi)"/>
              </a:rPr>
              <a:t>simbol</a:t>
            </a:r>
          </a:p>
          <a:p>
            <a:r>
              <a:rPr lang="pl-PL" sz="2000" dirty="0">
                <a:solidFill>
                  <a:srgbClr val="000000"/>
                </a:solidFill>
                <a:latin typeface="Aptos Display (naslovi)"/>
              </a:rPr>
              <a:t>antiteza</a:t>
            </a:r>
          </a:p>
          <a:p>
            <a:r>
              <a:rPr lang="pl-PL" sz="2000" dirty="0">
                <a:solidFill>
                  <a:srgbClr val="000000"/>
                </a:solidFill>
                <a:latin typeface="Aptos Display (naslovi)"/>
              </a:rPr>
              <a:t>ponavljanje riječi</a:t>
            </a:r>
          </a:p>
          <a:p>
            <a:r>
              <a:rPr lang="pl-PL" sz="2000" dirty="0">
                <a:solidFill>
                  <a:srgbClr val="000000"/>
                </a:solidFill>
                <a:latin typeface="Aptos Display (naslovi)"/>
              </a:rPr>
              <a:t>inverzija</a:t>
            </a:r>
          </a:p>
          <a:p>
            <a:r>
              <a:rPr lang="pl-PL" sz="2000" dirty="0">
                <a:solidFill>
                  <a:srgbClr val="000000"/>
                </a:solidFill>
                <a:latin typeface="Aptos Display (naslovi)"/>
              </a:rPr>
              <a:t>opkoračenje</a:t>
            </a:r>
            <a:endParaRPr lang="en-GB" sz="2000" dirty="0">
              <a:latin typeface="Aptos Display (naslovi)"/>
            </a:endParaRPr>
          </a:p>
        </p:txBody>
      </p:sp>
      <p:sp>
        <p:nvSpPr>
          <p:cNvPr id="9" name="Luk 8">
            <a:extLst>
              <a:ext uri="{FF2B5EF4-FFF2-40B4-BE49-F238E27FC236}">
                <a16:creationId xmlns:a16="http://schemas.microsoft.com/office/drawing/2014/main" id="{A9AF8234-7CA2-23CD-28B1-DEF9FC5E3F23}"/>
              </a:ext>
            </a:extLst>
          </p:cNvPr>
          <p:cNvSpPr/>
          <p:nvPr/>
        </p:nvSpPr>
        <p:spPr>
          <a:xfrm rot="16652115">
            <a:off x="4254158" y="3313698"/>
            <a:ext cx="2033552" cy="1755655"/>
          </a:xfrm>
          <a:prstGeom prst="arc">
            <a:avLst/>
          </a:prstGeom>
          <a:ln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287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11F6D1-961A-5ACD-BD3E-800685DDA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C5631583-70C2-FE57-65AB-DAA29427EE4C}"/>
              </a:ext>
            </a:extLst>
          </p:cNvPr>
          <p:cNvSpPr txBox="1"/>
          <p:nvPr/>
        </p:nvSpPr>
        <p:spPr>
          <a:xfrm>
            <a:off x="6978479" y="2129422"/>
            <a:ext cx="609805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0" i="0" u="none" strike="noStrike" baseline="0">
                <a:solidFill>
                  <a:srgbClr val="000000"/>
                </a:solidFill>
                <a:latin typeface="Aptos Display (naslovi)"/>
              </a:rPr>
              <a:t>Kolo od sreće uokoli </a:t>
            </a:r>
          </a:p>
          <a:p>
            <a:r>
              <a:rPr lang="en-GB" sz="3200" b="0" i="0" u="none" strike="noStrike" baseline="0">
                <a:solidFill>
                  <a:srgbClr val="000000"/>
                </a:solidFill>
                <a:latin typeface="Aptos Display (naslovi)"/>
              </a:rPr>
              <a:t>vrteći se ne pristaje: </a:t>
            </a:r>
          </a:p>
          <a:p>
            <a:r>
              <a:rPr lang="pl-PL" sz="3200" b="0" i="0" u="none" strike="noStrike" baseline="0">
                <a:solidFill>
                  <a:srgbClr val="000000"/>
                </a:solidFill>
                <a:latin typeface="Aptos Display (naslovi)"/>
              </a:rPr>
              <a:t>tko bi gori, eto je doli, </a:t>
            </a:r>
          </a:p>
          <a:p>
            <a:r>
              <a:rPr lang="pl-PL" sz="3200" b="0" i="0" u="none" strike="noStrike" baseline="0">
                <a:solidFill>
                  <a:srgbClr val="000000"/>
                </a:solidFill>
                <a:latin typeface="Aptos Display (naslovi)"/>
              </a:rPr>
              <a:t>a tko doli gori ustaje. </a:t>
            </a:r>
            <a:endParaRPr lang="en-GB" sz="8000" dirty="0">
              <a:latin typeface="Aptos Display (naslovi)"/>
            </a:endParaRPr>
          </a:p>
        </p:txBody>
      </p:sp>
      <p:pic>
        <p:nvPicPr>
          <p:cNvPr id="4" name="Picture 4" descr="Frame png Images - Free Download on Magnific (formerly Freepik)">
            <a:extLst>
              <a:ext uri="{FF2B5EF4-FFF2-40B4-BE49-F238E27FC236}">
                <a16:creationId xmlns:a16="http://schemas.microsoft.com/office/drawing/2014/main" id="{B7361FE9-5A69-57B3-F925-48CABABB9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49" b="91486" l="10000" r="90000">
                        <a14:foregroundMark x1="50541" y1="8649" x2="51351" y2="8784"/>
                        <a14:foregroundMark x1="76892" y1="9324" x2="77568" y2="9459"/>
                        <a14:foregroundMark x1="84054" y1="8919" x2="84054" y2="8919"/>
                        <a14:foregroundMark x1="17432" y1="8919" x2="18108" y2="8919"/>
                        <a14:foregroundMark x1="19595" y1="8649" x2="19595" y2="8649"/>
                        <a14:foregroundMark x1="18108" y1="90135" x2="18108" y2="90135"/>
                        <a14:foregroundMark x1="50541" y1="91486" x2="50541" y2="914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42917" y="-431621"/>
            <a:ext cx="8134642" cy="765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6E7CF4AE-79AD-C07B-7ECA-697CA110CDE5}"/>
              </a:ext>
            </a:extLst>
          </p:cNvPr>
          <p:cNvSpPr txBox="1"/>
          <p:nvPr/>
        </p:nvSpPr>
        <p:spPr>
          <a:xfrm>
            <a:off x="8810238" y="4384410"/>
            <a:ext cx="24179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0" i="0" u="none" strike="noStrike" baseline="0" dirty="0">
                <a:solidFill>
                  <a:srgbClr val="000000"/>
                </a:solidFill>
                <a:latin typeface="Aptos Display (naslovi)"/>
              </a:rPr>
              <a:t>(Ivan </a:t>
            </a:r>
            <a:r>
              <a:rPr lang="en-GB" sz="1600" b="0" i="0" u="none" strike="noStrike" baseline="0" dirty="0" err="1">
                <a:solidFill>
                  <a:srgbClr val="000000"/>
                </a:solidFill>
                <a:latin typeface="Aptos Display (naslovi)"/>
              </a:rPr>
              <a:t>Gundulić</a:t>
            </a:r>
            <a:r>
              <a:rPr lang="en-GB" sz="1600" b="0" i="0" u="none" strike="noStrike" baseline="0" dirty="0">
                <a:solidFill>
                  <a:srgbClr val="000000"/>
                </a:solidFill>
                <a:latin typeface="Aptos Display (naslovi)"/>
              </a:rPr>
              <a:t>, </a:t>
            </a:r>
            <a:r>
              <a:rPr lang="en-GB" sz="1600" b="0" i="1" u="none" strike="noStrike" baseline="0" dirty="0">
                <a:solidFill>
                  <a:srgbClr val="000000"/>
                </a:solidFill>
                <a:latin typeface="Aptos Display (naslovi)"/>
              </a:rPr>
              <a:t>Osman</a:t>
            </a:r>
            <a:r>
              <a:rPr lang="en-GB" sz="1600" b="0" i="0" u="none" strike="noStrike" baseline="0" dirty="0">
                <a:solidFill>
                  <a:srgbClr val="000000"/>
                </a:solidFill>
                <a:latin typeface="Aptos Display (naslovi)"/>
              </a:rPr>
              <a:t>)</a:t>
            </a:r>
            <a:endParaRPr lang="en-GB" sz="4800" dirty="0">
              <a:latin typeface="Aptos Display (naslovi)"/>
            </a:endParaRPr>
          </a:p>
        </p:txBody>
      </p:sp>
      <p:sp>
        <p:nvSpPr>
          <p:cNvPr id="6" name="Naslov 1">
            <a:extLst>
              <a:ext uri="{FF2B5EF4-FFF2-40B4-BE49-F238E27FC236}">
                <a16:creationId xmlns:a16="http://schemas.microsoft.com/office/drawing/2014/main" id="{CADDAB06-1977-21EB-4C54-58689B860668}"/>
              </a:ext>
            </a:extLst>
          </p:cNvPr>
          <p:cNvSpPr txBox="1">
            <a:spLocks/>
          </p:cNvSpPr>
          <p:nvPr/>
        </p:nvSpPr>
        <p:spPr>
          <a:xfrm>
            <a:off x="251816" y="682280"/>
            <a:ext cx="483916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/>
              <a:t>Razmislite jeste li kada razmišljali o životu kao kotaču koji se okreće?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597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B3310-C4AC-0548-6A5E-201FF338D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28F1D2E0-96AC-7628-F2EA-9153EEBA1E70}"/>
              </a:ext>
            </a:extLst>
          </p:cNvPr>
          <p:cNvSpPr txBox="1"/>
          <p:nvPr/>
        </p:nvSpPr>
        <p:spPr>
          <a:xfrm>
            <a:off x="6978479" y="2129422"/>
            <a:ext cx="609805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0" i="0" u="none" strike="noStrike" baseline="0">
                <a:solidFill>
                  <a:srgbClr val="000000"/>
                </a:solidFill>
                <a:latin typeface="Aptos Display (naslovi)"/>
              </a:rPr>
              <a:t>Kolo od sreće uokoli </a:t>
            </a:r>
          </a:p>
          <a:p>
            <a:r>
              <a:rPr lang="en-GB" sz="3200" b="0" i="0" u="none" strike="noStrike" baseline="0">
                <a:solidFill>
                  <a:srgbClr val="000000"/>
                </a:solidFill>
                <a:latin typeface="Aptos Display (naslovi)"/>
              </a:rPr>
              <a:t>vrteći se ne pristaje: </a:t>
            </a:r>
          </a:p>
          <a:p>
            <a:r>
              <a:rPr lang="pl-PL" sz="3200" b="0" i="0" u="none" strike="noStrike" baseline="0">
                <a:solidFill>
                  <a:srgbClr val="000000"/>
                </a:solidFill>
                <a:latin typeface="Aptos Display (naslovi)"/>
              </a:rPr>
              <a:t>tko bi gori, eto je doli, </a:t>
            </a:r>
          </a:p>
          <a:p>
            <a:r>
              <a:rPr lang="pl-PL" sz="3200" b="0" i="0" u="none" strike="noStrike" baseline="0">
                <a:solidFill>
                  <a:srgbClr val="000000"/>
                </a:solidFill>
                <a:latin typeface="Aptos Display (naslovi)"/>
              </a:rPr>
              <a:t>a tko doli gori ustaje. </a:t>
            </a:r>
            <a:endParaRPr lang="en-GB" sz="8000" dirty="0">
              <a:latin typeface="Aptos Display (naslovi)"/>
            </a:endParaRPr>
          </a:p>
        </p:txBody>
      </p:sp>
      <p:pic>
        <p:nvPicPr>
          <p:cNvPr id="4" name="Picture 4" descr="Frame png Images - Free Download on Magnific (formerly Freepik)">
            <a:extLst>
              <a:ext uri="{FF2B5EF4-FFF2-40B4-BE49-F238E27FC236}">
                <a16:creationId xmlns:a16="http://schemas.microsoft.com/office/drawing/2014/main" id="{BB1CEC6D-A02C-A172-6798-7A852FD10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49" b="91486" l="10000" r="90000">
                        <a14:foregroundMark x1="50541" y1="8649" x2="51351" y2="8784"/>
                        <a14:foregroundMark x1="76892" y1="9324" x2="77568" y2="9459"/>
                        <a14:foregroundMark x1="84054" y1="8919" x2="84054" y2="8919"/>
                        <a14:foregroundMark x1="17432" y1="8919" x2="18108" y2="8919"/>
                        <a14:foregroundMark x1="19595" y1="8649" x2="19595" y2="8649"/>
                        <a14:foregroundMark x1="18108" y1="90135" x2="18108" y2="90135"/>
                        <a14:foregroundMark x1="50541" y1="91486" x2="50541" y2="914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42917" y="-431621"/>
            <a:ext cx="8134642" cy="765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B3DE8836-69E4-73DB-42DD-F08EFB6E3A64}"/>
              </a:ext>
            </a:extLst>
          </p:cNvPr>
          <p:cNvSpPr txBox="1"/>
          <p:nvPr/>
        </p:nvSpPr>
        <p:spPr>
          <a:xfrm>
            <a:off x="8810238" y="4384410"/>
            <a:ext cx="24179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0" i="0" u="none" strike="noStrike" baseline="0" dirty="0">
                <a:solidFill>
                  <a:srgbClr val="000000"/>
                </a:solidFill>
                <a:latin typeface="Aptos Display (naslovi)"/>
              </a:rPr>
              <a:t>(Ivan </a:t>
            </a:r>
            <a:r>
              <a:rPr lang="en-GB" sz="1600" b="0" i="0" u="none" strike="noStrike" baseline="0" dirty="0" err="1">
                <a:solidFill>
                  <a:srgbClr val="000000"/>
                </a:solidFill>
                <a:latin typeface="Aptos Display (naslovi)"/>
              </a:rPr>
              <a:t>Gundulić</a:t>
            </a:r>
            <a:r>
              <a:rPr lang="en-GB" sz="1600" b="0" i="0" u="none" strike="noStrike" baseline="0" dirty="0">
                <a:solidFill>
                  <a:srgbClr val="000000"/>
                </a:solidFill>
                <a:latin typeface="Aptos Display (naslovi)"/>
              </a:rPr>
              <a:t>, </a:t>
            </a:r>
            <a:r>
              <a:rPr lang="en-GB" sz="1600" b="0" i="1" u="none" strike="noStrike" baseline="0" dirty="0">
                <a:solidFill>
                  <a:srgbClr val="000000"/>
                </a:solidFill>
                <a:latin typeface="Aptos Display (naslovi)"/>
              </a:rPr>
              <a:t>Osman</a:t>
            </a:r>
            <a:r>
              <a:rPr lang="en-GB" sz="1600" b="0" i="0" u="none" strike="noStrike" baseline="0" dirty="0">
                <a:solidFill>
                  <a:srgbClr val="000000"/>
                </a:solidFill>
                <a:latin typeface="Aptos Display (naslovi)"/>
              </a:rPr>
              <a:t>)</a:t>
            </a:r>
            <a:endParaRPr lang="en-GB" sz="4800" dirty="0">
              <a:latin typeface="Aptos Display (naslovi)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5BFE438-AAB5-177A-09F5-1B0E5041E43A}"/>
              </a:ext>
            </a:extLst>
          </p:cNvPr>
          <p:cNvSpPr txBox="1">
            <a:spLocks/>
          </p:cNvSpPr>
          <p:nvPr/>
        </p:nvSpPr>
        <p:spPr>
          <a:xfrm>
            <a:off x="449524" y="496928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 err="1"/>
              <a:t>Končeto</a:t>
            </a:r>
            <a:endParaRPr lang="en-GB" dirty="0"/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EB02DCD3-7C29-7D9D-9DDC-AA33DA39DB7A}"/>
              </a:ext>
            </a:extLst>
          </p:cNvPr>
          <p:cNvSpPr txBox="1"/>
          <p:nvPr/>
        </p:nvSpPr>
        <p:spPr>
          <a:xfrm>
            <a:off x="474317" y="1388132"/>
            <a:ext cx="487740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200" b="0" i="0" u="none" strike="noStrike" baseline="0" noProof="1">
                <a:latin typeface="Aptos Display (naslovi)"/>
              </a:rPr>
              <a:t>– prema tal. </a:t>
            </a:r>
            <a:r>
              <a:rPr lang="hr-HR" sz="3200" b="0" i="1" u="none" strike="noStrike" baseline="0" noProof="1">
                <a:latin typeface="Aptos Display (naslovi)"/>
              </a:rPr>
              <a:t>concetto</a:t>
            </a:r>
          </a:p>
          <a:p>
            <a:endParaRPr lang="hr-HR" sz="3200" i="1" noProof="1">
              <a:latin typeface="Aptos Display (naslovi)"/>
            </a:endParaRPr>
          </a:p>
          <a:p>
            <a:r>
              <a:rPr lang="hr-HR" sz="3200" noProof="1">
                <a:latin typeface="Aptos Display (naslovi)"/>
              </a:rPr>
              <a:t>– p</a:t>
            </a:r>
            <a:r>
              <a:rPr lang="hr-HR" sz="3200" b="0" i="0" u="none" strike="noStrike" baseline="0" noProof="1">
                <a:latin typeface="Aptos Display (naslovi)"/>
              </a:rPr>
              <a:t>osebna barokna figura koja odražava dosjetljivost autora – raskošna razgranata metaforična pjesnička slika, obično utemeljena na nizu metaforičnih opreka i supostavljenih antiteza  </a:t>
            </a:r>
            <a:endParaRPr lang="hr-HR" sz="3200" noProof="1">
              <a:latin typeface="Aptos Display (naslovi)"/>
            </a:endParaRPr>
          </a:p>
        </p:txBody>
      </p:sp>
    </p:spTree>
    <p:extLst>
      <p:ext uri="{BB962C8B-B14F-4D97-AF65-F5344CB8AC3E}">
        <p14:creationId xmlns:p14="http://schemas.microsoft.com/office/powerpoint/2010/main" val="254789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4" name="Rectangle 2065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Luis de Góngora y Argote (Museo Lázaro Galdiano, Madrid) - PICRYL - Public  Domain Media Search Engine Public Domain Search">
            <a:extLst>
              <a:ext uri="{FF2B5EF4-FFF2-40B4-BE49-F238E27FC236}">
                <a16:creationId xmlns:a16="http://schemas.microsoft.com/office/drawing/2014/main" id="{0A38D1F3-5764-BA23-6167-D5746FC6A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8" b="37107"/>
          <a:stretch>
            <a:fillRect/>
          </a:stretch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5" name="Rectangle 2067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BB963D8B-8C40-6F1F-37C6-361FEAA1C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4994" y="2676151"/>
            <a:ext cx="4371535" cy="2466121"/>
          </a:xfrm>
          <a:noFill/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r-HR" sz="3200" dirty="0"/>
              <a:t>Barok je osobito u španjolskoj književnosti izuzetno bogata i važna</a:t>
            </a:r>
            <a:br>
              <a:rPr lang="hr-HR" sz="3200" dirty="0"/>
            </a:br>
            <a:r>
              <a:rPr lang="hr-HR" sz="3200" dirty="0"/>
              <a:t>epoha za koju se često rabi naziv „zlatni vijek”.</a:t>
            </a:r>
            <a:br>
              <a:rPr lang="hr-HR" sz="3200" dirty="0"/>
            </a:br>
            <a:br>
              <a:rPr lang="hr-HR" sz="3200" dirty="0"/>
            </a:br>
            <a:r>
              <a:rPr lang="hr-HR" sz="3200" dirty="0"/>
              <a:t>Pročitajte pjesmu jednoga od najglasovitijih španjolskih pjesnika koji je stvarao u vrijeme baroka.</a:t>
            </a:r>
            <a:endParaRPr lang="en-US" sz="32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82F3AA3-53AD-39E2-F44D-C5F97BF6BDC2}"/>
              </a:ext>
            </a:extLst>
          </p:cNvPr>
          <p:cNvSpPr txBox="1">
            <a:spLocks/>
          </p:cNvSpPr>
          <p:nvPr/>
        </p:nvSpPr>
        <p:spPr>
          <a:xfrm>
            <a:off x="9805" y="566516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>
                <a:solidFill>
                  <a:prstClr val="white"/>
                </a:solidFill>
                <a:latin typeface="Calibri Light" panose="020F0302020204030204"/>
              </a:rPr>
              <a:t>Luis de </a:t>
            </a:r>
            <a:r>
              <a:rPr lang="hr-HR" dirty="0" err="1">
                <a:solidFill>
                  <a:prstClr val="white"/>
                </a:solidFill>
                <a:latin typeface="Calibri Light" panose="020F0302020204030204"/>
              </a:rPr>
              <a:t>Gongora</a:t>
            </a:r>
            <a:endParaRPr lang="hr-HR" dirty="0">
              <a:solidFill>
                <a:prstClr val="white"/>
              </a:solidFill>
              <a:latin typeface="Calibri Light" panose="020F0302020204030204"/>
            </a:endParaRPr>
          </a:p>
          <a:p>
            <a:r>
              <a:rPr lang="hr-HR" sz="3600" dirty="0">
                <a:solidFill>
                  <a:prstClr val="white"/>
                </a:solidFill>
                <a:latin typeface="Calibri Light" panose="020F0302020204030204"/>
              </a:rPr>
              <a:t>(Španjolska, 1561. – 1627.)</a:t>
            </a:r>
            <a:endParaRPr lang="en-GB" sz="3600" dirty="0">
              <a:solidFill>
                <a:prstClr val="white"/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6946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upa 37">
            <a:extLst>
              <a:ext uri="{FF2B5EF4-FFF2-40B4-BE49-F238E27FC236}">
                <a16:creationId xmlns:a16="http://schemas.microsoft.com/office/drawing/2014/main" id="{0844AE15-798D-2C35-2242-AE6459277529}"/>
              </a:ext>
            </a:extLst>
          </p:cNvPr>
          <p:cNvGrpSpPr/>
          <p:nvPr/>
        </p:nvGrpSpPr>
        <p:grpSpPr>
          <a:xfrm>
            <a:off x="962544" y="1858789"/>
            <a:ext cx="8808855" cy="3140421"/>
            <a:chOff x="962544" y="1858789"/>
            <a:chExt cx="8808855" cy="3140421"/>
          </a:xfrm>
        </p:grpSpPr>
        <p:sp>
          <p:nvSpPr>
            <p:cNvPr id="37" name="Pravokutnik 36">
              <a:extLst>
                <a:ext uri="{FF2B5EF4-FFF2-40B4-BE49-F238E27FC236}">
                  <a16:creationId xmlns:a16="http://schemas.microsoft.com/office/drawing/2014/main" id="{990B0E70-5985-2BDC-E580-C6406FB6AE8A}"/>
                </a:ext>
              </a:extLst>
            </p:cNvPr>
            <p:cNvSpPr/>
            <p:nvPr/>
          </p:nvSpPr>
          <p:spPr>
            <a:xfrm>
              <a:off x="1353141" y="1898968"/>
              <a:ext cx="8418253" cy="263290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1" name="Grupa 30">
              <a:extLst>
                <a:ext uri="{FF2B5EF4-FFF2-40B4-BE49-F238E27FC236}">
                  <a16:creationId xmlns:a16="http://schemas.microsoft.com/office/drawing/2014/main" id="{8ABBC3CA-10BA-A559-ADA5-F2B2416AF541}"/>
                </a:ext>
              </a:extLst>
            </p:cNvPr>
            <p:cNvGrpSpPr/>
            <p:nvPr/>
          </p:nvGrpSpPr>
          <p:grpSpPr>
            <a:xfrm>
              <a:off x="962544" y="1858789"/>
              <a:ext cx="8808855" cy="3140421"/>
              <a:chOff x="202548" y="1540038"/>
              <a:chExt cx="11286445" cy="4870593"/>
            </a:xfrm>
          </p:grpSpPr>
          <p:cxnSp>
            <p:nvCxnSpPr>
              <p:cNvPr id="3" name="Ravni poveznik 2">
                <a:extLst>
                  <a:ext uri="{FF2B5EF4-FFF2-40B4-BE49-F238E27FC236}">
                    <a16:creationId xmlns:a16="http://schemas.microsoft.com/office/drawing/2014/main" id="{CC13FB17-238B-4421-350B-9F4EAEBE69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3006" y="1995948"/>
                <a:ext cx="10785987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Ravni poveznik 4">
                <a:extLst>
                  <a:ext uri="{FF2B5EF4-FFF2-40B4-BE49-F238E27FC236}">
                    <a16:creationId xmlns:a16="http://schemas.microsoft.com/office/drawing/2014/main" id="{6AED3C0A-4304-35E7-DA10-27E7C78DE6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81599" y="1587101"/>
                <a:ext cx="0" cy="482353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Ravni poveznik 6">
                <a:extLst>
                  <a:ext uri="{FF2B5EF4-FFF2-40B4-BE49-F238E27FC236}">
                    <a16:creationId xmlns:a16="http://schemas.microsoft.com/office/drawing/2014/main" id="{0C0FF3D7-0E59-25F6-3058-4A60A74EDD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3006" y="3102077"/>
                <a:ext cx="10785987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Ravni poveznik 7">
                <a:extLst>
                  <a:ext uri="{FF2B5EF4-FFF2-40B4-BE49-F238E27FC236}">
                    <a16:creationId xmlns:a16="http://schemas.microsoft.com/office/drawing/2014/main" id="{94CE245C-BFB4-1CF7-23D6-10657600A7D3}"/>
                  </a:ext>
                </a:extLst>
              </p:cNvPr>
              <p:cNvCxnSpPr/>
              <p:nvPr/>
            </p:nvCxnSpPr>
            <p:spPr>
              <a:xfrm>
                <a:off x="703006" y="4193458"/>
                <a:ext cx="10785987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Ravni poveznik 8">
                <a:extLst>
                  <a:ext uri="{FF2B5EF4-FFF2-40B4-BE49-F238E27FC236}">
                    <a16:creationId xmlns:a16="http://schemas.microsoft.com/office/drawing/2014/main" id="{9B4F6D0D-80A6-0E70-862B-46526E98D692}"/>
                  </a:ext>
                </a:extLst>
              </p:cNvPr>
              <p:cNvCxnSpPr/>
              <p:nvPr/>
            </p:nvCxnSpPr>
            <p:spPr>
              <a:xfrm>
                <a:off x="703006" y="5294671"/>
                <a:ext cx="10785987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Ravni poveznik 9">
                <a:extLst>
                  <a:ext uri="{FF2B5EF4-FFF2-40B4-BE49-F238E27FC236}">
                    <a16:creationId xmlns:a16="http://schemas.microsoft.com/office/drawing/2014/main" id="{05352764-C366-FE97-DF72-C4D46F402E94}"/>
                  </a:ext>
                </a:extLst>
              </p:cNvPr>
              <p:cNvCxnSpPr/>
              <p:nvPr/>
            </p:nvCxnSpPr>
            <p:spPr>
              <a:xfrm>
                <a:off x="703006" y="6410631"/>
                <a:ext cx="10785987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Ravni poveznik 10">
                <a:extLst>
                  <a:ext uri="{FF2B5EF4-FFF2-40B4-BE49-F238E27FC236}">
                    <a16:creationId xmlns:a16="http://schemas.microsoft.com/office/drawing/2014/main" id="{5253683F-B039-AECD-5CB9-425D3AD166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49792" y="1571195"/>
                <a:ext cx="0" cy="4839436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kstniOkvir 11">
                <a:extLst>
                  <a:ext uri="{FF2B5EF4-FFF2-40B4-BE49-F238E27FC236}">
                    <a16:creationId xmlns:a16="http://schemas.microsoft.com/office/drawing/2014/main" id="{0E1E5FD6-332F-0210-9B70-2A0EFFB0F59C}"/>
                  </a:ext>
                </a:extLst>
              </p:cNvPr>
              <p:cNvSpPr txBox="1"/>
              <p:nvPr/>
            </p:nvSpPr>
            <p:spPr>
              <a:xfrm>
                <a:off x="768725" y="1540038"/>
                <a:ext cx="1709720" cy="4773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sz="1400" dirty="0"/>
                  <a:t>VRSTA STROFE</a:t>
                </a:r>
                <a:endParaRPr lang="en-GB" sz="1400" dirty="0"/>
              </a:p>
            </p:txBody>
          </p:sp>
          <p:sp>
            <p:nvSpPr>
              <p:cNvPr id="13" name="TekstniOkvir 12">
                <a:extLst>
                  <a:ext uri="{FF2B5EF4-FFF2-40B4-BE49-F238E27FC236}">
                    <a16:creationId xmlns:a16="http://schemas.microsoft.com/office/drawing/2014/main" id="{59214B71-1D3E-1EDD-0C49-B1FBE7F75618}"/>
                  </a:ext>
                </a:extLst>
              </p:cNvPr>
              <p:cNvSpPr txBox="1"/>
              <p:nvPr/>
            </p:nvSpPr>
            <p:spPr>
              <a:xfrm>
                <a:off x="3334103" y="1540038"/>
                <a:ext cx="1197814" cy="4773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sz="1400" dirty="0"/>
                  <a:t>ANTITEZE</a:t>
                </a:r>
                <a:endParaRPr lang="en-GB" sz="1400" dirty="0"/>
              </a:p>
            </p:txBody>
          </p:sp>
          <p:sp>
            <p:nvSpPr>
              <p:cNvPr id="14" name="TekstniOkvir 13">
                <a:extLst>
                  <a:ext uri="{FF2B5EF4-FFF2-40B4-BE49-F238E27FC236}">
                    <a16:creationId xmlns:a16="http://schemas.microsoft.com/office/drawing/2014/main" id="{2BB862A3-C045-5530-A1FC-4998018408A6}"/>
                  </a:ext>
                </a:extLst>
              </p:cNvPr>
              <p:cNvSpPr txBox="1"/>
              <p:nvPr/>
            </p:nvSpPr>
            <p:spPr>
              <a:xfrm>
                <a:off x="6957037" y="1540038"/>
                <a:ext cx="2066272" cy="4773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sz="1400" dirty="0"/>
                  <a:t>SREDIŠNJA MISAO</a:t>
                </a:r>
                <a:endParaRPr lang="en-GB" sz="1400" dirty="0"/>
              </a:p>
            </p:txBody>
          </p:sp>
          <p:cxnSp>
            <p:nvCxnSpPr>
              <p:cNvPr id="15" name="Ravni poveznik 14">
                <a:extLst>
                  <a:ext uri="{FF2B5EF4-FFF2-40B4-BE49-F238E27FC236}">
                    <a16:creationId xmlns:a16="http://schemas.microsoft.com/office/drawing/2014/main" id="{275FFBE4-63E9-5F6E-C182-0CE03B118D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3006" y="1587101"/>
                <a:ext cx="0" cy="482353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Ravni poveznik 15">
                <a:extLst>
                  <a:ext uri="{FF2B5EF4-FFF2-40B4-BE49-F238E27FC236}">
                    <a16:creationId xmlns:a16="http://schemas.microsoft.com/office/drawing/2014/main" id="{64B139BE-FF75-DBF6-A379-77EC530509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88993" y="1571195"/>
                <a:ext cx="0" cy="4839436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avni poveznik 20">
                <a:extLst>
                  <a:ext uri="{FF2B5EF4-FFF2-40B4-BE49-F238E27FC236}">
                    <a16:creationId xmlns:a16="http://schemas.microsoft.com/office/drawing/2014/main" id="{E34C517C-CCF1-8DDC-0B7A-335B003D92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3006" y="1571195"/>
                <a:ext cx="10785987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kstniOkvir 25">
                <a:extLst>
                  <a:ext uri="{FF2B5EF4-FFF2-40B4-BE49-F238E27FC236}">
                    <a16:creationId xmlns:a16="http://schemas.microsoft.com/office/drawing/2014/main" id="{A4676308-45A4-F730-D928-EDC9CBE48673}"/>
                  </a:ext>
                </a:extLst>
              </p:cNvPr>
              <p:cNvSpPr txBox="1"/>
              <p:nvPr/>
            </p:nvSpPr>
            <p:spPr>
              <a:xfrm>
                <a:off x="202548" y="2305893"/>
                <a:ext cx="538524" cy="5728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dirty="0"/>
                  <a:t>1. </a:t>
                </a:r>
                <a:endParaRPr lang="en-GB" dirty="0"/>
              </a:p>
            </p:txBody>
          </p:sp>
          <p:sp>
            <p:nvSpPr>
              <p:cNvPr id="28" name="TekstniOkvir 27">
                <a:extLst>
                  <a:ext uri="{FF2B5EF4-FFF2-40B4-BE49-F238E27FC236}">
                    <a16:creationId xmlns:a16="http://schemas.microsoft.com/office/drawing/2014/main" id="{20A909B4-E0E9-7FDE-6CCB-03BD6012D3E4}"/>
                  </a:ext>
                </a:extLst>
              </p:cNvPr>
              <p:cNvSpPr txBox="1"/>
              <p:nvPr/>
            </p:nvSpPr>
            <p:spPr>
              <a:xfrm>
                <a:off x="202548" y="3436596"/>
                <a:ext cx="538524" cy="5728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dirty="0"/>
                  <a:t>2. </a:t>
                </a:r>
                <a:endParaRPr lang="en-GB" dirty="0"/>
              </a:p>
            </p:txBody>
          </p:sp>
          <p:sp>
            <p:nvSpPr>
              <p:cNvPr id="29" name="TekstniOkvir 28">
                <a:extLst>
                  <a:ext uri="{FF2B5EF4-FFF2-40B4-BE49-F238E27FC236}">
                    <a16:creationId xmlns:a16="http://schemas.microsoft.com/office/drawing/2014/main" id="{4352C60D-935C-83B2-4FA7-214A62A3C9A0}"/>
                  </a:ext>
                </a:extLst>
              </p:cNvPr>
              <p:cNvSpPr txBox="1"/>
              <p:nvPr/>
            </p:nvSpPr>
            <p:spPr>
              <a:xfrm>
                <a:off x="202548" y="4567298"/>
                <a:ext cx="538524" cy="5728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dirty="0"/>
                  <a:t>3. </a:t>
                </a:r>
                <a:endParaRPr lang="en-GB" dirty="0"/>
              </a:p>
            </p:txBody>
          </p:sp>
          <p:sp>
            <p:nvSpPr>
              <p:cNvPr id="30" name="TekstniOkvir 29">
                <a:extLst>
                  <a:ext uri="{FF2B5EF4-FFF2-40B4-BE49-F238E27FC236}">
                    <a16:creationId xmlns:a16="http://schemas.microsoft.com/office/drawing/2014/main" id="{58A770C5-E71C-06C8-EA21-2B3B41124F07}"/>
                  </a:ext>
                </a:extLst>
              </p:cNvPr>
              <p:cNvSpPr txBox="1"/>
              <p:nvPr/>
            </p:nvSpPr>
            <p:spPr>
              <a:xfrm>
                <a:off x="202548" y="5629190"/>
                <a:ext cx="538524" cy="5728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dirty="0"/>
                  <a:t>4. </a:t>
                </a:r>
                <a:endParaRPr lang="en-GB" dirty="0"/>
              </a:p>
            </p:txBody>
          </p:sp>
        </p:grpSp>
      </p:grpSp>
      <p:sp>
        <p:nvSpPr>
          <p:cNvPr id="39" name="Naslov 9">
            <a:extLst>
              <a:ext uri="{FF2B5EF4-FFF2-40B4-BE49-F238E27FC236}">
                <a16:creationId xmlns:a16="http://schemas.microsoft.com/office/drawing/2014/main" id="{5F6C5DF0-26C5-1496-03D2-EB1E01AE03C5}"/>
              </a:ext>
            </a:extLst>
          </p:cNvPr>
          <p:cNvSpPr txBox="1">
            <a:spLocks/>
          </p:cNvSpPr>
          <p:nvPr/>
        </p:nvSpPr>
        <p:spPr>
          <a:xfrm>
            <a:off x="109651" y="217510"/>
            <a:ext cx="11972698" cy="1332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endParaRPr lang="hr-HR" sz="3600" noProof="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r-HR" sz="3600" noProof="0" dirty="0"/>
              <a:t>Odredite </a:t>
            </a:r>
            <a:r>
              <a:rPr lang="hr-HR" sz="3600" b="1" noProof="0" dirty="0"/>
              <a:t>oblik svake strofe </a:t>
            </a:r>
            <a:r>
              <a:rPr lang="hr-HR" sz="3600" noProof="0" dirty="0"/>
              <a:t>te ispišite </a:t>
            </a:r>
            <a:r>
              <a:rPr lang="hr-HR" sz="3600" b="1" noProof="0" dirty="0"/>
              <a:t>antiteze</a:t>
            </a:r>
            <a:r>
              <a:rPr lang="hr-HR" sz="3600" noProof="0" dirty="0"/>
              <a:t> koje se u njoj javljaju i odredite </a:t>
            </a:r>
            <a:r>
              <a:rPr lang="hr-HR" sz="3600" b="1" noProof="0" dirty="0"/>
              <a:t>središnju misao </a:t>
            </a:r>
            <a:r>
              <a:rPr lang="hr-HR" sz="3600" noProof="0" dirty="0"/>
              <a:t>koja se njome prenosi čitatelju. </a:t>
            </a:r>
          </a:p>
        </p:txBody>
      </p:sp>
      <p:sp>
        <p:nvSpPr>
          <p:cNvPr id="40" name="Naslov 9">
            <a:extLst>
              <a:ext uri="{FF2B5EF4-FFF2-40B4-BE49-F238E27FC236}">
                <a16:creationId xmlns:a16="http://schemas.microsoft.com/office/drawing/2014/main" id="{F660614C-6753-769D-BC26-EC2F37BC9394}"/>
              </a:ext>
            </a:extLst>
          </p:cNvPr>
          <p:cNvSpPr txBox="1">
            <a:spLocks/>
          </p:cNvSpPr>
          <p:nvPr/>
        </p:nvSpPr>
        <p:spPr>
          <a:xfrm>
            <a:off x="219302" y="4606783"/>
            <a:ext cx="11972698" cy="1332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endParaRPr lang="hr-HR" sz="3200" noProof="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r-HR" sz="3200" noProof="0" dirty="0"/>
              <a:t>Zaključite o kojemu je </a:t>
            </a:r>
            <a:r>
              <a:rPr lang="hr-HR" sz="3200" b="1" noProof="0" dirty="0"/>
              <a:t>obliku pjesme </a:t>
            </a:r>
            <a:r>
              <a:rPr lang="hr-HR" sz="3200" noProof="0" dirty="0"/>
              <a:t>riječ. </a:t>
            </a:r>
          </a:p>
        </p:txBody>
      </p:sp>
      <p:sp>
        <p:nvSpPr>
          <p:cNvPr id="41" name="Naslov 9">
            <a:extLst>
              <a:ext uri="{FF2B5EF4-FFF2-40B4-BE49-F238E27FC236}">
                <a16:creationId xmlns:a16="http://schemas.microsoft.com/office/drawing/2014/main" id="{C1FD3551-F5C5-0BD8-A64C-707C0F7533B7}"/>
              </a:ext>
            </a:extLst>
          </p:cNvPr>
          <p:cNvSpPr txBox="1">
            <a:spLocks/>
          </p:cNvSpPr>
          <p:nvPr/>
        </p:nvSpPr>
        <p:spPr>
          <a:xfrm>
            <a:off x="219302" y="5384502"/>
            <a:ext cx="11972698" cy="1332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endParaRPr lang="hr-HR" sz="3200" noProof="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r-HR" sz="3200" noProof="0" dirty="0"/>
              <a:t>Odredite </a:t>
            </a:r>
            <a:r>
              <a:rPr lang="hr-HR" sz="3200" b="1" noProof="0" dirty="0"/>
              <a:t>poantu pjesme </a:t>
            </a:r>
            <a:r>
              <a:rPr lang="hr-HR" sz="3200" noProof="0" dirty="0"/>
              <a:t>i razmislite gdje se mogu čuti slične misli.</a:t>
            </a:r>
          </a:p>
        </p:txBody>
      </p:sp>
    </p:spTree>
    <p:extLst>
      <p:ext uri="{BB962C8B-B14F-4D97-AF65-F5344CB8AC3E}">
        <p14:creationId xmlns:p14="http://schemas.microsoft.com/office/powerpoint/2010/main" val="114561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6C0D4-4CE3-B2F5-A03B-1B16506FA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upa 46">
            <a:extLst>
              <a:ext uri="{FF2B5EF4-FFF2-40B4-BE49-F238E27FC236}">
                <a16:creationId xmlns:a16="http://schemas.microsoft.com/office/drawing/2014/main" id="{C6699449-95E0-E21D-8384-1CBAD6E0C88D}"/>
              </a:ext>
            </a:extLst>
          </p:cNvPr>
          <p:cNvGrpSpPr/>
          <p:nvPr/>
        </p:nvGrpSpPr>
        <p:grpSpPr>
          <a:xfrm>
            <a:off x="132849" y="842600"/>
            <a:ext cx="11820778" cy="5774239"/>
            <a:chOff x="213059" y="1083761"/>
            <a:chExt cx="11820778" cy="5774239"/>
          </a:xfrm>
        </p:grpSpPr>
        <p:sp>
          <p:nvSpPr>
            <p:cNvPr id="46" name="Pravokutnik 45">
              <a:extLst>
                <a:ext uri="{FF2B5EF4-FFF2-40B4-BE49-F238E27FC236}">
                  <a16:creationId xmlns:a16="http://schemas.microsoft.com/office/drawing/2014/main" id="{F601BE23-BA55-22D4-26B6-72C74ED27DB7}"/>
                </a:ext>
              </a:extLst>
            </p:cNvPr>
            <p:cNvSpPr/>
            <p:nvPr/>
          </p:nvSpPr>
          <p:spPr>
            <a:xfrm>
              <a:off x="713517" y="1083761"/>
              <a:ext cx="10793205" cy="38599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noProof="0" dirty="0"/>
            </a:p>
          </p:txBody>
        </p:sp>
        <p:grpSp>
          <p:nvGrpSpPr>
            <p:cNvPr id="33" name="Grupa 32">
              <a:extLst>
                <a:ext uri="{FF2B5EF4-FFF2-40B4-BE49-F238E27FC236}">
                  <a16:creationId xmlns:a16="http://schemas.microsoft.com/office/drawing/2014/main" id="{88C70061-7BCF-9992-6F97-B7A19FD1F71D}"/>
                </a:ext>
              </a:extLst>
            </p:cNvPr>
            <p:cNvGrpSpPr/>
            <p:nvPr/>
          </p:nvGrpSpPr>
          <p:grpSpPr>
            <a:xfrm>
              <a:off x="213059" y="1083761"/>
              <a:ext cx="11286445" cy="4802968"/>
              <a:chOff x="202548" y="1607663"/>
              <a:chExt cx="11286445" cy="4802968"/>
            </a:xfrm>
          </p:grpSpPr>
          <p:cxnSp>
            <p:nvCxnSpPr>
              <p:cNvPr id="3" name="Ravni poveznik 2">
                <a:extLst>
                  <a:ext uri="{FF2B5EF4-FFF2-40B4-BE49-F238E27FC236}">
                    <a16:creationId xmlns:a16="http://schemas.microsoft.com/office/drawing/2014/main" id="{185C2B11-E639-AE90-F51E-356663E251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3006" y="1995948"/>
                <a:ext cx="10785987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Ravni poveznik 4">
                <a:extLst>
                  <a:ext uri="{FF2B5EF4-FFF2-40B4-BE49-F238E27FC236}">
                    <a16:creationId xmlns:a16="http://schemas.microsoft.com/office/drawing/2014/main" id="{33DE1C3C-0B03-B577-5864-E60ED6EAA2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12233" y="1607663"/>
                <a:ext cx="0" cy="480296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Ravni poveznik 6">
                <a:extLst>
                  <a:ext uri="{FF2B5EF4-FFF2-40B4-BE49-F238E27FC236}">
                    <a16:creationId xmlns:a16="http://schemas.microsoft.com/office/drawing/2014/main" id="{9E30E95F-C6E4-9C06-4A7E-99F210805F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3006" y="3102077"/>
                <a:ext cx="10785987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Ravni poveznik 7">
                <a:extLst>
                  <a:ext uri="{FF2B5EF4-FFF2-40B4-BE49-F238E27FC236}">
                    <a16:creationId xmlns:a16="http://schemas.microsoft.com/office/drawing/2014/main" id="{AC05D24F-7002-EAB2-6449-7CD69DD666E0}"/>
                  </a:ext>
                </a:extLst>
              </p:cNvPr>
              <p:cNvCxnSpPr/>
              <p:nvPr/>
            </p:nvCxnSpPr>
            <p:spPr>
              <a:xfrm>
                <a:off x="703006" y="4193458"/>
                <a:ext cx="10785987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Ravni poveznik 8">
                <a:extLst>
                  <a:ext uri="{FF2B5EF4-FFF2-40B4-BE49-F238E27FC236}">
                    <a16:creationId xmlns:a16="http://schemas.microsoft.com/office/drawing/2014/main" id="{02C70794-C625-996C-D857-BBA7A5F3B32E}"/>
                  </a:ext>
                </a:extLst>
              </p:cNvPr>
              <p:cNvCxnSpPr/>
              <p:nvPr/>
            </p:nvCxnSpPr>
            <p:spPr>
              <a:xfrm>
                <a:off x="703006" y="5294671"/>
                <a:ext cx="10785987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Ravni poveznik 9">
                <a:extLst>
                  <a:ext uri="{FF2B5EF4-FFF2-40B4-BE49-F238E27FC236}">
                    <a16:creationId xmlns:a16="http://schemas.microsoft.com/office/drawing/2014/main" id="{092D8D09-925C-3083-45AE-E9765498B206}"/>
                  </a:ext>
                </a:extLst>
              </p:cNvPr>
              <p:cNvCxnSpPr/>
              <p:nvPr/>
            </p:nvCxnSpPr>
            <p:spPr>
              <a:xfrm>
                <a:off x="703006" y="6410631"/>
                <a:ext cx="10785987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Ravni poveznik 10">
                <a:extLst>
                  <a:ext uri="{FF2B5EF4-FFF2-40B4-BE49-F238E27FC236}">
                    <a16:creationId xmlns:a16="http://schemas.microsoft.com/office/drawing/2014/main" id="{1E11878C-8326-5713-B115-CD44513551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49791" y="1624328"/>
                <a:ext cx="1" cy="478630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kstniOkvir 11">
                <a:extLst>
                  <a:ext uri="{FF2B5EF4-FFF2-40B4-BE49-F238E27FC236}">
                    <a16:creationId xmlns:a16="http://schemas.microsoft.com/office/drawing/2014/main" id="{DECE8B4A-17E5-9EF8-6FFA-9E317EA630B8}"/>
                  </a:ext>
                </a:extLst>
              </p:cNvPr>
              <p:cNvSpPr txBox="1"/>
              <p:nvPr/>
            </p:nvSpPr>
            <p:spPr>
              <a:xfrm>
                <a:off x="908067" y="1607663"/>
                <a:ext cx="16580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noProof="0" dirty="0"/>
                  <a:t>VRSTA STROFE</a:t>
                </a:r>
              </a:p>
            </p:txBody>
          </p:sp>
          <p:sp>
            <p:nvSpPr>
              <p:cNvPr id="13" name="TekstniOkvir 12">
                <a:extLst>
                  <a:ext uri="{FF2B5EF4-FFF2-40B4-BE49-F238E27FC236}">
                    <a16:creationId xmlns:a16="http://schemas.microsoft.com/office/drawing/2014/main" id="{FE495D35-CD40-49A2-A02A-D7680403E295}"/>
                  </a:ext>
                </a:extLst>
              </p:cNvPr>
              <p:cNvSpPr txBox="1"/>
              <p:nvPr/>
            </p:nvSpPr>
            <p:spPr>
              <a:xfrm>
                <a:off x="3663129" y="1617140"/>
                <a:ext cx="11480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noProof="0" dirty="0"/>
                  <a:t>ANTITEZE</a:t>
                </a:r>
              </a:p>
            </p:txBody>
          </p:sp>
          <p:sp>
            <p:nvSpPr>
              <p:cNvPr id="14" name="TekstniOkvir 13">
                <a:extLst>
                  <a:ext uri="{FF2B5EF4-FFF2-40B4-BE49-F238E27FC236}">
                    <a16:creationId xmlns:a16="http://schemas.microsoft.com/office/drawing/2014/main" id="{501C81AD-E3A9-59B5-027A-B504F1CFB1B7}"/>
                  </a:ext>
                </a:extLst>
              </p:cNvPr>
              <p:cNvSpPr txBox="1"/>
              <p:nvPr/>
            </p:nvSpPr>
            <p:spPr>
              <a:xfrm>
                <a:off x="7845268" y="1624328"/>
                <a:ext cx="20211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noProof="0" dirty="0"/>
                  <a:t>SREDIŠNJA MISAO</a:t>
                </a:r>
              </a:p>
            </p:txBody>
          </p:sp>
          <p:cxnSp>
            <p:nvCxnSpPr>
              <p:cNvPr id="15" name="Ravni poveznik 14">
                <a:extLst>
                  <a:ext uri="{FF2B5EF4-FFF2-40B4-BE49-F238E27FC236}">
                    <a16:creationId xmlns:a16="http://schemas.microsoft.com/office/drawing/2014/main" id="{7E66E3DE-81F9-90DB-4E1D-D8A9E8F0E3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3006" y="1607663"/>
                <a:ext cx="0" cy="480296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Ravni poveznik 15">
                <a:extLst>
                  <a:ext uri="{FF2B5EF4-FFF2-40B4-BE49-F238E27FC236}">
                    <a16:creationId xmlns:a16="http://schemas.microsoft.com/office/drawing/2014/main" id="{70B52B89-B389-BC94-F4AF-37B7FE96C5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84392" y="1607663"/>
                <a:ext cx="4601" cy="480296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avni poveznik 20">
                <a:extLst>
                  <a:ext uri="{FF2B5EF4-FFF2-40B4-BE49-F238E27FC236}">
                    <a16:creationId xmlns:a16="http://schemas.microsoft.com/office/drawing/2014/main" id="{B0D9A41D-9679-7533-1F1E-3A37073177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3006" y="1607663"/>
                <a:ext cx="10785987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kstniOkvir 21">
                <a:extLst>
                  <a:ext uri="{FF2B5EF4-FFF2-40B4-BE49-F238E27FC236}">
                    <a16:creationId xmlns:a16="http://schemas.microsoft.com/office/drawing/2014/main" id="{FAA1E4F5-CE4C-E982-2230-95D11B11E0AF}"/>
                  </a:ext>
                </a:extLst>
              </p:cNvPr>
              <p:cNvSpPr txBox="1"/>
              <p:nvPr/>
            </p:nvSpPr>
            <p:spPr>
              <a:xfrm>
                <a:off x="838885" y="2310806"/>
                <a:ext cx="101919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sz="2000" noProof="0" dirty="0"/>
                  <a:t>katrena</a:t>
                </a:r>
              </a:p>
            </p:txBody>
          </p:sp>
          <p:sp>
            <p:nvSpPr>
              <p:cNvPr id="23" name="TekstniOkvir 22">
                <a:extLst>
                  <a:ext uri="{FF2B5EF4-FFF2-40B4-BE49-F238E27FC236}">
                    <a16:creationId xmlns:a16="http://schemas.microsoft.com/office/drawing/2014/main" id="{9FB1BBE3-8BDE-801D-4467-4D6875E695C6}"/>
                  </a:ext>
                </a:extLst>
              </p:cNvPr>
              <p:cNvSpPr txBox="1"/>
              <p:nvPr/>
            </p:nvSpPr>
            <p:spPr>
              <a:xfrm>
                <a:off x="838885" y="3421851"/>
                <a:ext cx="101919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sz="2000" noProof="0" dirty="0"/>
                  <a:t>katrena</a:t>
                </a:r>
              </a:p>
            </p:txBody>
          </p:sp>
          <p:sp>
            <p:nvSpPr>
              <p:cNvPr id="24" name="TekstniOkvir 23">
                <a:extLst>
                  <a:ext uri="{FF2B5EF4-FFF2-40B4-BE49-F238E27FC236}">
                    <a16:creationId xmlns:a16="http://schemas.microsoft.com/office/drawing/2014/main" id="{0801AF8F-1B37-FCB4-814A-568E788A4A9C}"/>
                  </a:ext>
                </a:extLst>
              </p:cNvPr>
              <p:cNvSpPr txBox="1"/>
              <p:nvPr/>
            </p:nvSpPr>
            <p:spPr>
              <a:xfrm>
                <a:off x="838885" y="4513231"/>
                <a:ext cx="95731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sz="2000" noProof="0" dirty="0"/>
                  <a:t>tercina</a:t>
                </a:r>
              </a:p>
            </p:txBody>
          </p:sp>
          <p:sp>
            <p:nvSpPr>
              <p:cNvPr id="25" name="TekstniOkvir 24">
                <a:extLst>
                  <a:ext uri="{FF2B5EF4-FFF2-40B4-BE49-F238E27FC236}">
                    <a16:creationId xmlns:a16="http://schemas.microsoft.com/office/drawing/2014/main" id="{BA178D50-798B-F1B2-E95E-CE5F2D54AB0B}"/>
                  </a:ext>
                </a:extLst>
              </p:cNvPr>
              <p:cNvSpPr txBox="1"/>
              <p:nvPr/>
            </p:nvSpPr>
            <p:spPr>
              <a:xfrm>
                <a:off x="845745" y="5629190"/>
                <a:ext cx="95731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sz="2000" noProof="0" dirty="0"/>
                  <a:t>tercina</a:t>
                </a:r>
              </a:p>
            </p:txBody>
          </p:sp>
          <p:sp>
            <p:nvSpPr>
              <p:cNvPr id="26" name="TekstniOkvir 25">
                <a:extLst>
                  <a:ext uri="{FF2B5EF4-FFF2-40B4-BE49-F238E27FC236}">
                    <a16:creationId xmlns:a16="http://schemas.microsoft.com/office/drawing/2014/main" id="{E9CAFD2B-D8A2-8933-E35E-BCD6BACBFF82}"/>
                  </a:ext>
                </a:extLst>
              </p:cNvPr>
              <p:cNvSpPr txBox="1"/>
              <p:nvPr/>
            </p:nvSpPr>
            <p:spPr>
              <a:xfrm>
                <a:off x="202548" y="2305894"/>
                <a:ext cx="5004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sz="2400" noProof="0" dirty="0"/>
                  <a:t>1. </a:t>
                </a:r>
              </a:p>
            </p:txBody>
          </p:sp>
          <p:sp>
            <p:nvSpPr>
              <p:cNvPr id="28" name="TekstniOkvir 27">
                <a:extLst>
                  <a:ext uri="{FF2B5EF4-FFF2-40B4-BE49-F238E27FC236}">
                    <a16:creationId xmlns:a16="http://schemas.microsoft.com/office/drawing/2014/main" id="{514E75FD-0A8F-F688-B52F-8480F8E76C75}"/>
                  </a:ext>
                </a:extLst>
              </p:cNvPr>
              <p:cNvSpPr txBox="1"/>
              <p:nvPr/>
            </p:nvSpPr>
            <p:spPr>
              <a:xfrm>
                <a:off x="202548" y="3436596"/>
                <a:ext cx="5004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sz="2400" noProof="0" dirty="0"/>
                  <a:t>2. </a:t>
                </a:r>
              </a:p>
            </p:txBody>
          </p:sp>
          <p:sp>
            <p:nvSpPr>
              <p:cNvPr id="29" name="TekstniOkvir 28">
                <a:extLst>
                  <a:ext uri="{FF2B5EF4-FFF2-40B4-BE49-F238E27FC236}">
                    <a16:creationId xmlns:a16="http://schemas.microsoft.com/office/drawing/2014/main" id="{3E91F193-C332-C7FF-D933-F308F8D0315B}"/>
                  </a:ext>
                </a:extLst>
              </p:cNvPr>
              <p:cNvSpPr txBox="1"/>
              <p:nvPr/>
            </p:nvSpPr>
            <p:spPr>
              <a:xfrm>
                <a:off x="202548" y="4567298"/>
                <a:ext cx="5004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sz="2400" noProof="0" dirty="0"/>
                  <a:t>3. </a:t>
                </a:r>
              </a:p>
            </p:txBody>
          </p:sp>
          <p:sp>
            <p:nvSpPr>
              <p:cNvPr id="30" name="TekstniOkvir 29">
                <a:extLst>
                  <a:ext uri="{FF2B5EF4-FFF2-40B4-BE49-F238E27FC236}">
                    <a16:creationId xmlns:a16="http://schemas.microsoft.com/office/drawing/2014/main" id="{2867CB74-6052-E987-6757-082B8BAA74B0}"/>
                  </a:ext>
                </a:extLst>
              </p:cNvPr>
              <p:cNvSpPr txBox="1"/>
              <p:nvPr/>
            </p:nvSpPr>
            <p:spPr>
              <a:xfrm>
                <a:off x="202548" y="5629190"/>
                <a:ext cx="5004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sz="2400" noProof="0" dirty="0"/>
                  <a:t>4. </a:t>
                </a:r>
              </a:p>
            </p:txBody>
          </p:sp>
          <p:sp>
            <p:nvSpPr>
              <p:cNvPr id="6" name="TekstniOkvir 5">
                <a:extLst>
                  <a:ext uri="{FF2B5EF4-FFF2-40B4-BE49-F238E27FC236}">
                    <a16:creationId xmlns:a16="http://schemas.microsoft.com/office/drawing/2014/main" id="{A89B0E72-B36C-59A1-8DE2-C8B9B5DDF868}"/>
                  </a:ext>
                </a:extLst>
              </p:cNvPr>
              <p:cNvSpPr txBox="1"/>
              <p:nvPr/>
            </p:nvSpPr>
            <p:spPr>
              <a:xfrm>
                <a:off x="2651357" y="2030592"/>
                <a:ext cx="3501792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sz="2000" noProof="0" dirty="0"/>
                  <a:t>boginja ljudska – zemlja</a:t>
                </a:r>
              </a:p>
              <a:p>
                <a:r>
                  <a:rPr lang="hr-HR" sz="2000" noProof="0" dirty="0"/>
                  <a:t>oltar – grob</a:t>
                </a:r>
              </a:p>
              <a:p>
                <a:r>
                  <a:rPr lang="hr-HR" sz="2000" noProof="0" dirty="0"/>
                  <a:t>kraljevsko perje – obično perje</a:t>
                </a:r>
              </a:p>
            </p:txBody>
          </p:sp>
          <p:sp>
            <p:nvSpPr>
              <p:cNvPr id="17" name="TekstniOkvir 16">
                <a:extLst>
                  <a:ext uri="{FF2B5EF4-FFF2-40B4-BE49-F238E27FC236}">
                    <a16:creationId xmlns:a16="http://schemas.microsoft.com/office/drawing/2014/main" id="{F1F936C2-B7CE-8F95-927F-040C2F8F2C53}"/>
                  </a:ext>
                </a:extLst>
              </p:cNvPr>
              <p:cNvSpPr txBox="1"/>
              <p:nvPr/>
            </p:nvSpPr>
            <p:spPr>
              <a:xfrm>
                <a:off x="6168082" y="2069577"/>
                <a:ext cx="491533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sz="2000" dirty="0"/>
                  <a:t>–</a:t>
                </a:r>
                <a:r>
                  <a:rPr lang="hr-HR" sz="2000" noProof="0" dirty="0"/>
                  <a:t> sve je na ovom svijetu prolazno, čak i ono kraljevsko</a:t>
                </a:r>
              </a:p>
            </p:txBody>
          </p:sp>
          <p:sp>
            <p:nvSpPr>
              <p:cNvPr id="18" name="TekstniOkvir 17">
                <a:extLst>
                  <a:ext uri="{FF2B5EF4-FFF2-40B4-BE49-F238E27FC236}">
                    <a16:creationId xmlns:a16="http://schemas.microsoft.com/office/drawing/2014/main" id="{AD528527-12C6-4697-6933-261D785374DB}"/>
                  </a:ext>
                </a:extLst>
              </p:cNvPr>
              <p:cNvSpPr txBox="1"/>
              <p:nvPr/>
            </p:nvSpPr>
            <p:spPr>
              <a:xfrm>
                <a:off x="2649791" y="3421850"/>
                <a:ext cx="247837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sz="2000" noProof="0" dirty="0"/>
                  <a:t>skrivanje – otkrivanje</a:t>
                </a:r>
              </a:p>
            </p:txBody>
          </p:sp>
          <p:sp>
            <p:nvSpPr>
              <p:cNvPr id="19" name="TekstniOkvir 18">
                <a:extLst>
                  <a:ext uri="{FF2B5EF4-FFF2-40B4-BE49-F238E27FC236}">
                    <a16:creationId xmlns:a16="http://schemas.microsoft.com/office/drawing/2014/main" id="{2611D63A-7071-D066-674C-51830FB104C0}"/>
                  </a:ext>
                </a:extLst>
              </p:cNvPr>
              <p:cNvSpPr txBox="1"/>
              <p:nvPr/>
            </p:nvSpPr>
            <p:spPr>
              <a:xfrm>
                <a:off x="6227276" y="3159596"/>
                <a:ext cx="5125837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sz="2000" dirty="0"/>
                  <a:t>–</a:t>
                </a:r>
                <a:r>
                  <a:rPr lang="hr-HR" sz="2000" noProof="0" dirty="0"/>
                  <a:t> razumno biće zna da tijelo u zemlji trune čak i kad miris raspadanja prikrivaju „istočne masti” kojima je pokojnik premazan</a:t>
                </a:r>
              </a:p>
            </p:txBody>
          </p:sp>
          <p:sp>
            <p:nvSpPr>
              <p:cNvPr id="20" name="TekstniOkvir 19">
                <a:extLst>
                  <a:ext uri="{FF2B5EF4-FFF2-40B4-BE49-F238E27FC236}">
                    <a16:creationId xmlns:a16="http://schemas.microsoft.com/office/drawing/2014/main" id="{AD684453-FB4B-760A-AE31-1D6E1E71007B}"/>
                  </a:ext>
                </a:extLst>
              </p:cNvPr>
              <p:cNvSpPr txBox="1"/>
              <p:nvPr/>
            </p:nvSpPr>
            <p:spPr>
              <a:xfrm>
                <a:off x="2722241" y="4442286"/>
                <a:ext cx="146418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sz="2000" noProof="0" dirty="0"/>
                  <a:t>Feniks – crv</a:t>
                </a:r>
              </a:p>
            </p:txBody>
          </p:sp>
          <p:sp>
            <p:nvSpPr>
              <p:cNvPr id="27" name="TekstniOkvir 26">
                <a:extLst>
                  <a:ext uri="{FF2B5EF4-FFF2-40B4-BE49-F238E27FC236}">
                    <a16:creationId xmlns:a16="http://schemas.microsoft.com/office/drawing/2014/main" id="{C1013F63-9DF2-DAC3-FF6F-2F87AAC10248}"/>
                  </a:ext>
                </a:extLst>
              </p:cNvPr>
              <p:cNvSpPr txBox="1"/>
              <p:nvPr/>
            </p:nvSpPr>
            <p:spPr>
              <a:xfrm>
                <a:off x="6227276" y="4495770"/>
                <a:ext cx="525711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sz="2000" dirty="0"/>
                  <a:t>–</a:t>
                </a:r>
                <a:r>
                  <a:rPr lang="hr-HR" sz="2000" noProof="0" dirty="0"/>
                  <a:t> prolazno je čak i ono što se smatra vječnim  </a:t>
                </a:r>
              </a:p>
            </p:txBody>
          </p:sp>
          <p:sp>
            <p:nvSpPr>
              <p:cNvPr id="31" name="TekstniOkvir 30">
                <a:extLst>
                  <a:ext uri="{FF2B5EF4-FFF2-40B4-BE49-F238E27FC236}">
                    <a16:creationId xmlns:a16="http://schemas.microsoft.com/office/drawing/2014/main" id="{EA6B428B-66DC-07DE-75A5-C071984471BE}"/>
                  </a:ext>
                </a:extLst>
              </p:cNvPr>
              <p:cNvSpPr txBox="1"/>
              <p:nvPr/>
            </p:nvSpPr>
            <p:spPr>
              <a:xfrm>
                <a:off x="2753542" y="5549543"/>
                <a:ext cx="255717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sz="2000" noProof="0" dirty="0"/>
                  <a:t>veliki brod – jedrenjak</a:t>
                </a:r>
              </a:p>
            </p:txBody>
          </p:sp>
          <p:sp>
            <p:nvSpPr>
              <p:cNvPr id="32" name="TekstniOkvir 31">
                <a:extLst>
                  <a:ext uri="{FF2B5EF4-FFF2-40B4-BE49-F238E27FC236}">
                    <a16:creationId xmlns:a16="http://schemas.microsoft.com/office/drawing/2014/main" id="{F8240D72-9201-83B7-E5C3-75C4F5ED99BF}"/>
                  </a:ext>
                </a:extLst>
              </p:cNvPr>
              <p:cNvSpPr txBox="1"/>
              <p:nvPr/>
            </p:nvSpPr>
            <p:spPr>
              <a:xfrm>
                <a:off x="6227276" y="5362287"/>
                <a:ext cx="525711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sz="2000" dirty="0"/>
                  <a:t>–</a:t>
                </a:r>
                <a:r>
                  <a:rPr lang="hr-HR" sz="2000" noProof="0" dirty="0"/>
                  <a:t> nestaje i ono veliko (npr. važni ljudi, plemići) pa se ni ono što je manje ne može nadati drukčijoj sudbini</a:t>
                </a:r>
              </a:p>
            </p:txBody>
          </p:sp>
        </p:grpSp>
        <p:sp>
          <p:nvSpPr>
            <p:cNvPr id="34" name="Luk 33">
              <a:extLst>
                <a:ext uri="{FF2B5EF4-FFF2-40B4-BE49-F238E27FC236}">
                  <a16:creationId xmlns:a16="http://schemas.microsoft.com/office/drawing/2014/main" id="{C0CF7B38-1EEA-0CEA-E1A4-7AD5F78536C3}"/>
                </a:ext>
              </a:extLst>
            </p:cNvPr>
            <p:cNvSpPr/>
            <p:nvPr/>
          </p:nvSpPr>
          <p:spPr>
            <a:xfrm rot="11008872">
              <a:off x="1085987" y="5623170"/>
              <a:ext cx="830317" cy="696162"/>
            </a:xfrm>
            <a:prstGeom prst="arc">
              <a:avLst/>
            </a:prstGeom>
            <a:ln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r-HR" noProof="0" dirty="0"/>
            </a:p>
          </p:txBody>
        </p:sp>
        <p:sp>
          <p:nvSpPr>
            <p:cNvPr id="35" name="TekstniOkvir 34">
              <a:extLst>
                <a:ext uri="{FF2B5EF4-FFF2-40B4-BE49-F238E27FC236}">
                  <a16:creationId xmlns:a16="http://schemas.microsoft.com/office/drawing/2014/main" id="{46DD3694-6CD3-0DBA-B4B1-710844891E3D}"/>
                </a:ext>
              </a:extLst>
            </p:cNvPr>
            <p:cNvSpPr txBox="1"/>
            <p:nvPr/>
          </p:nvSpPr>
          <p:spPr>
            <a:xfrm>
              <a:off x="1458017" y="6133176"/>
              <a:ext cx="23839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2000" noProof="0" dirty="0"/>
                <a:t>oblik pjesme: </a:t>
              </a:r>
              <a:r>
                <a:rPr lang="hr-HR" sz="2000" b="1" noProof="0" dirty="0"/>
                <a:t>sonet</a:t>
              </a:r>
            </a:p>
          </p:txBody>
        </p:sp>
        <p:sp>
          <p:nvSpPr>
            <p:cNvPr id="36" name="Luk 35">
              <a:extLst>
                <a:ext uri="{FF2B5EF4-FFF2-40B4-BE49-F238E27FC236}">
                  <a16:creationId xmlns:a16="http://schemas.microsoft.com/office/drawing/2014/main" id="{331AF9D3-FBE6-1BD5-3E04-CAA2FEEBF1DC}"/>
                </a:ext>
              </a:extLst>
            </p:cNvPr>
            <p:cNvSpPr/>
            <p:nvPr/>
          </p:nvSpPr>
          <p:spPr>
            <a:xfrm rot="11008872">
              <a:off x="6404691" y="5640108"/>
              <a:ext cx="830317" cy="696162"/>
            </a:xfrm>
            <a:prstGeom prst="arc">
              <a:avLst/>
            </a:prstGeom>
            <a:ln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r-HR" noProof="0" dirty="0"/>
            </a:p>
          </p:txBody>
        </p:sp>
        <p:sp>
          <p:nvSpPr>
            <p:cNvPr id="37" name="TekstniOkvir 36">
              <a:extLst>
                <a:ext uri="{FF2B5EF4-FFF2-40B4-BE49-F238E27FC236}">
                  <a16:creationId xmlns:a16="http://schemas.microsoft.com/office/drawing/2014/main" id="{17C20012-66BE-9C8D-4CB8-B9850F2F6B71}"/>
                </a:ext>
              </a:extLst>
            </p:cNvPr>
            <p:cNvSpPr txBox="1"/>
            <p:nvPr/>
          </p:nvSpPr>
          <p:spPr>
            <a:xfrm>
              <a:off x="6776721" y="6150114"/>
              <a:ext cx="52571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2000" noProof="0" dirty="0"/>
                <a:t>poanta: </a:t>
              </a:r>
              <a:r>
                <a:rPr lang="hr-HR" sz="2000" b="1" i="1" noProof="0" dirty="0"/>
                <a:t>Čovječe, sjeti se da si prah i da ćeš </a:t>
              </a:r>
            </a:p>
            <a:p>
              <a:r>
                <a:rPr lang="hr-HR" sz="2000" b="1" i="1" noProof="0" dirty="0"/>
                <a:t>                  se u prah vratiti.</a:t>
              </a:r>
            </a:p>
          </p:txBody>
        </p:sp>
      </p:grpSp>
      <p:sp>
        <p:nvSpPr>
          <p:cNvPr id="45" name="Naslov 9">
            <a:extLst>
              <a:ext uri="{FF2B5EF4-FFF2-40B4-BE49-F238E27FC236}">
                <a16:creationId xmlns:a16="http://schemas.microsoft.com/office/drawing/2014/main" id="{141574F2-D2B2-B828-9E4A-379B44912BE8}"/>
              </a:ext>
            </a:extLst>
          </p:cNvPr>
          <p:cNvSpPr txBox="1">
            <a:spLocks/>
          </p:cNvSpPr>
          <p:nvPr/>
        </p:nvSpPr>
        <p:spPr>
          <a:xfrm>
            <a:off x="238373" y="97839"/>
            <a:ext cx="7916288" cy="13255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noProof="0" dirty="0"/>
              <a:t>Usporedite odgovore</a:t>
            </a:r>
          </a:p>
        </p:txBody>
      </p:sp>
      <p:sp>
        <p:nvSpPr>
          <p:cNvPr id="48" name="TekstniOkvir 47">
            <a:extLst>
              <a:ext uri="{FF2B5EF4-FFF2-40B4-BE49-F238E27FC236}">
                <a16:creationId xmlns:a16="http://schemas.microsoft.com/office/drawing/2014/main" id="{D882BADA-5B83-D3B8-B9EC-4D50C62BD015}"/>
              </a:ext>
            </a:extLst>
          </p:cNvPr>
          <p:cNvSpPr txBox="1"/>
          <p:nvPr/>
        </p:nvSpPr>
        <p:spPr>
          <a:xfrm>
            <a:off x="9652798" y="6205019"/>
            <a:ext cx="2721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noProof="0" dirty="0">
                <a:latin typeface="Garamond" panose="02020404030301010803" pitchFamily="18" charset="0"/>
              </a:rPr>
              <a:t>→ </a:t>
            </a:r>
            <a:r>
              <a:rPr lang="hr-HR" sz="1400" noProof="0" dirty="0"/>
              <a:t>kršćanski</a:t>
            </a:r>
          </a:p>
          <a:p>
            <a:r>
              <a:rPr lang="hr-HR" sz="1400" noProof="0" dirty="0"/>
              <a:t>      svjetonazor</a:t>
            </a:r>
          </a:p>
        </p:txBody>
      </p:sp>
    </p:spTree>
    <p:extLst>
      <p:ext uri="{BB962C8B-B14F-4D97-AF65-F5344CB8AC3E}">
        <p14:creationId xmlns:p14="http://schemas.microsoft.com/office/powerpoint/2010/main" val="328988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F3ED05F-4D85-4068-DA5A-8D3DA7DCF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0422"/>
            <a:ext cx="9813324" cy="1325563"/>
          </a:xfrm>
        </p:spPr>
        <p:txBody>
          <a:bodyPr>
            <a:normAutofit fontScale="90000"/>
          </a:bodyPr>
          <a:lstStyle/>
          <a:p>
            <a:r>
              <a:rPr lang="hr-HR" dirty="0"/>
              <a:t>Usporedite barok i renesansu te zaključite na temelju uočenoga kakav je odnos baroka prema prethodnome razdoblju. </a:t>
            </a:r>
            <a:br>
              <a:rPr lang="hr-HR" dirty="0"/>
            </a:br>
            <a:br>
              <a:rPr lang="hr-HR" dirty="0"/>
            </a:br>
            <a:r>
              <a:rPr lang="hr-HR" dirty="0"/>
              <a:t>Obrazložite svoja razmišljanja. </a:t>
            </a:r>
            <a:endParaRPr lang="en-GB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1DC6460F-12F7-50CD-78BC-BB350FD0C9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12" b="96409" l="18163" r="47721">
                        <a14:foregroundMark x1="29075" y1="95672" x2="34047" y2="96409"/>
                        <a14:foregroundMark x1="18301" y1="38122" x2="18854" y2="38122"/>
                        <a14:foregroundMark x1="27279" y1="7182" x2="29213" y2="8103"/>
                        <a14:foregroundMark x1="29075" y1="4972" x2="30456" y2="5709"/>
                        <a14:foregroundMark x1="29420" y1="4512" x2="32251" y2="4788"/>
                        <a14:foregroundMark x1="36395" y1="19521" x2="35290" y2="18600"/>
                      </a14:backgroundRemoval>
                    </a14:imgEffect>
                  </a14:imgLayer>
                </a14:imgProps>
              </a:ext>
            </a:extLst>
          </a:blip>
          <a:srcRect l="15799" r="48554"/>
          <a:stretch>
            <a:fillRect/>
          </a:stretch>
        </p:blipFill>
        <p:spPr>
          <a:xfrm>
            <a:off x="-3302791" y="682864"/>
            <a:ext cx="2648069" cy="5571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7DE59F5A-8F31-4177-2251-B390CC8AA2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03" b="96225" l="54489" r="89572">
                        <a14:foregroundMark x1="57804" y1="8379" x2="59599" y2="9761"/>
                        <a14:foregroundMark x1="67472" y1="92634" x2="71547" y2="93094"/>
                        <a14:foregroundMark x1="79213" y1="96225" x2="80663" y2="96225"/>
                        <a14:foregroundMark x1="89572" y1="93370" x2="89572" y2="93370"/>
                      </a14:backgroundRemoval>
                    </a14:imgEffect>
                  </a14:imgLayer>
                </a14:imgProps>
              </a:ext>
            </a:extLst>
          </a:blip>
          <a:srcRect l="50295" r="6594"/>
          <a:stretch>
            <a:fillRect/>
          </a:stretch>
        </p:blipFill>
        <p:spPr>
          <a:xfrm>
            <a:off x="12144446" y="545447"/>
            <a:ext cx="3360513" cy="5846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28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A132D-9F32-1BAD-EF4D-9E5A88F1A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slov 9">
            <a:extLst>
              <a:ext uri="{FF2B5EF4-FFF2-40B4-BE49-F238E27FC236}">
                <a16:creationId xmlns:a16="http://schemas.microsoft.com/office/drawing/2014/main" id="{C5166B81-E286-7C6D-BB5E-A0D9B74A0D9A}"/>
              </a:ext>
            </a:extLst>
          </p:cNvPr>
          <p:cNvSpPr txBox="1">
            <a:spLocks/>
          </p:cNvSpPr>
          <p:nvPr/>
        </p:nvSpPr>
        <p:spPr>
          <a:xfrm>
            <a:off x="184191" y="231705"/>
            <a:ext cx="10339011" cy="13255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/>
              <a:t>Opreka renesansnome svjetonazoru</a:t>
            </a:r>
          </a:p>
        </p:txBody>
      </p:sp>
      <p:cxnSp>
        <p:nvCxnSpPr>
          <p:cNvPr id="16" name="Ravni poveznik 15">
            <a:extLst>
              <a:ext uri="{FF2B5EF4-FFF2-40B4-BE49-F238E27FC236}">
                <a16:creationId xmlns:a16="http://schemas.microsoft.com/office/drawing/2014/main" id="{E393EB3C-D27A-E70B-5552-C6EDBF222DDD}"/>
              </a:ext>
            </a:extLst>
          </p:cNvPr>
          <p:cNvCxnSpPr/>
          <p:nvPr/>
        </p:nvCxnSpPr>
        <p:spPr>
          <a:xfrm>
            <a:off x="506627" y="1940011"/>
            <a:ext cx="1110872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6466F725-80CD-270C-B6CF-1CA71DB582A3}"/>
              </a:ext>
            </a:extLst>
          </p:cNvPr>
          <p:cNvSpPr txBox="1"/>
          <p:nvPr/>
        </p:nvSpPr>
        <p:spPr>
          <a:xfrm>
            <a:off x="2002109" y="1278191"/>
            <a:ext cx="3041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/>
              <a:t>RENESANSA, ____ st. </a:t>
            </a:r>
            <a:endParaRPr lang="en-GB" sz="2400" dirty="0"/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57828730-E6D2-1F38-2DD2-FA3EAEA3B5DE}"/>
              </a:ext>
            </a:extLst>
          </p:cNvPr>
          <p:cNvSpPr txBox="1"/>
          <p:nvPr/>
        </p:nvSpPr>
        <p:spPr>
          <a:xfrm>
            <a:off x="6970984" y="1281859"/>
            <a:ext cx="2306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/>
              <a:t>BAROK, ____ st. </a:t>
            </a:r>
            <a:endParaRPr lang="en-GB" sz="2400" dirty="0"/>
          </a:p>
        </p:txBody>
      </p:sp>
      <p:cxnSp>
        <p:nvCxnSpPr>
          <p:cNvPr id="20" name="Ravni poveznik 19">
            <a:extLst>
              <a:ext uri="{FF2B5EF4-FFF2-40B4-BE49-F238E27FC236}">
                <a16:creationId xmlns:a16="http://schemas.microsoft.com/office/drawing/2014/main" id="{E66F3CA8-FDCE-B704-8CA6-9432BC1CFF0A}"/>
              </a:ext>
            </a:extLst>
          </p:cNvPr>
          <p:cNvCxnSpPr>
            <a:cxnSpLocks/>
          </p:cNvCxnSpPr>
          <p:nvPr/>
        </p:nvCxnSpPr>
        <p:spPr>
          <a:xfrm>
            <a:off x="6010494" y="1297459"/>
            <a:ext cx="50495" cy="53628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kstniOkvir 21">
            <a:extLst>
              <a:ext uri="{FF2B5EF4-FFF2-40B4-BE49-F238E27FC236}">
                <a16:creationId xmlns:a16="http://schemas.microsoft.com/office/drawing/2014/main" id="{4EE8F31E-EBA4-4926-A471-834934765B04}"/>
              </a:ext>
            </a:extLst>
          </p:cNvPr>
          <p:cNvSpPr txBox="1"/>
          <p:nvPr/>
        </p:nvSpPr>
        <p:spPr>
          <a:xfrm>
            <a:off x="2126946" y="1947847"/>
            <a:ext cx="3685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– renesansni čovjek:</a:t>
            </a:r>
            <a:endParaRPr lang="en-GB" sz="2000" dirty="0"/>
          </a:p>
        </p:txBody>
      </p:sp>
      <p:sp>
        <p:nvSpPr>
          <p:cNvPr id="23" name="TekstniOkvir 22">
            <a:extLst>
              <a:ext uri="{FF2B5EF4-FFF2-40B4-BE49-F238E27FC236}">
                <a16:creationId xmlns:a16="http://schemas.microsoft.com/office/drawing/2014/main" id="{0EBCE5A1-4E7A-0864-1A0B-6730A6E94AF5}"/>
              </a:ext>
            </a:extLst>
          </p:cNvPr>
          <p:cNvSpPr txBox="1"/>
          <p:nvPr/>
        </p:nvSpPr>
        <p:spPr>
          <a:xfrm>
            <a:off x="2126943" y="3602450"/>
            <a:ext cx="5355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– moto: </a:t>
            </a:r>
            <a:endParaRPr lang="en-GB" sz="2000" dirty="0"/>
          </a:p>
        </p:txBody>
      </p:sp>
      <p:sp>
        <p:nvSpPr>
          <p:cNvPr id="24" name="TekstniOkvir 23">
            <a:extLst>
              <a:ext uri="{FF2B5EF4-FFF2-40B4-BE49-F238E27FC236}">
                <a16:creationId xmlns:a16="http://schemas.microsoft.com/office/drawing/2014/main" id="{EEA3E2DD-AED2-9E58-9F82-8DB4F6FD8463}"/>
              </a:ext>
            </a:extLst>
          </p:cNvPr>
          <p:cNvSpPr txBox="1"/>
          <p:nvPr/>
        </p:nvSpPr>
        <p:spPr>
          <a:xfrm>
            <a:off x="2126944" y="4323553"/>
            <a:ext cx="5355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– teme:</a:t>
            </a:r>
            <a:endParaRPr lang="en-GB" sz="2000" dirty="0"/>
          </a:p>
        </p:txBody>
      </p:sp>
      <p:sp>
        <p:nvSpPr>
          <p:cNvPr id="25" name="TekstniOkvir 24">
            <a:extLst>
              <a:ext uri="{FF2B5EF4-FFF2-40B4-BE49-F238E27FC236}">
                <a16:creationId xmlns:a16="http://schemas.microsoft.com/office/drawing/2014/main" id="{BFF1C861-4470-E8B5-2D22-BEB2EC40D5D5}"/>
              </a:ext>
            </a:extLst>
          </p:cNvPr>
          <p:cNvSpPr txBox="1"/>
          <p:nvPr/>
        </p:nvSpPr>
        <p:spPr>
          <a:xfrm>
            <a:off x="2079267" y="5025262"/>
            <a:ext cx="5355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– stil pisanja:</a:t>
            </a:r>
            <a:endParaRPr lang="en-GB" sz="2000" dirty="0"/>
          </a:p>
        </p:txBody>
      </p:sp>
      <p:sp>
        <p:nvSpPr>
          <p:cNvPr id="26" name="TekstniOkvir 25">
            <a:extLst>
              <a:ext uri="{FF2B5EF4-FFF2-40B4-BE49-F238E27FC236}">
                <a16:creationId xmlns:a16="http://schemas.microsoft.com/office/drawing/2014/main" id="{C16922C6-E9C5-7746-8194-7C32EAFBB74F}"/>
              </a:ext>
            </a:extLst>
          </p:cNvPr>
          <p:cNvSpPr txBox="1"/>
          <p:nvPr/>
        </p:nvSpPr>
        <p:spPr>
          <a:xfrm>
            <a:off x="6178378" y="1964208"/>
            <a:ext cx="3154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– barokni čovjek: </a:t>
            </a:r>
          </a:p>
        </p:txBody>
      </p:sp>
      <p:sp>
        <p:nvSpPr>
          <p:cNvPr id="27" name="TekstniOkvir 26">
            <a:extLst>
              <a:ext uri="{FF2B5EF4-FFF2-40B4-BE49-F238E27FC236}">
                <a16:creationId xmlns:a16="http://schemas.microsoft.com/office/drawing/2014/main" id="{C40FDDFE-D124-B01A-103A-563D8BD2E0AD}"/>
              </a:ext>
            </a:extLst>
          </p:cNvPr>
          <p:cNvSpPr txBox="1"/>
          <p:nvPr/>
        </p:nvSpPr>
        <p:spPr>
          <a:xfrm>
            <a:off x="6259526" y="3621844"/>
            <a:ext cx="5355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– moto:</a:t>
            </a:r>
            <a:endParaRPr lang="en-GB" sz="2000" dirty="0"/>
          </a:p>
        </p:txBody>
      </p:sp>
      <p:sp>
        <p:nvSpPr>
          <p:cNvPr id="28" name="TekstniOkvir 27">
            <a:extLst>
              <a:ext uri="{FF2B5EF4-FFF2-40B4-BE49-F238E27FC236}">
                <a16:creationId xmlns:a16="http://schemas.microsoft.com/office/drawing/2014/main" id="{9B471A11-BC80-4DF6-3FC0-54D7BB0B2471}"/>
              </a:ext>
            </a:extLst>
          </p:cNvPr>
          <p:cNvSpPr txBox="1"/>
          <p:nvPr/>
        </p:nvSpPr>
        <p:spPr>
          <a:xfrm>
            <a:off x="6259526" y="4323553"/>
            <a:ext cx="3360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– teme:</a:t>
            </a:r>
            <a:endParaRPr lang="en-GB" sz="2000" dirty="0"/>
          </a:p>
        </p:txBody>
      </p:sp>
      <p:sp>
        <p:nvSpPr>
          <p:cNvPr id="29" name="TekstniOkvir 28">
            <a:extLst>
              <a:ext uri="{FF2B5EF4-FFF2-40B4-BE49-F238E27FC236}">
                <a16:creationId xmlns:a16="http://schemas.microsoft.com/office/drawing/2014/main" id="{6FBBB902-0EDB-FE91-FE7A-C7238F02B158}"/>
              </a:ext>
            </a:extLst>
          </p:cNvPr>
          <p:cNvSpPr txBox="1"/>
          <p:nvPr/>
        </p:nvSpPr>
        <p:spPr>
          <a:xfrm>
            <a:off x="6351893" y="5008251"/>
            <a:ext cx="3375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– stil pisanja:</a:t>
            </a:r>
            <a:endParaRPr lang="en-GB" sz="2000" dirty="0"/>
          </a:p>
        </p:txBody>
      </p:sp>
      <p:sp>
        <p:nvSpPr>
          <p:cNvPr id="30" name="TekstniOkvir 29">
            <a:extLst>
              <a:ext uri="{FF2B5EF4-FFF2-40B4-BE49-F238E27FC236}">
                <a16:creationId xmlns:a16="http://schemas.microsoft.com/office/drawing/2014/main" id="{20B0132A-DFA8-83B8-4D69-AB465C5C74A6}"/>
              </a:ext>
            </a:extLst>
          </p:cNvPr>
          <p:cNvSpPr txBox="1"/>
          <p:nvPr/>
        </p:nvSpPr>
        <p:spPr>
          <a:xfrm>
            <a:off x="81148" y="6399125"/>
            <a:ext cx="6178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partanMB"/>
              </a:rPr>
              <a:t> </a:t>
            </a:r>
            <a:r>
              <a:rPr lang="hr-HR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partanMB"/>
              </a:rPr>
              <a:t>David</a:t>
            </a:r>
            <a:r>
              <a:rPr lang="hr-HR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partanMB"/>
              </a:rPr>
              <a:t>, Michelangelo, 1501. – 1504. </a:t>
            </a:r>
            <a:r>
              <a:rPr lang="en-GB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partanMB"/>
              </a:rPr>
              <a:t> </a:t>
            </a:r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id="{A86430AA-79BD-083B-5AB2-6FBBB74FDEBD}"/>
              </a:ext>
            </a:extLst>
          </p:cNvPr>
          <p:cNvSpPr txBox="1"/>
          <p:nvPr/>
        </p:nvSpPr>
        <p:spPr>
          <a:xfrm>
            <a:off x="9102811" y="6415380"/>
            <a:ext cx="6178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partanMB"/>
              </a:rPr>
              <a:t> </a:t>
            </a:r>
            <a:r>
              <a:rPr lang="hr-HR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partanMB"/>
              </a:rPr>
              <a:t>David</a:t>
            </a:r>
            <a:r>
              <a:rPr lang="hr-HR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partanMB"/>
              </a:rPr>
              <a:t>, Bernini, 1623. – 1624.</a:t>
            </a:r>
            <a:endParaRPr lang="en-GB" b="0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SpartanMB"/>
            </a:endParaRPr>
          </a:p>
        </p:txBody>
      </p:sp>
      <p:pic>
        <p:nvPicPr>
          <p:cNvPr id="34" name="Slika 33">
            <a:extLst>
              <a:ext uri="{FF2B5EF4-FFF2-40B4-BE49-F238E27FC236}">
                <a16:creationId xmlns:a16="http://schemas.microsoft.com/office/drawing/2014/main" id="{3156F2E7-AFBA-6FE0-BE4B-473CEAC06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12" b="96409" l="18163" r="47721">
                        <a14:foregroundMark x1="29075" y1="95672" x2="34047" y2="96409"/>
                        <a14:foregroundMark x1="18301" y1="38122" x2="18854" y2="38122"/>
                        <a14:foregroundMark x1="27279" y1="7182" x2="29213" y2="8103"/>
                        <a14:foregroundMark x1="29075" y1="4972" x2="30456" y2="5709"/>
                        <a14:foregroundMark x1="29420" y1="4512" x2="32251" y2="4788"/>
                        <a14:foregroundMark x1="36395" y1="19521" x2="35290" y2="18600"/>
                      </a14:backgroundRemoval>
                    </a14:imgEffect>
                  </a14:imgLayer>
                </a14:imgProps>
              </a:ext>
            </a:extLst>
          </a:blip>
          <a:srcRect l="15799" r="48554"/>
          <a:stretch>
            <a:fillRect/>
          </a:stretch>
        </p:blipFill>
        <p:spPr>
          <a:xfrm>
            <a:off x="90116" y="836142"/>
            <a:ext cx="2648069" cy="5571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Slika 36">
            <a:extLst>
              <a:ext uri="{FF2B5EF4-FFF2-40B4-BE49-F238E27FC236}">
                <a16:creationId xmlns:a16="http://schemas.microsoft.com/office/drawing/2014/main" id="{25DF351B-EED3-34DB-D911-BA620799DE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03" b="96225" l="54489" r="89572">
                        <a14:foregroundMark x1="57804" y1="8379" x2="59599" y2="9761"/>
                        <a14:foregroundMark x1="67472" y1="92634" x2="71547" y2="93094"/>
                        <a14:foregroundMark x1="79213" y1="96225" x2="80663" y2="96225"/>
                        <a14:foregroundMark x1="89572" y1="93370" x2="89572" y2="93370"/>
                      </a14:backgroundRemoval>
                    </a14:imgEffect>
                  </a14:imgLayer>
                </a14:imgProps>
              </a:ext>
            </a:extLst>
          </a:blip>
          <a:srcRect l="50295" r="6594"/>
          <a:stretch>
            <a:fillRect/>
          </a:stretch>
        </p:blipFill>
        <p:spPr>
          <a:xfrm>
            <a:off x="8683600" y="698723"/>
            <a:ext cx="3360513" cy="5846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50722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slov 9">
            <a:extLst>
              <a:ext uri="{FF2B5EF4-FFF2-40B4-BE49-F238E27FC236}">
                <a16:creationId xmlns:a16="http://schemas.microsoft.com/office/drawing/2014/main" id="{076033C3-D518-5CDD-BB6B-9364AA63B228}"/>
              </a:ext>
            </a:extLst>
          </p:cNvPr>
          <p:cNvSpPr txBox="1">
            <a:spLocks/>
          </p:cNvSpPr>
          <p:nvPr/>
        </p:nvSpPr>
        <p:spPr>
          <a:xfrm>
            <a:off x="184191" y="231705"/>
            <a:ext cx="10339011" cy="13255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/>
              <a:t>Opreka renesansnome svjetonazoru</a:t>
            </a:r>
          </a:p>
        </p:txBody>
      </p:sp>
      <p:cxnSp>
        <p:nvCxnSpPr>
          <p:cNvPr id="16" name="Ravni poveznik 15">
            <a:extLst>
              <a:ext uri="{FF2B5EF4-FFF2-40B4-BE49-F238E27FC236}">
                <a16:creationId xmlns:a16="http://schemas.microsoft.com/office/drawing/2014/main" id="{246FAE89-94A5-849C-03B8-00C9ADA99CB2}"/>
              </a:ext>
            </a:extLst>
          </p:cNvPr>
          <p:cNvCxnSpPr/>
          <p:nvPr/>
        </p:nvCxnSpPr>
        <p:spPr>
          <a:xfrm>
            <a:off x="506627" y="1940011"/>
            <a:ext cx="1110872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C0CA3CC7-E9AD-0B5F-1E16-339C0FA06842}"/>
              </a:ext>
            </a:extLst>
          </p:cNvPr>
          <p:cNvSpPr txBox="1"/>
          <p:nvPr/>
        </p:nvSpPr>
        <p:spPr>
          <a:xfrm>
            <a:off x="2002109" y="1278191"/>
            <a:ext cx="3512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/>
              <a:t>RENESANSA, 15. i 16. st. </a:t>
            </a:r>
            <a:endParaRPr lang="en-GB" sz="2400" dirty="0"/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27F634D9-98DA-D12A-8809-FC455E66557C}"/>
              </a:ext>
            </a:extLst>
          </p:cNvPr>
          <p:cNvSpPr txBox="1"/>
          <p:nvPr/>
        </p:nvSpPr>
        <p:spPr>
          <a:xfrm>
            <a:off x="6970984" y="1281859"/>
            <a:ext cx="2160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/>
              <a:t>BAROK, 17. st. </a:t>
            </a:r>
            <a:endParaRPr lang="en-GB" sz="2400" dirty="0"/>
          </a:p>
        </p:txBody>
      </p:sp>
      <p:cxnSp>
        <p:nvCxnSpPr>
          <p:cNvPr id="20" name="Ravni poveznik 19">
            <a:extLst>
              <a:ext uri="{FF2B5EF4-FFF2-40B4-BE49-F238E27FC236}">
                <a16:creationId xmlns:a16="http://schemas.microsoft.com/office/drawing/2014/main" id="{44876CAC-B717-696E-D30B-8D4B4EB74C91}"/>
              </a:ext>
            </a:extLst>
          </p:cNvPr>
          <p:cNvCxnSpPr>
            <a:cxnSpLocks/>
          </p:cNvCxnSpPr>
          <p:nvPr/>
        </p:nvCxnSpPr>
        <p:spPr>
          <a:xfrm>
            <a:off x="6010494" y="1297459"/>
            <a:ext cx="50495" cy="53628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kstniOkvir 21">
            <a:extLst>
              <a:ext uri="{FF2B5EF4-FFF2-40B4-BE49-F238E27FC236}">
                <a16:creationId xmlns:a16="http://schemas.microsoft.com/office/drawing/2014/main" id="{12339FCC-B1DC-272C-8E77-F4A7F855C163}"/>
              </a:ext>
            </a:extLst>
          </p:cNvPr>
          <p:cNvSpPr txBox="1"/>
          <p:nvPr/>
        </p:nvSpPr>
        <p:spPr>
          <a:xfrm>
            <a:off x="2126946" y="1947847"/>
            <a:ext cx="36850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– renesansni čovjek: optimističan, kritičan, staložen, </a:t>
            </a:r>
            <a:r>
              <a:rPr lang="hr-HR" sz="2000" i="1" dirty="0"/>
              <a:t>homo universalis</a:t>
            </a:r>
            <a:r>
              <a:rPr lang="hr-HR" sz="2000" dirty="0"/>
              <a:t>, vjeruje u ovozemaljsko, hedonist</a:t>
            </a:r>
            <a:endParaRPr lang="en-GB" sz="2000" dirty="0"/>
          </a:p>
        </p:txBody>
      </p:sp>
      <p:sp>
        <p:nvSpPr>
          <p:cNvPr id="23" name="TekstniOkvir 22">
            <a:extLst>
              <a:ext uri="{FF2B5EF4-FFF2-40B4-BE49-F238E27FC236}">
                <a16:creationId xmlns:a16="http://schemas.microsoft.com/office/drawing/2014/main" id="{ACD0873D-1DEF-885D-08B3-AC9A05B3A271}"/>
              </a:ext>
            </a:extLst>
          </p:cNvPr>
          <p:cNvSpPr txBox="1"/>
          <p:nvPr/>
        </p:nvSpPr>
        <p:spPr>
          <a:xfrm>
            <a:off x="2126945" y="3623777"/>
            <a:ext cx="5355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– moto: </a:t>
            </a:r>
            <a:r>
              <a:rPr lang="hr-HR" sz="2000" i="1" dirty="0"/>
              <a:t>Carpe Diem</a:t>
            </a:r>
            <a:r>
              <a:rPr lang="hr-HR" sz="2000" dirty="0"/>
              <a:t>!</a:t>
            </a:r>
            <a:endParaRPr lang="en-GB" sz="2000" dirty="0"/>
          </a:p>
        </p:txBody>
      </p:sp>
      <p:sp>
        <p:nvSpPr>
          <p:cNvPr id="24" name="TekstniOkvir 23">
            <a:extLst>
              <a:ext uri="{FF2B5EF4-FFF2-40B4-BE49-F238E27FC236}">
                <a16:creationId xmlns:a16="http://schemas.microsoft.com/office/drawing/2014/main" id="{341CB704-289C-F48A-A3E4-CE66646E1313}"/>
              </a:ext>
            </a:extLst>
          </p:cNvPr>
          <p:cNvSpPr txBox="1"/>
          <p:nvPr/>
        </p:nvSpPr>
        <p:spPr>
          <a:xfrm>
            <a:off x="2126944" y="4323553"/>
            <a:ext cx="5355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– teme: uglavnom svjetovne</a:t>
            </a:r>
            <a:endParaRPr lang="en-GB" sz="2000" dirty="0"/>
          </a:p>
        </p:txBody>
      </p:sp>
      <p:sp>
        <p:nvSpPr>
          <p:cNvPr id="25" name="TekstniOkvir 24">
            <a:extLst>
              <a:ext uri="{FF2B5EF4-FFF2-40B4-BE49-F238E27FC236}">
                <a16:creationId xmlns:a16="http://schemas.microsoft.com/office/drawing/2014/main" id="{B4141C5D-CEED-363C-437C-CB6C0FB3A6F5}"/>
              </a:ext>
            </a:extLst>
          </p:cNvPr>
          <p:cNvSpPr txBox="1"/>
          <p:nvPr/>
        </p:nvSpPr>
        <p:spPr>
          <a:xfrm>
            <a:off x="2126943" y="5019845"/>
            <a:ext cx="5355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– stil pisanja: jasan, skladan</a:t>
            </a:r>
            <a:endParaRPr lang="en-GB" sz="2000" dirty="0"/>
          </a:p>
        </p:txBody>
      </p:sp>
      <p:sp>
        <p:nvSpPr>
          <p:cNvPr id="26" name="TekstniOkvir 25">
            <a:extLst>
              <a:ext uri="{FF2B5EF4-FFF2-40B4-BE49-F238E27FC236}">
                <a16:creationId xmlns:a16="http://schemas.microsoft.com/office/drawing/2014/main" id="{55A5CBA6-CC66-EFD8-F8A6-9D68C4D1E101}"/>
              </a:ext>
            </a:extLst>
          </p:cNvPr>
          <p:cNvSpPr txBox="1"/>
          <p:nvPr/>
        </p:nvSpPr>
        <p:spPr>
          <a:xfrm>
            <a:off x="6178378" y="1964208"/>
            <a:ext cx="3154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– barokni čovjek: </a:t>
            </a:r>
          </a:p>
          <a:p>
            <a:r>
              <a:rPr lang="hr-HR" sz="2000" dirty="0"/>
              <a:t>pesimističan, opterećen prolaznošću, nemiran, </a:t>
            </a:r>
            <a:r>
              <a:rPr lang="hr-HR" dirty="0"/>
              <a:t>podvojen između uživanja i brige za duhovno</a:t>
            </a:r>
            <a:endParaRPr lang="en-GB" sz="2000" dirty="0"/>
          </a:p>
        </p:txBody>
      </p:sp>
      <p:sp>
        <p:nvSpPr>
          <p:cNvPr id="27" name="TekstniOkvir 26">
            <a:extLst>
              <a:ext uri="{FF2B5EF4-FFF2-40B4-BE49-F238E27FC236}">
                <a16:creationId xmlns:a16="http://schemas.microsoft.com/office/drawing/2014/main" id="{53E44067-1642-B5D9-42DB-1F66E96C1788}"/>
              </a:ext>
            </a:extLst>
          </p:cNvPr>
          <p:cNvSpPr txBox="1"/>
          <p:nvPr/>
        </p:nvSpPr>
        <p:spPr>
          <a:xfrm>
            <a:off x="6259526" y="3621844"/>
            <a:ext cx="5355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– moto: </a:t>
            </a:r>
            <a:r>
              <a:rPr lang="hr-HR" sz="2000" i="1" dirty="0"/>
              <a:t>Memento mori</a:t>
            </a:r>
            <a:r>
              <a:rPr lang="hr-HR" sz="2000" dirty="0"/>
              <a:t>!</a:t>
            </a:r>
            <a:endParaRPr lang="en-GB" sz="2000" dirty="0"/>
          </a:p>
        </p:txBody>
      </p:sp>
      <p:sp>
        <p:nvSpPr>
          <p:cNvPr id="28" name="TekstniOkvir 27">
            <a:extLst>
              <a:ext uri="{FF2B5EF4-FFF2-40B4-BE49-F238E27FC236}">
                <a16:creationId xmlns:a16="http://schemas.microsoft.com/office/drawing/2014/main" id="{6290A65C-3C4C-AE01-2FC1-AC74BE0F907A}"/>
              </a:ext>
            </a:extLst>
          </p:cNvPr>
          <p:cNvSpPr txBox="1"/>
          <p:nvPr/>
        </p:nvSpPr>
        <p:spPr>
          <a:xfrm>
            <a:off x="6259526" y="4323553"/>
            <a:ext cx="3360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– teme: često religiozne</a:t>
            </a:r>
            <a:endParaRPr lang="en-GB" sz="2000" dirty="0"/>
          </a:p>
        </p:txBody>
      </p:sp>
      <p:sp>
        <p:nvSpPr>
          <p:cNvPr id="29" name="TekstniOkvir 28">
            <a:extLst>
              <a:ext uri="{FF2B5EF4-FFF2-40B4-BE49-F238E27FC236}">
                <a16:creationId xmlns:a16="http://schemas.microsoft.com/office/drawing/2014/main" id="{D6DA52E8-AF85-0152-4E1D-A6E07866A1FA}"/>
              </a:ext>
            </a:extLst>
          </p:cNvPr>
          <p:cNvSpPr txBox="1"/>
          <p:nvPr/>
        </p:nvSpPr>
        <p:spPr>
          <a:xfrm>
            <a:off x="6351893" y="5008251"/>
            <a:ext cx="33756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– stil pisanja: neumjerena raskoš, velik broj stilskih figura, kićenost</a:t>
            </a:r>
            <a:endParaRPr lang="en-GB" sz="2000" dirty="0"/>
          </a:p>
        </p:txBody>
      </p:sp>
      <p:sp>
        <p:nvSpPr>
          <p:cNvPr id="30" name="TekstniOkvir 29">
            <a:extLst>
              <a:ext uri="{FF2B5EF4-FFF2-40B4-BE49-F238E27FC236}">
                <a16:creationId xmlns:a16="http://schemas.microsoft.com/office/drawing/2014/main" id="{12CBCD58-25E9-5D4C-552A-88167532E811}"/>
              </a:ext>
            </a:extLst>
          </p:cNvPr>
          <p:cNvSpPr txBox="1"/>
          <p:nvPr/>
        </p:nvSpPr>
        <p:spPr>
          <a:xfrm>
            <a:off x="81148" y="6399125"/>
            <a:ext cx="6178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partanMB"/>
              </a:rPr>
              <a:t> </a:t>
            </a:r>
            <a:r>
              <a:rPr lang="hr-HR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partanMB"/>
              </a:rPr>
              <a:t>David</a:t>
            </a:r>
            <a:r>
              <a:rPr lang="hr-HR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partanMB"/>
              </a:rPr>
              <a:t>, Michelangelo, 1501. – 1504. </a:t>
            </a:r>
            <a:r>
              <a:rPr lang="en-GB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partanMB"/>
              </a:rPr>
              <a:t> </a:t>
            </a:r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id="{7AD65A9F-C836-18E3-72C9-05B752DBFD71}"/>
              </a:ext>
            </a:extLst>
          </p:cNvPr>
          <p:cNvSpPr txBox="1"/>
          <p:nvPr/>
        </p:nvSpPr>
        <p:spPr>
          <a:xfrm>
            <a:off x="9102811" y="6415380"/>
            <a:ext cx="6178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partanMB"/>
              </a:rPr>
              <a:t> </a:t>
            </a:r>
            <a:r>
              <a:rPr lang="hr-HR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partanMB"/>
              </a:rPr>
              <a:t>David</a:t>
            </a:r>
            <a:r>
              <a:rPr lang="hr-HR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partanMB"/>
              </a:rPr>
              <a:t>, Bernini, 1623. – 1624.</a:t>
            </a:r>
            <a:endParaRPr lang="en-GB" b="0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SpartanMB"/>
            </a:endParaRPr>
          </a:p>
        </p:txBody>
      </p:sp>
      <p:pic>
        <p:nvPicPr>
          <p:cNvPr id="34" name="Slika 33">
            <a:extLst>
              <a:ext uri="{FF2B5EF4-FFF2-40B4-BE49-F238E27FC236}">
                <a16:creationId xmlns:a16="http://schemas.microsoft.com/office/drawing/2014/main" id="{67E90272-5B8C-CB74-397E-5116DF456D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12" b="96409" l="18163" r="47721">
                        <a14:foregroundMark x1="29075" y1="95672" x2="34047" y2="96409"/>
                        <a14:foregroundMark x1="18301" y1="38122" x2="18854" y2="38122"/>
                        <a14:foregroundMark x1="27279" y1="7182" x2="29213" y2="8103"/>
                        <a14:foregroundMark x1="29075" y1="4972" x2="30456" y2="5709"/>
                        <a14:foregroundMark x1="29420" y1="4512" x2="32251" y2="4788"/>
                        <a14:foregroundMark x1="36395" y1="19521" x2="35290" y2="18600"/>
                      </a14:backgroundRemoval>
                    </a14:imgEffect>
                  </a14:imgLayer>
                </a14:imgProps>
              </a:ext>
            </a:extLst>
          </a:blip>
          <a:srcRect l="15799" r="48554"/>
          <a:stretch>
            <a:fillRect/>
          </a:stretch>
        </p:blipFill>
        <p:spPr>
          <a:xfrm>
            <a:off x="90116" y="836142"/>
            <a:ext cx="2648069" cy="5571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Slika 36">
            <a:extLst>
              <a:ext uri="{FF2B5EF4-FFF2-40B4-BE49-F238E27FC236}">
                <a16:creationId xmlns:a16="http://schemas.microsoft.com/office/drawing/2014/main" id="{A0C6B004-8190-FDB2-D572-1E8BA6B70C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03" b="96225" l="54489" r="89572">
                        <a14:foregroundMark x1="57804" y1="8379" x2="59599" y2="9761"/>
                        <a14:foregroundMark x1="67472" y1="92634" x2="71547" y2="93094"/>
                        <a14:foregroundMark x1="79213" y1="96225" x2="80663" y2="96225"/>
                        <a14:foregroundMark x1="89572" y1="93370" x2="89572" y2="93370"/>
                      </a14:backgroundRemoval>
                    </a14:imgEffect>
                  </a14:imgLayer>
                </a14:imgProps>
              </a:ext>
            </a:extLst>
          </a:blip>
          <a:srcRect l="50295" r="6594"/>
          <a:stretch>
            <a:fillRect/>
          </a:stretch>
        </p:blipFill>
        <p:spPr>
          <a:xfrm>
            <a:off x="8683600" y="698723"/>
            <a:ext cx="3360513" cy="5846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71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a 7">
            <a:extLst>
              <a:ext uri="{FF2B5EF4-FFF2-40B4-BE49-F238E27FC236}">
                <a16:creationId xmlns:a16="http://schemas.microsoft.com/office/drawing/2014/main" id="{AD6B8A13-BDBF-6104-E076-B2C197240476}"/>
              </a:ext>
            </a:extLst>
          </p:cNvPr>
          <p:cNvGrpSpPr/>
          <p:nvPr/>
        </p:nvGrpSpPr>
        <p:grpSpPr>
          <a:xfrm>
            <a:off x="-185351" y="0"/>
            <a:ext cx="12603892" cy="6858000"/>
            <a:chOff x="3239" y="0"/>
            <a:chExt cx="12185522" cy="6858000"/>
          </a:xfrm>
        </p:grpSpPr>
        <p:pic>
          <p:nvPicPr>
            <p:cNvPr id="3" name="Slika 2">
              <a:extLst>
                <a:ext uri="{FF2B5EF4-FFF2-40B4-BE49-F238E27FC236}">
                  <a16:creationId xmlns:a16="http://schemas.microsoft.com/office/drawing/2014/main" id="{D3C28541-A2ED-682A-893E-E415D1750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39" y="0"/>
              <a:ext cx="12185522" cy="6858000"/>
            </a:xfrm>
            <a:prstGeom prst="rect">
              <a:avLst/>
            </a:prstGeom>
          </p:spPr>
        </p:pic>
        <p:sp>
          <p:nvSpPr>
            <p:cNvPr id="4" name="TekstniOkvir 3">
              <a:extLst>
                <a:ext uri="{FF2B5EF4-FFF2-40B4-BE49-F238E27FC236}">
                  <a16:creationId xmlns:a16="http://schemas.microsoft.com/office/drawing/2014/main" id="{F124F48C-2B17-19FB-879C-30422A9F7074}"/>
                </a:ext>
              </a:extLst>
            </p:cNvPr>
            <p:cNvSpPr txBox="1"/>
            <p:nvPr/>
          </p:nvSpPr>
          <p:spPr>
            <a:xfrm>
              <a:off x="6331148" y="4508020"/>
              <a:ext cx="21042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2400" dirty="0">
                  <a:solidFill>
                    <a:srgbClr val="C19E6E"/>
                  </a:solidFill>
                </a:rPr>
                <a:t>(Uvod u barok)</a:t>
              </a:r>
              <a:endParaRPr lang="en-GB" sz="2400" dirty="0">
                <a:solidFill>
                  <a:srgbClr val="C19E6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977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D61ED0C-D032-20BE-171C-4B01E44F6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074" y="389839"/>
            <a:ext cx="11357071" cy="1325563"/>
          </a:xfrm>
        </p:spPr>
        <p:txBody>
          <a:bodyPr/>
          <a:lstStyle/>
          <a:p>
            <a:r>
              <a:rPr lang="hr-HR" noProof="0" dirty="0"/>
              <a:t>Napišite komentar koji bi barokni čovjek ostavio ispod ove objave.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9410B5DA-2FBC-EA44-DDD0-7581D0553368}"/>
              </a:ext>
            </a:extLst>
          </p:cNvPr>
          <p:cNvSpPr txBox="1"/>
          <p:nvPr/>
        </p:nvSpPr>
        <p:spPr>
          <a:xfrm>
            <a:off x="417464" y="2496826"/>
            <a:ext cx="60980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200" noProof="0" dirty="0"/>
              <a:t>„Ne zavaravaj se…”</a:t>
            </a:r>
          </a:p>
          <a:p>
            <a:r>
              <a:rPr lang="hr-HR" sz="3200" noProof="0" dirty="0"/>
              <a:t>„Sjeti se…”</a:t>
            </a:r>
          </a:p>
          <a:p>
            <a:r>
              <a:rPr lang="hr-HR" sz="3200" noProof="0" dirty="0"/>
              <a:t>„Sve što vidiš…”</a:t>
            </a: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97C8E0BB-72CC-2C05-C5A5-E051109FF257}"/>
              </a:ext>
            </a:extLst>
          </p:cNvPr>
          <p:cNvSpPr txBox="1">
            <a:spLocks/>
          </p:cNvSpPr>
          <p:nvPr/>
        </p:nvSpPr>
        <p:spPr>
          <a:xfrm>
            <a:off x="417464" y="5335891"/>
            <a:ext cx="113570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noProof="0" dirty="0"/>
              <a:t>Nastojte pritom biti kreativni i poigrati se riječima kako biste izrazili misao na neobičan način. </a:t>
            </a:r>
          </a:p>
        </p:txBody>
      </p:sp>
      <p:grpSp>
        <p:nvGrpSpPr>
          <p:cNvPr id="17" name="Grupa 16">
            <a:extLst>
              <a:ext uri="{FF2B5EF4-FFF2-40B4-BE49-F238E27FC236}">
                <a16:creationId xmlns:a16="http://schemas.microsoft.com/office/drawing/2014/main" id="{51AC882A-22D0-60AB-80BA-659463138DA5}"/>
              </a:ext>
            </a:extLst>
          </p:cNvPr>
          <p:cNvGrpSpPr/>
          <p:nvPr/>
        </p:nvGrpSpPr>
        <p:grpSpPr>
          <a:xfrm>
            <a:off x="4768055" y="1530732"/>
            <a:ext cx="6944090" cy="3501850"/>
            <a:chOff x="4768055" y="1530732"/>
            <a:chExt cx="6944090" cy="3501850"/>
          </a:xfrm>
        </p:grpSpPr>
        <p:grpSp>
          <p:nvGrpSpPr>
            <p:cNvPr id="14" name="Grupa 13">
              <a:extLst>
                <a:ext uri="{FF2B5EF4-FFF2-40B4-BE49-F238E27FC236}">
                  <a16:creationId xmlns:a16="http://schemas.microsoft.com/office/drawing/2014/main" id="{22F6C114-A253-85F0-80E0-D8C94908ADE1}"/>
                </a:ext>
              </a:extLst>
            </p:cNvPr>
            <p:cNvGrpSpPr/>
            <p:nvPr/>
          </p:nvGrpSpPr>
          <p:grpSpPr>
            <a:xfrm>
              <a:off x="4768055" y="1530732"/>
              <a:ext cx="6944090" cy="3501850"/>
              <a:chOff x="4768055" y="1530732"/>
              <a:chExt cx="6944090" cy="3501850"/>
            </a:xfrm>
          </p:grpSpPr>
          <p:grpSp>
            <p:nvGrpSpPr>
              <p:cNvPr id="3" name="Grupa 2">
                <a:extLst>
                  <a:ext uri="{FF2B5EF4-FFF2-40B4-BE49-F238E27FC236}">
                    <a16:creationId xmlns:a16="http://schemas.microsoft.com/office/drawing/2014/main" id="{C98D8879-0BD2-E339-7471-EF3618CE1A19}"/>
                  </a:ext>
                </a:extLst>
              </p:cNvPr>
              <p:cNvGrpSpPr/>
              <p:nvPr/>
            </p:nvGrpSpPr>
            <p:grpSpPr>
              <a:xfrm>
                <a:off x="4768055" y="1530732"/>
                <a:ext cx="6944090" cy="3501850"/>
                <a:chOff x="339551" y="2160395"/>
                <a:chExt cx="6944090" cy="3501850"/>
              </a:xfrm>
            </p:grpSpPr>
            <p:pic>
              <p:nvPicPr>
                <p:cNvPr id="4" name="Slika 3">
                  <a:extLst>
                    <a:ext uri="{FF2B5EF4-FFF2-40B4-BE49-F238E27FC236}">
                      <a16:creationId xmlns:a16="http://schemas.microsoft.com/office/drawing/2014/main" id="{9C496193-C7F0-A319-B654-4F2FC2BA20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39551" y="2160396"/>
                  <a:ext cx="5252774" cy="3501849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5" name="Slika 4">
                  <a:extLst>
                    <a:ext uri="{FF2B5EF4-FFF2-40B4-BE49-F238E27FC236}">
                      <a16:creationId xmlns:a16="http://schemas.microsoft.com/office/drawing/2014/main" id="{D8C62E99-7201-652D-F8C2-2C49FC219D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rcRect l="68592"/>
                <a:stretch>
                  <a:fillRect/>
                </a:stretch>
              </p:blipFill>
              <p:spPr>
                <a:xfrm>
                  <a:off x="5600699" y="2160395"/>
                  <a:ext cx="1682942" cy="3501849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  <p:pic>
            <p:nvPicPr>
              <p:cNvPr id="13" name="Slika 12">
                <a:extLst>
                  <a:ext uri="{FF2B5EF4-FFF2-40B4-BE49-F238E27FC236}">
                    <a16:creationId xmlns:a16="http://schemas.microsoft.com/office/drawing/2014/main" id="{C784B484-5647-A528-49A5-059B1CD1AC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029203" y="1960345"/>
                <a:ext cx="1446646" cy="2048923"/>
              </a:xfrm>
              <a:prstGeom prst="rect">
                <a:avLst/>
              </a:prstGeom>
            </p:spPr>
          </p:pic>
        </p:grpSp>
        <p:pic>
          <p:nvPicPr>
            <p:cNvPr id="15" name="Slika 14">
              <a:extLst>
                <a:ext uri="{FF2B5EF4-FFF2-40B4-BE49-F238E27FC236}">
                  <a16:creationId xmlns:a16="http://schemas.microsoft.com/office/drawing/2014/main" id="{84FB8E31-1731-F8C5-DF11-88303DFA8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57964" y="1612717"/>
              <a:ext cx="220470" cy="195973"/>
            </a:xfrm>
            <a:prstGeom prst="rect">
              <a:avLst/>
            </a:prstGeom>
          </p:spPr>
        </p:pic>
        <p:pic>
          <p:nvPicPr>
            <p:cNvPr id="16" name="Slika 15">
              <a:extLst>
                <a:ext uri="{FF2B5EF4-FFF2-40B4-BE49-F238E27FC236}">
                  <a16:creationId xmlns:a16="http://schemas.microsoft.com/office/drawing/2014/main" id="{3D8E7D53-EDEF-6CC3-7DE9-D202FBA8E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57964" y="1999902"/>
              <a:ext cx="220470" cy="1959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69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ravokutnik 26">
            <a:extLst>
              <a:ext uri="{FF2B5EF4-FFF2-40B4-BE49-F238E27FC236}">
                <a16:creationId xmlns:a16="http://schemas.microsoft.com/office/drawing/2014/main" id="{550AC8BF-963E-2716-B58D-5E5985FCF604}"/>
              </a:ext>
            </a:extLst>
          </p:cNvPr>
          <p:cNvSpPr/>
          <p:nvPr/>
        </p:nvSpPr>
        <p:spPr>
          <a:xfrm>
            <a:off x="7815885" y="951600"/>
            <a:ext cx="3179558" cy="3842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noProof="0" dirty="0"/>
          </a:p>
        </p:txBody>
      </p:sp>
      <p:sp>
        <p:nvSpPr>
          <p:cNvPr id="47" name="Naslov 46">
            <a:extLst>
              <a:ext uri="{FF2B5EF4-FFF2-40B4-BE49-F238E27FC236}">
                <a16:creationId xmlns:a16="http://schemas.microsoft.com/office/drawing/2014/main" id="{FA87B442-4655-AEC6-3DBD-545E5B7A5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353" y="2884634"/>
            <a:ext cx="2862397" cy="1325563"/>
          </a:xfrm>
        </p:spPr>
        <p:txBody>
          <a:bodyPr>
            <a:noAutofit/>
          </a:bodyPr>
          <a:lstStyle/>
          <a:p>
            <a:r>
              <a:rPr lang="hr-HR" sz="3200" noProof="0" dirty="0"/>
              <a:t>Je li suvremeni način razmišljanja postao površan i usmjeren samo na materijalno?</a:t>
            </a:r>
            <a:br>
              <a:rPr lang="hr-HR" sz="3200" noProof="0" dirty="0"/>
            </a:br>
            <a:br>
              <a:rPr lang="hr-HR" sz="3200" noProof="0" dirty="0"/>
            </a:br>
            <a:r>
              <a:rPr lang="hr-HR" sz="3200" noProof="0" dirty="0"/>
              <a:t>Što bi se promijenilo u vašem životu kada biste češće razmišljali kao barokni čovjek?</a:t>
            </a:r>
          </a:p>
        </p:txBody>
      </p:sp>
      <p:grpSp>
        <p:nvGrpSpPr>
          <p:cNvPr id="54" name="Grupa 53">
            <a:extLst>
              <a:ext uri="{FF2B5EF4-FFF2-40B4-BE49-F238E27FC236}">
                <a16:creationId xmlns:a16="http://schemas.microsoft.com/office/drawing/2014/main" id="{C6E9BA89-DC3A-963A-72F4-856A8EC33296}"/>
              </a:ext>
            </a:extLst>
          </p:cNvPr>
          <p:cNvGrpSpPr/>
          <p:nvPr/>
        </p:nvGrpSpPr>
        <p:grpSpPr>
          <a:xfrm>
            <a:off x="3929741" y="274634"/>
            <a:ext cx="3360941" cy="6308731"/>
            <a:chOff x="3929741" y="274634"/>
            <a:chExt cx="3360941" cy="6308731"/>
          </a:xfrm>
        </p:grpSpPr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51EDC16D-CAAC-B396-19BC-8D003FD53C55}"/>
                </a:ext>
              </a:extLst>
            </p:cNvPr>
            <p:cNvGrpSpPr/>
            <p:nvPr/>
          </p:nvGrpSpPr>
          <p:grpSpPr>
            <a:xfrm>
              <a:off x="3929741" y="274634"/>
              <a:ext cx="3360941" cy="6308731"/>
              <a:chOff x="3929741" y="274634"/>
              <a:chExt cx="3360941" cy="6308731"/>
            </a:xfrm>
          </p:grpSpPr>
          <p:grpSp>
            <p:nvGrpSpPr>
              <p:cNvPr id="16" name="Grupa 15">
                <a:extLst>
                  <a:ext uri="{FF2B5EF4-FFF2-40B4-BE49-F238E27FC236}">
                    <a16:creationId xmlns:a16="http://schemas.microsoft.com/office/drawing/2014/main" id="{9D002ADC-860B-45CD-9693-99C4D63F3444}"/>
                  </a:ext>
                </a:extLst>
              </p:cNvPr>
              <p:cNvGrpSpPr/>
              <p:nvPr/>
            </p:nvGrpSpPr>
            <p:grpSpPr>
              <a:xfrm>
                <a:off x="3929741" y="274634"/>
                <a:ext cx="3360941" cy="6308731"/>
                <a:chOff x="8882743" y="233273"/>
                <a:chExt cx="3031892" cy="6308731"/>
              </a:xfrm>
            </p:grpSpPr>
            <p:pic>
              <p:nvPicPr>
                <p:cNvPr id="2" name="Slika 1">
                  <a:extLst>
                    <a:ext uri="{FF2B5EF4-FFF2-40B4-BE49-F238E27FC236}">
                      <a16:creationId xmlns:a16="http://schemas.microsoft.com/office/drawing/2014/main" id="{517BF77C-6B52-CF98-CFFE-7F63A047AD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rcRect l="68592"/>
                <a:stretch>
                  <a:fillRect/>
                </a:stretch>
              </p:blipFill>
              <p:spPr>
                <a:xfrm>
                  <a:off x="8882743" y="233273"/>
                  <a:ext cx="3031892" cy="6308731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sp>
              <p:nvSpPr>
                <p:cNvPr id="4" name="Pravokutnik 3">
                  <a:extLst>
                    <a:ext uri="{FF2B5EF4-FFF2-40B4-BE49-F238E27FC236}">
                      <a16:creationId xmlns:a16="http://schemas.microsoft.com/office/drawing/2014/main" id="{AA5D86D7-0D74-B267-0B4B-6BE8FFA6E716}"/>
                    </a:ext>
                  </a:extLst>
                </p:cNvPr>
                <p:cNvSpPr/>
                <p:nvPr/>
              </p:nvSpPr>
              <p:spPr>
                <a:xfrm>
                  <a:off x="10287000" y="1150144"/>
                  <a:ext cx="1257300" cy="17859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 noProof="0" dirty="0"/>
                </a:p>
              </p:txBody>
            </p:sp>
            <p:sp>
              <p:nvSpPr>
                <p:cNvPr id="5" name="Pravokutnik 4">
                  <a:extLst>
                    <a:ext uri="{FF2B5EF4-FFF2-40B4-BE49-F238E27FC236}">
                      <a16:creationId xmlns:a16="http://schemas.microsoft.com/office/drawing/2014/main" id="{E31B9370-00E6-244A-C74D-CDB46E5A950C}"/>
                    </a:ext>
                  </a:extLst>
                </p:cNvPr>
                <p:cNvSpPr/>
                <p:nvPr/>
              </p:nvSpPr>
              <p:spPr>
                <a:xfrm>
                  <a:off x="9410770" y="1278731"/>
                  <a:ext cx="754786" cy="2286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 noProof="0" dirty="0"/>
                </a:p>
              </p:txBody>
            </p:sp>
            <p:sp>
              <p:nvSpPr>
                <p:cNvPr id="3" name="TekstniOkvir 2">
                  <a:extLst>
                    <a:ext uri="{FF2B5EF4-FFF2-40B4-BE49-F238E27FC236}">
                      <a16:creationId xmlns:a16="http://schemas.microsoft.com/office/drawing/2014/main" id="{6F973D56-5A9D-802F-EDC2-D5908E06EB11}"/>
                    </a:ext>
                  </a:extLst>
                </p:cNvPr>
                <p:cNvSpPr txBox="1"/>
                <p:nvPr/>
              </p:nvSpPr>
              <p:spPr>
                <a:xfrm>
                  <a:off x="10218278" y="1114664"/>
                  <a:ext cx="1056700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hr-HR" sz="1000" noProof="0" dirty="0"/>
                    <a:t>Sanjaj. Radi. Ne</a:t>
                  </a:r>
                </a:p>
              </p:txBody>
            </p:sp>
            <p:sp>
              <p:nvSpPr>
                <p:cNvPr id="7" name="TekstniOkvir 6">
                  <a:extLst>
                    <a:ext uri="{FF2B5EF4-FFF2-40B4-BE49-F238E27FC236}">
                      <a16:creationId xmlns:a16="http://schemas.microsoft.com/office/drawing/2014/main" id="{4DF4AD89-3E4D-2D72-C115-F37CAC40E5A6}"/>
                    </a:ext>
                  </a:extLst>
                </p:cNvPr>
                <p:cNvSpPr txBox="1"/>
                <p:nvPr/>
              </p:nvSpPr>
              <p:spPr>
                <a:xfrm>
                  <a:off x="9356527" y="1269920"/>
                  <a:ext cx="809029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kumimoji="0" lang="hr-HR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gubi fokus. </a:t>
                  </a:r>
                  <a:endParaRPr lang="hr-HR" noProof="0" dirty="0"/>
                </a:p>
              </p:txBody>
            </p:sp>
            <p:sp>
              <p:nvSpPr>
                <p:cNvPr id="8" name="Pravokutnik 7">
                  <a:extLst>
                    <a:ext uri="{FF2B5EF4-FFF2-40B4-BE49-F238E27FC236}">
                      <a16:creationId xmlns:a16="http://schemas.microsoft.com/office/drawing/2014/main" id="{14D252FE-C58E-499A-8148-2EEC34C4BD8E}"/>
                    </a:ext>
                  </a:extLst>
                </p:cNvPr>
                <p:cNvSpPr/>
                <p:nvPr/>
              </p:nvSpPr>
              <p:spPr>
                <a:xfrm>
                  <a:off x="10453688" y="2336005"/>
                  <a:ext cx="593092" cy="2462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 noProof="0" dirty="0"/>
                </a:p>
              </p:txBody>
            </p:sp>
            <p:sp>
              <p:nvSpPr>
                <p:cNvPr id="9" name="Pravokutnik 8">
                  <a:extLst>
                    <a:ext uri="{FF2B5EF4-FFF2-40B4-BE49-F238E27FC236}">
                      <a16:creationId xmlns:a16="http://schemas.microsoft.com/office/drawing/2014/main" id="{F2187CD7-F29A-6CD9-AD97-D79DECF64CEC}"/>
                    </a:ext>
                  </a:extLst>
                </p:cNvPr>
                <p:cNvSpPr/>
                <p:nvPr/>
              </p:nvSpPr>
              <p:spPr>
                <a:xfrm>
                  <a:off x="9356527" y="2537480"/>
                  <a:ext cx="686543" cy="2462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 noProof="0" dirty="0"/>
                </a:p>
              </p:txBody>
            </p:sp>
            <p:sp>
              <p:nvSpPr>
                <p:cNvPr id="10" name="TekstniOkvir 9">
                  <a:extLst>
                    <a:ext uri="{FF2B5EF4-FFF2-40B4-BE49-F238E27FC236}">
                      <a16:creationId xmlns:a16="http://schemas.microsoft.com/office/drawing/2014/main" id="{C7BC716F-A4E1-F340-26E8-873D8058D4E8}"/>
                    </a:ext>
                  </a:extLst>
                </p:cNvPr>
                <p:cNvSpPr txBox="1"/>
                <p:nvPr/>
              </p:nvSpPr>
              <p:spPr>
                <a:xfrm>
                  <a:off x="10398689" y="2317900"/>
                  <a:ext cx="841897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hr-HR" sz="1000" noProof="0" dirty="0"/>
                    <a:t>Pun gas bez</a:t>
                  </a:r>
                </a:p>
              </p:txBody>
            </p:sp>
            <p:sp>
              <p:nvSpPr>
                <p:cNvPr id="12" name="Pravokutnik 11">
                  <a:extLst>
                    <a:ext uri="{FF2B5EF4-FFF2-40B4-BE49-F238E27FC236}">
                      <a16:creationId xmlns:a16="http://schemas.microsoft.com/office/drawing/2014/main" id="{CC3D6AC9-D4B6-9026-6796-E76B5B161EEA}"/>
                    </a:ext>
                  </a:extLst>
                </p:cNvPr>
                <p:cNvSpPr/>
                <p:nvPr/>
              </p:nvSpPr>
              <p:spPr>
                <a:xfrm>
                  <a:off x="10275019" y="4045726"/>
                  <a:ext cx="593092" cy="2462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 noProof="0" dirty="0"/>
                </a:p>
              </p:txBody>
            </p:sp>
            <p:sp>
              <p:nvSpPr>
                <p:cNvPr id="11" name="TekstniOkvir 10">
                  <a:extLst>
                    <a:ext uri="{FF2B5EF4-FFF2-40B4-BE49-F238E27FC236}">
                      <a16:creationId xmlns:a16="http://schemas.microsoft.com/office/drawing/2014/main" id="{8A0D5044-B9F3-8827-62FD-D806B695CA32}"/>
                    </a:ext>
                  </a:extLst>
                </p:cNvPr>
                <p:cNvSpPr txBox="1"/>
                <p:nvPr/>
              </p:nvSpPr>
              <p:spPr>
                <a:xfrm>
                  <a:off x="10189889" y="4013579"/>
                  <a:ext cx="763351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hr-HR" sz="1000" noProof="0" dirty="0"/>
                    <a:t>Inspiracija</a:t>
                  </a:r>
                </a:p>
              </p:txBody>
            </p:sp>
            <p:sp>
              <p:nvSpPr>
                <p:cNvPr id="14" name="Pravokutnik 13">
                  <a:extLst>
                    <a:ext uri="{FF2B5EF4-FFF2-40B4-BE49-F238E27FC236}">
                      <a16:creationId xmlns:a16="http://schemas.microsoft.com/office/drawing/2014/main" id="{C50DC1DB-56B8-F178-A86A-095FA6F08250}"/>
                    </a:ext>
                  </a:extLst>
                </p:cNvPr>
                <p:cNvSpPr/>
                <p:nvPr/>
              </p:nvSpPr>
              <p:spPr>
                <a:xfrm>
                  <a:off x="10398689" y="3217663"/>
                  <a:ext cx="689725" cy="2462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 noProof="0" dirty="0"/>
                </a:p>
              </p:txBody>
            </p:sp>
            <p:sp>
              <p:nvSpPr>
                <p:cNvPr id="13" name="TekstniOkvir 12">
                  <a:extLst>
                    <a:ext uri="{FF2B5EF4-FFF2-40B4-BE49-F238E27FC236}">
                      <a16:creationId xmlns:a16="http://schemas.microsoft.com/office/drawing/2014/main" id="{C7DAFB3E-EA10-3FC6-7CB5-BCC812C12239}"/>
                    </a:ext>
                  </a:extLst>
                </p:cNvPr>
                <p:cNvSpPr txBox="1"/>
                <p:nvPr/>
              </p:nvSpPr>
              <p:spPr>
                <a:xfrm>
                  <a:off x="10362491" y="3233736"/>
                  <a:ext cx="72808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hr-HR" sz="1000" noProof="0" dirty="0"/>
                    <a:t>To, buraz!</a:t>
                  </a:r>
                </a:p>
              </p:txBody>
            </p:sp>
            <p:sp>
              <p:nvSpPr>
                <p:cNvPr id="15" name="TekstniOkvir 14">
                  <a:extLst>
                    <a:ext uri="{FF2B5EF4-FFF2-40B4-BE49-F238E27FC236}">
                      <a16:creationId xmlns:a16="http://schemas.microsoft.com/office/drawing/2014/main" id="{A548732B-9D73-C1C5-7A04-F3C2800966C5}"/>
                    </a:ext>
                  </a:extLst>
                </p:cNvPr>
                <p:cNvSpPr txBox="1"/>
                <p:nvPr/>
              </p:nvSpPr>
              <p:spPr>
                <a:xfrm>
                  <a:off x="9361197" y="2493534"/>
                  <a:ext cx="865943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hr-HR" sz="1000" noProof="0" dirty="0"/>
                    <a:t>stajanja! 🔥</a:t>
                  </a:r>
                </a:p>
              </p:txBody>
            </p:sp>
          </p:grpSp>
          <p:pic>
            <p:nvPicPr>
              <p:cNvPr id="20" name="Slika 19">
                <a:extLst>
                  <a:ext uri="{FF2B5EF4-FFF2-40B4-BE49-F238E27FC236}">
                    <a16:creationId xmlns:a16="http://schemas.microsoft.com/office/drawing/2014/main" id="{DCB253E7-7215-8603-A598-97C2AD08E6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17405" y="1156025"/>
                <a:ext cx="379094" cy="336972"/>
              </a:xfrm>
              <a:prstGeom prst="rect">
                <a:avLst/>
              </a:prstGeom>
            </p:spPr>
          </p:pic>
          <p:pic>
            <p:nvPicPr>
              <p:cNvPr id="21" name="Slika 20">
                <a:extLst>
                  <a:ext uri="{FF2B5EF4-FFF2-40B4-BE49-F238E27FC236}">
                    <a16:creationId xmlns:a16="http://schemas.microsoft.com/office/drawing/2014/main" id="{7265D5CF-788F-A189-8DFC-CAE06958E2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17405" y="457636"/>
                <a:ext cx="379094" cy="336972"/>
              </a:xfrm>
              <a:prstGeom prst="rect">
                <a:avLst/>
              </a:prstGeom>
            </p:spPr>
          </p:pic>
        </p:grpSp>
        <p:pic>
          <p:nvPicPr>
            <p:cNvPr id="53" name="Slika 52">
              <a:extLst>
                <a:ext uri="{FF2B5EF4-FFF2-40B4-BE49-F238E27FC236}">
                  <a16:creationId xmlns:a16="http://schemas.microsoft.com/office/drawing/2014/main" id="{8DE5D090-A41F-3E07-59A7-710EE57BA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26517" y="5459730"/>
              <a:ext cx="79824" cy="106680"/>
            </a:xfrm>
            <a:prstGeom prst="rect">
              <a:avLst/>
            </a:prstGeom>
          </p:spPr>
        </p:pic>
      </p:grpSp>
      <p:grpSp>
        <p:nvGrpSpPr>
          <p:cNvPr id="56" name="Grupa 55">
            <a:extLst>
              <a:ext uri="{FF2B5EF4-FFF2-40B4-BE49-F238E27FC236}">
                <a16:creationId xmlns:a16="http://schemas.microsoft.com/office/drawing/2014/main" id="{AE0D3878-449D-60CF-1AFF-25A916D0D4FC}"/>
              </a:ext>
            </a:extLst>
          </p:cNvPr>
          <p:cNvGrpSpPr/>
          <p:nvPr/>
        </p:nvGrpSpPr>
        <p:grpSpPr>
          <a:xfrm>
            <a:off x="7815884" y="274634"/>
            <a:ext cx="3360941" cy="6308731"/>
            <a:chOff x="7815884" y="274634"/>
            <a:chExt cx="3360941" cy="6308731"/>
          </a:xfrm>
        </p:grpSpPr>
        <p:grpSp>
          <p:nvGrpSpPr>
            <p:cNvPr id="46" name="Grupa 45">
              <a:extLst>
                <a:ext uri="{FF2B5EF4-FFF2-40B4-BE49-F238E27FC236}">
                  <a16:creationId xmlns:a16="http://schemas.microsoft.com/office/drawing/2014/main" id="{151AB0C8-0819-C3A4-85E9-ECFB1ED7162D}"/>
                </a:ext>
              </a:extLst>
            </p:cNvPr>
            <p:cNvGrpSpPr/>
            <p:nvPr/>
          </p:nvGrpSpPr>
          <p:grpSpPr>
            <a:xfrm>
              <a:off x="7815884" y="274634"/>
              <a:ext cx="3360941" cy="6308731"/>
              <a:chOff x="7740448" y="210055"/>
              <a:chExt cx="3360941" cy="6308731"/>
            </a:xfrm>
          </p:grpSpPr>
          <p:grpSp>
            <p:nvGrpSpPr>
              <p:cNvPr id="28" name="Grupa 27">
                <a:extLst>
                  <a:ext uri="{FF2B5EF4-FFF2-40B4-BE49-F238E27FC236}">
                    <a16:creationId xmlns:a16="http://schemas.microsoft.com/office/drawing/2014/main" id="{328787A0-E367-9060-49C7-BF7244348406}"/>
                  </a:ext>
                </a:extLst>
              </p:cNvPr>
              <p:cNvGrpSpPr/>
              <p:nvPr/>
            </p:nvGrpSpPr>
            <p:grpSpPr>
              <a:xfrm>
                <a:off x="7740448" y="210055"/>
                <a:ext cx="3360941" cy="6308731"/>
                <a:chOff x="3929740" y="274634"/>
                <a:chExt cx="3360941" cy="6308731"/>
              </a:xfrm>
            </p:grpSpPr>
            <p:grpSp>
              <p:nvGrpSpPr>
                <p:cNvPr id="29" name="Grupa 28">
                  <a:extLst>
                    <a:ext uri="{FF2B5EF4-FFF2-40B4-BE49-F238E27FC236}">
                      <a16:creationId xmlns:a16="http://schemas.microsoft.com/office/drawing/2014/main" id="{C62A2C1F-CFC6-ADC1-9BE6-D08376A59C9D}"/>
                    </a:ext>
                  </a:extLst>
                </p:cNvPr>
                <p:cNvGrpSpPr/>
                <p:nvPr/>
              </p:nvGrpSpPr>
              <p:grpSpPr>
                <a:xfrm>
                  <a:off x="3929740" y="274634"/>
                  <a:ext cx="3360941" cy="6308731"/>
                  <a:chOff x="8882742" y="233273"/>
                  <a:chExt cx="3031892" cy="6308731"/>
                </a:xfrm>
              </p:grpSpPr>
              <p:pic>
                <p:nvPicPr>
                  <p:cNvPr id="32" name="Slika 31">
                    <a:extLst>
                      <a:ext uri="{FF2B5EF4-FFF2-40B4-BE49-F238E27FC236}">
                        <a16:creationId xmlns:a16="http://schemas.microsoft.com/office/drawing/2014/main" id="{C8508ACE-4B3D-5961-AA57-1B8869A336D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rcRect l="68592"/>
                  <a:stretch>
                    <a:fillRect/>
                  </a:stretch>
                </p:blipFill>
                <p:spPr>
                  <a:xfrm>
                    <a:off x="8882742" y="233273"/>
                    <a:ext cx="3031892" cy="6308731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</p:spPr>
              </p:pic>
              <p:sp>
                <p:nvSpPr>
                  <p:cNvPr id="33" name="Pravokutnik 32">
                    <a:extLst>
                      <a:ext uri="{FF2B5EF4-FFF2-40B4-BE49-F238E27FC236}">
                        <a16:creationId xmlns:a16="http://schemas.microsoft.com/office/drawing/2014/main" id="{0890F892-F84F-BA1D-F507-66BF08DFB23C}"/>
                      </a:ext>
                    </a:extLst>
                  </p:cNvPr>
                  <p:cNvSpPr/>
                  <p:nvPr/>
                </p:nvSpPr>
                <p:spPr>
                  <a:xfrm>
                    <a:off x="10287000" y="1150144"/>
                    <a:ext cx="1257300" cy="17859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r-HR" noProof="0" dirty="0"/>
                  </a:p>
                </p:txBody>
              </p:sp>
              <p:sp>
                <p:nvSpPr>
                  <p:cNvPr id="34" name="Pravokutnik 33">
                    <a:extLst>
                      <a:ext uri="{FF2B5EF4-FFF2-40B4-BE49-F238E27FC236}">
                        <a16:creationId xmlns:a16="http://schemas.microsoft.com/office/drawing/2014/main" id="{700BF17E-3B7B-5B10-DBEE-79FFC4ED266F}"/>
                      </a:ext>
                    </a:extLst>
                  </p:cNvPr>
                  <p:cNvSpPr/>
                  <p:nvPr/>
                </p:nvSpPr>
                <p:spPr>
                  <a:xfrm>
                    <a:off x="9410770" y="1278731"/>
                    <a:ext cx="754786" cy="2286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r-HR" noProof="0" dirty="0"/>
                  </a:p>
                </p:txBody>
              </p:sp>
              <p:sp>
                <p:nvSpPr>
                  <p:cNvPr id="35" name="TekstniOkvir 34">
                    <a:extLst>
                      <a:ext uri="{FF2B5EF4-FFF2-40B4-BE49-F238E27FC236}">
                        <a16:creationId xmlns:a16="http://schemas.microsoft.com/office/drawing/2014/main" id="{7DF21F59-0734-7D89-A7A8-14178B066C08}"/>
                      </a:ext>
                    </a:extLst>
                  </p:cNvPr>
                  <p:cNvSpPr txBox="1"/>
                  <p:nvPr/>
                </p:nvSpPr>
                <p:spPr>
                  <a:xfrm>
                    <a:off x="10218278" y="1114664"/>
                    <a:ext cx="1056700" cy="2462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hr-HR" sz="1000" noProof="0" dirty="0"/>
                      <a:t>Sanjaj. Radi. Ne</a:t>
                    </a:r>
                  </a:p>
                </p:txBody>
              </p:sp>
              <p:sp>
                <p:nvSpPr>
                  <p:cNvPr id="36" name="TekstniOkvir 35">
                    <a:extLst>
                      <a:ext uri="{FF2B5EF4-FFF2-40B4-BE49-F238E27FC236}">
                        <a16:creationId xmlns:a16="http://schemas.microsoft.com/office/drawing/2014/main" id="{2ED96764-AA3B-16EA-BD99-E68323031B8B}"/>
                      </a:ext>
                    </a:extLst>
                  </p:cNvPr>
                  <p:cNvSpPr txBox="1"/>
                  <p:nvPr/>
                </p:nvSpPr>
                <p:spPr>
                  <a:xfrm>
                    <a:off x="9356527" y="1269920"/>
                    <a:ext cx="809029" cy="24622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kumimoji="0" lang="hr-HR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rPr>
                      <a:t>gubi fokus. </a:t>
                    </a:r>
                    <a:endParaRPr lang="hr-HR" noProof="0" dirty="0"/>
                  </a:p>
                </p:txBody>
              </p:sp>
              <p:sp>
                <p:nvSpPr>
                  <p:cNvPr id="37" name="Pravokutnik 36">
                    <a:extLst>
                      <a:ext uri="{FF2B5EF4-FFF2-40B4-BE49-F238E27FC236}">
                        <a16:creationId xmlns:a16="http://schemas.microsoft.com/office/drawing/2014/main" id="{D96E85BE-2AAA-8B49-1112-34A1DB09831C}"/>
                      </a:ext>
                    </a:extLst>
                  </p:cNvPr>
                  <p:cNvSpPr/>
                  <p:nvPr/>
                </p:nvSpPr>
                <p:spPr>
                  <a:xfrm>
                    <a:off x="10453688" y="2336005"/>
                    <a:ext cx="593092" cy="24622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r-HR" noProof="0" dirty="0"/>
                  </a:p>
                </p:txBody>
              </p:sp>
              <p:sp>
                <p:nvSpPr>
                  <p:cNvPr id="38" name="Pravokutnik 37">
                    <a:extLst>
                      <a:ext uri="{FF2B5EF4-FFF2-40B4-BE49-F238E27FC236}">
                        <a16:creationId xmlns:a16="http://schemas.microsoft.com/office/drawing/2014/main" id="{1220F5E2-8EC8-E433-08B0-64C6468CD23C}"/>
                      </a:ext>
                    </a:extLst>
                  </p:cNvPr>
                  <p:cNvSpPr/>
                  <p:nvPr/>
                </p:nvSpPr>
                <p:spPr>
                  <a:xfrm>
                    <a:off x="9356527" y="2537480"/>
                    <a:ext cx="686543" cy="24622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r-HR" noProof="0" dirty="0"/>
                  </a:p>
                </p:txBody>
              </p:sp>
              <p:sp>
                <p:nvSpPr>
                  <p:cNvPr id="39" name="TekstniOkvir 38">
                    <a:extLst>
                      <a:ext uri="{FF2B5EF4-FFF2-40B4-BE49-F238E27FC236}">
                        <a16:creationId xmlns:a16="http://schemas.microsoft.com/office/drawing/2014/main" id="{B3D52553-310A-3C72-5608-51296540770C}"/>
                      </a:ext>
                    </a:extLst>
                  </p:cNvPr>
                  <p:cNvSpPr txBox="1"/>
                  <p:nvPr/>
                </p:nvSpPr>
                <p:spPr>
                  <a:xfrm>
                    <a:off x="10398689" y="2317900"/>
                    <a:ext cx="841897" cy="2462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hr-HR" sz="1000" noProof="0" dirty="0"/>
                      <a:t>Pun gas bez</a:t>
                    </a:r>
                  </a:p>
                </p:txBody>
              </p:sp>
              <p:sp>
                <p:nvSpPr>
                  <p:cNvPr id="40" name="Pravokutnik 39">
                    <a:extLst>
                      <a:ext uri="{FF2B5EF4-FFF2-40B4-BE49-F238E27FC236}">
                        <a16:creationId xmlns:a16="http://schemas.microsoft.com/office/drawing/2014/main" id="{F39923F6-0BD4-094D-4EB3-717E8022AD3C}"/>
                      </a:ext>
                    </a:extLst>
                  </p:cNvPr>
                  <p:cNvSpPr/>
                  <p:nvPr/>
                </p:nvSpPr>
                <p:spPr>
                  <a:xfrm>
                    <a:off x="10275019" y="4045726"/>
                    <a:ext cx="593092" cy="24622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r-HR" noProof="0" dirty="0"/>
                  </a:p>
                </p:txBody>
              </p:sp>
              <p:sp>
                <p:nvSpPr>
                  <p:cNvPr id="41" name="TekstniOkvir 40">
                    <a:extLst>
                      <a:ext uri="{FF2B5EF4-FFF2-40B4-BE49-F238E27FC236}">
                        <a16:creationId xmlns:a16="http://schemas.microsoft.com/office/drawing/2014/main" id="{B8C42761-BD28-B180-B5D8-61CCE87D90A1}"/>
                      </a:ext>
                    </a:extLst>
                  </p:cNvPr>
                  <p:cNvSpPr txBox="1"/>
                  <p:nvPr/>
                </p:nvSpPr>
                <p:spPr>
                  <a:xfrm>
                    <a:off x="10189889" y="4013579"/>
                    <a:ext cx="763351" cy="2462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hr-HR" sz="1000" noProof="0" dirty="0"/>
                      <a:t>Inspiracija</a:t>
                    </a:r>
                  </a:p>
                </p:txBody>
              </p:sp>
              <p:sp>
                <p:nvSpPr>
                  <p:cNvPr id="42" name="Pravokutnik 41">
                    <a:extLst>
                      <a:ext uri="{FF2B5EF4-FFF2-40B4-BE49-F238E27FC236}">
                        <a16:creationId xmlns:a16="http://schemas.microsoft.com/office/drawing/2014/main" id="{5B349453-24B3-61DE-8C2B-DE55BC31BE81}"/>
                      </a:ext>
                    </a:extLst>
                  </p:cNvPr>
                  <p:cNvSpPr/>
                  <p:nvPr/>
                </p:nvSpPr>
                <p:spPr>
                  <a:xfrm>
                    <a:off x="10398689" y="3217663"/>
                    <a:ext cx="689725" cy="24622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r-HR" noProof="0" dirty="0"/>
                  </a:p>
                </p:txBody>
              </p:sp>
              <p:sp>
                <p:nvSpPr>
                  <p:cNvPr id="43" name="TekstniOkvir 42">
                    <a:extLst>
                      <a:ext uri="{FF2B5EF4-FFF2-40B4-BE49-F238E27FC236}">
                        <a16:creationId xmlns:a16="http://schemas.microsoft.com/office/drawing/2014/main" id="{FB5861D1-08E5-1AE6-8813-6A1E3C645CCE}"/>
                      </a:ext>
                    </a:extLst>
                  </p:cNvPr>
                  <p:cNvSpPr txBox="1"/>
                  <p:nvPr/>
                </p:nvSpPr>
                <p:spPr>
                  <a:xfrm>
                    <a:off x="10362491" y="3233736"/>
                    <a:ext cx="728084" cy="2462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hr-HR" sz="1000" noProof="0" dirty="0"/>
                      <a:t>To, buraz!</a:t>
                    </a:r>
                  </a:p>
                </p:txBody>
              </p:sp>
              <p:sp>
                <p:nvSpPr>
                  <p:cNvPr id="44" name="TekstniOkvir 43">
                    <a:extLst>
                      <a:ext uri="{FF2B5EF4-FFF2-40B4-BE49-F238E27FC236}">
                        <a16:creationId xmlns:a16="http://schemas.microsoft.com/office/drawing/2014/main" id="{93759C01-ED3C-84D2-2AF3-EE3A351DD37D}"/>
                      </a:ext>
                    </a:extLst>
                  </p:cNvPr>
                  <p:cNvSpPr txBox="1"/>
                  <p:nvPr/>
                </p:nvSpPr>
                <p:spPr>
                  <a:xfrm>
                    <a:off x="9361197" y="2493534"/>
                    <a:ext cx="865943" cy="2462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hr-HR" sz="1000" noProof="0" dirty="0"/>
                      <a:t>stajanja! 🔥</a:t>
                    </a:r>
                  </a:p>
                </p:txBody>
              </p:sp>
            </p:grpSp>
            <p:pic>
              <p:nvPicPr>
                <p:cNvPr id="30" name="Slika 29">
                  <a:extLst>
                    <a:ext uri="{FF2B5EF4-FFF2-40B4-BE49-F238E27FC236}">
                      <a16:creationId xmlns:a16="http://schemas.microsoft.com/office/drawing/2014/main" id="{E2D6601E-59A6-B661-F117-B1BBA2107D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017405" y="1156025"/>
                  <a:ext cx="379094" cy="336972"/>
                </a:xfrm>
                <a:prstGeom prst="rect">
                  <a:avLst/>
                </a:prstGeom>
              </p:spPr>
            </p:pic>
            <p:pic>
              <p:nvPicPr>
                <p:cNvPr id="31" name="Slika 30">
                  <a:extLst>
                    <a:ext uri="{FF2B5EF4-FFF2-40B4-BE49-F238E27FC236}">
                      <a16:creationId xmlns:a16="http://schemas.microsoft.com/office/drawing/2014/main" id="{AD5E1D51-77C3-AC23-7241-0346753FCD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017405" y="457636"/>
                  <a:ext cx="379094" cy="336972"/>
                </a:xfrm>
                <a:prstGeom prst="rect">
                  <a:avLst/>
                </a:prstGeom>
              </p:spPr>
            </p:pic>
          </p:grpSp>
          <p:pic>
            <p:nvPicPr>
              <p:cNvPr id="18" name="Slika 17">
                <a:extLst>
                  <a:ext uri="{FF2B5EF4-FFF2-40B4-BE49-F238E27FC236}">
                    <a16:creationId xmlns:a16="http://schemas.microsoft.com/office/drawing/2014/main" id="{1942BB8C-4408-738E-4EED-7FA5C635AA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4737" t="23350" r="6493" b="19530"/>
              <a:stretch>
                <a:fillRect/>
              </a:stretch>
            </p:blipFill>
            <p:spPr>
              <a:xfrm>
                <a:off x="7745626" y="1044013"/>
                <a:ext cx="3344337" cy="3842658"/>
              </a:xfrm>
              <a:prstGeom prst="rect">
                <a:avLst/>
              </a:prstGeom>
              <a:ln>
                <a:noFill/>
              </a:ln>
              <a:effectLst>
                <a:softEdge rad="0"/>
              </a:effectLst>
            </p:spPr>
          </p:pic>
        </p:grpSp>
        <p:sp>
          <p:nvSpPr>
            <p:cNvPr id="55" name="Pravokutnik 54">
              <a:extLst>
                <a:ext uri="{FF2B5EF4-FFF2-40B4-BE49-F238E27FC236}">
                  <a16:creationId xmlns:a16="http://schemas.microsoft.com/office/drawing/2014/main" id="{DDBCF97E-3065-C5C1-19B6-C35E374E18D1}"/>
                </a:ext>
              </a:extLst>
            </p:cNvPr>
            <p:cNvSpPr/>
            <p:nvPr/>
          </p:nvSpPr>
          <p:spPr>
            <a:xfrm>
              <a:off x="9653798" y="2023009"/>
              <a:ext cx="45719" cy="488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5179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roque Style Desktop Wallpaper posted by Samantha Walker">
            <a:extLst>
              <a:ext uri="{FF2B5EF4-FFF2-40B4-BE49-F238E27FC236}">
                <a16:creationId xmlns:a16="http://schemas.microsoft.com/office/drawing/2014/main" id="{5A6F2A19-116E-4B07-AE59-5A62706CFF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5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47BE940-21C5-4573-9708-DACDF3250387}"/>
              </a:ext>
            </a:extLst>
          </p:cNvPr>
          <p:cNvSpPr/>
          <p:nvPr/>
        </p:nvSpPr>
        <p:spPr>
          <a:xfrm>
            <a:off x="2416029" y="3162650"/>
            <a:ext cx="7441035" cy="771787"/>
          </a:xfrm>
          <a:prstGeom prst="rect">
            <a:avLst/>
          </a:prstGeom>
          <a:solidFill>
            <a:srgbClr val="E5E5E5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51431D-D3B4-42F2-A542-F81FBFA951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25703"/>
            <a:ext cx="9144000" cy="2387600"/>
          </a:xfrm>
        </p:spPr>
        <p:txBody>
          <a:bodyPr/>
          <a:lstStyle/>
          <a:p>
            <a:r>
              <a:rPr lang="hr-HR" dirty="0">
                <a:latin typeface="Aptos Display (naslovi)"/>
              </a:rPr>
              <a:t>Hvala </a:t>
            </a:r>
            <a:r>
              <a:rPr lang="hr-HR">
                <a:latin typeface="Aptos Display (naslovi)"/>
              </a:rPr>
              <a:t>na pozornosti!</a:t>
            </a:r>
            <a:endParaRPr lang="en-GB" dirty="0">
              <a:latin typeface="Aptos Display (naslovi)"/>
            </a:endParaRPr>
          </a:p>
        </p:txBody>
      </p:sp>
    </p:spTree>
    <p:extLst>
      <p:ext uri="{BB962C8B-B14F-4D97-AF65-F5344CB8AC3E}">
        <p14:creationId xmlns:p14="http://schemas.microsoft.com/office/powerpoint/2010/main" val="425222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DF07A84-9971-FBAE-1771-CDD90EC9A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52" y="228490"/>
            <a:ext cx="10515600" cy="1325563"/>
          </a:xfrm>
        </p:spPr>
        <p:txBody>
          <a:bodyPr/>
          <a:lstStyle/>
          <a:p>
            <a:r>
              <a:rPr lang="hr-HR" dirty="0"/>
              <a:t>Pročitajte ulomke iz baroknih tekstova u udžbeniku te riješite zadatke. </a:t>
            </a:r>
            <a:endParaRPr lang="en-GB" dirty="0"/>
          </a:p>
        </p:txBody>
      </p:sp>
      <p:sp>
        <p:nvSpPr>
          <p:cNvPr id="3" name="Naslov 1">
            <a:extLst>
              <a:ext uri="{FF2B5EF4-FFF2-40B4-BE49-F238E27FC236}">
                <a16:creationId xmlns:a16="http://schemas.microsoft.com/office/drawing/2014/main" id="{297B7228-FB4B-ADFB-400F-CDBA5BC8FC28}"/>
              </a:ext>
            </a:extLst>
          </p:cNvPr>
          <p:cNvSpPr txBox="1">
            <a:spLocks/>
          </p:cNvSpPr>
          <p:nvPr/>
        </p:nvSpPr>
        <p:spPr>
          <a:xfrm>
            <a:off x="320565" y="1540563"/>
            <a:ext cx="11447881" cy="5167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4000" dirty="0"/>
              <a:t>• Izdvojite temeljne motive. Što na temelju izdvojenoga možete zaključiti o odnosu lirskoga subjekta prema svijetu i životu?</a:t>
            </a:r>
          </a:p>
          <a:p>
            <a:endParaRPr lang="hr-HR" sz="4000" dirty="0"/>
          </a:p>
          <a:p>
            <a:r>
              <a:rPr lang="hr-HR" sz="4000" dirty="0"/>
              <a:t>• Izdvojite stilske figure koje prepoznajete. Zaključite kakav je stil pisanja popularan u baroku.   </a:t>
            </a:r>
          </a:p>
          <a:p>
            <a:endParaRPr lang="hr-HR" sz="4000" dirty="0"/>
          </a:p>
          <a:p>
            <a:r>
              <a:rPr lang="hr-HR" sz="4000" dirty="0"/>
              <a:t>• Uočite dominantnu stilsku figuru prisutnu u odabranim stihovima.</a:t>
            </a:r>
          </a:p>
        </p:txBody>
      </p:sp>
    </p:spTree>
    <p:extLst>
      <p:ext uri="{BB962C8B-B14F-4D97-AF65-F5344CB8AC3E}">
        <p14:creationId xmlns:p14="http://schemas.microsoft.com/office/powerpoint/2010/main" val="250776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3F71F-D19E-505C-6428-49AB0971D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Frame png Images - Free Download on Magnific (formerly Freepik)">
            <a:extLst>
              <a:ext uri="{FF2B5EF4-FFF2-40B4-BE49-F238E27FC236}">
                <a16:creationId xmlns:a16="http://schemas.microsoft.com/office/drawing/2014/main" id="{43F2AA3C-6C52-D86C-D78F-21DB2587F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49" b="91486" l="10000" r="90000">
                        <a14:foregroundMark x1="50541" y1="8649" x2="51351" y2="8784"/>
                        <a14:foregroundMark x1="76892" y1="9324" x2="77568" y2="9459"/>
                        <a14:foregroundMark x1="84054" y1="8919" x2="84054" y2="8919"/>
                        <a14:foregroundMark x1="17432" y1="8919" x2="18108" y2="8919"/>
                        <a14:foregroundMark x1="19595" y1="8649" x2="19595" y2="8649"/>
                        <a14:foregroundMark x1="18108" y1="90135" x2="18108" y2="90135"/>
                        <a14:foregroundMark x1="50541" y1="91486" x2="50541" y2="914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64124" y="-2152828"/>
            <a:ext cx="4692228" cy="765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ame png Images - Free Download on Magnific (formerly Freepik)">
            <a:extLst>
              <a:ext uri="{FF2B5EF4-FFF2-40B4-BE49-F238E27FC236}">
                <a16:creationId xmlns:a16="http://schemas.microsoft.com/office/drawing/2014/main" id="{2C3B1CB8-3729-7AB3-0A92-BC656E5BA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49" b="91486" l="10000" r="90000">
                        <a14:foregroundMark x1="50541" y1="8649" x2="51351" y2="8784"/>
                        <a14:foregroundMark x1="76892" y1="9324" x2="77568" y2="9459"/>
                        <a14:foregroundMark x1="84054" y1="8919" x2="84054" y2="8919"/>
                        <a14:foregroundMark x1="17432" y1="8919" x2="18108" y2="8919"/>
                        <a14:foregroundMark x1="19595" y1="8649" x2="19595" y2="8649"/>
                        <a14:foregroundMark x1="18108" y1="90135" x2="18108" y2="90135"/>
                        <a14:foregroundMark x1="50541" y1="91486" x2="50541" y2="914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479492" y="1233778"/>
            <a:ext cx="4859200" cy="765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slov 1">
            <a:extLst>
              <a:ext uri="{FF2B5EF4-FFF2-40B4-BE49-F238E27FC236}">
                <a16:creationId xmlns:a16="http://schemas.microsoft.com/office/drawing/2014/main" id="{F3A10A94-4FF1-029D-B425-DD98C87AA3D3}"/>
              </a:ext>
            </a:extLst>
          </p:cNvPr>
          <p:cNvSpPr txBox="1">
            <a:spLocks/>
          </p:cNvSpPr>
          <p:nvPr/>
        </p:nvSpPr>
        <p:spPr>
          <a:xfrm>
            <a:off x="6893376" y="-15892"/>
            <a:ext cx="4371535" cy="246612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2800" dirty="0"/>
              <a:t>Slava velikih djela prolazi poput sna. Zar će onda opstati čovjek, igračka vremena?</a:t>
            </a: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27E866CF-CA18-4B93-1B71-54560AF5C7C3}"/>
              </a:ext>
            </a:extLst>
          </p:cNvPr>
          <p:cNvSpPr txBox="1">
            <a:spLocks/>
          </p:cNvSpPr>
          <p:nvPr/>
        </p:nvSpPr>
        <p:spPr>
          <a:xfrm>
            <a:off x="6893376" y="2925330"/>
            <a:ext cx="4371535" cy="246612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2800" dirty="0" err="1"/>
              <a:t>Človik</a:t>
            </a:r>
            <a:r>
              <a:rPr lang="hr-HR" sz="2800" dirty="0"/>
              <a:t> je </a:t>
            </a:r>
            <a:r>
              <a:rPr lang="hr-HR" sz="2800" dirty="0" err="1"/>
              <a:t>sen</a:t>
            </a:r>
            <a:r>
              <a:rPr lang="hr-HR" sz="2800" dirty="0"/>
              <a:t> i ništarija, a slava mu </a:t>
            </a:r>
            <a:r>
              <a:rPr lang="hr-HR" sz="2800" dirty="0" err="1"/>
              <a:t>kak</a:t>
            </a:r>
            <a:r>
              <a:rPr lang="hr-HR" sz="2800" dirty="0"/>
              <a:t> </a:t>
            </a:r>
            <a:r>
              <a:rPr lang="hr-HR" sz="2800" dirty="0" err="1"/>
              <a:t>megla</a:t>
            </a:r>
            <a:r>
              <a:rPr lang="hr-HR" sz="2800" dirty="0"/>
              <a:t> </a:t>
            </a:r>
            <a:r>
              <a:rPr lang="hr-HR" sz="2800" dirty="0" err="1"/>
              <a:t>zgine</a:t>
            </a:r>
            <a:r>
              <a:rPr lang="hr-HR" sz="2800" dirty="0"/>
              <a:t>.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8E7008F8-7815-512B-53AC-B712591D089A}"/>
              </a:ext>
            </a:extLst>
          </p:cNvPr>
          <p:cNvSpPr txBox="1"/>
          <p:nvPr/>
        </p:nvSpPr>
        <p:spPr>
          <a:xfrm>
            <a:off x="9079143" y="2012031"/>
            <a:ext cx="20472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0" i="0" u="none" strike="noStrike" baseline="0" dirty="0">
                <a:solidFill>
                  <a:srgbClr val="000000"/>
                </a:solidFill>
                <a:latin typeface="Aptos Display (naslovi)"/>
              </a:rPr>
              <a:t>(Andreas </a:t>
            </a:r>
            <a:r>
              <a:rPr lang="en-GB" sz="1600" b="0" i="0" u="none" strike="noStrike" baseline="0" dirty="0" err="1">
                <a:solidFill>
                  <a:srgbClr val="000000"/>
                </a:solidFill>
                <a:latin typeface="Aptos Display (naslovi)"/>
              </a:rPr>
              <a:t>Gryphius</a:t>
            </a:r>
            <a:r>
              <a:rPr lang="en-GB" sz="1600" b="0" i="0" u="none" strike="noStrike" baseline="0" dirty="0">
                <a:solidFill>
                  <a:srgbClr val="000000"/>
                </a:solidFill>
                <a:latin typeface="Aptos Display (naslovi)"/>
              </a:rPr>
              <a:t>, </a:t>
            </a:r>
            <a:r>
              <a:rPr lang="en-GB" sz="1600" b="0" i="1" u="none" strike="noStrike" baseline="0" dirty="0" err="1">
                <a:solidFill>
                  <a:srgbClr val="000000"/>
                </a:solidFill>
                <a:latin typeface="Aptos Display (naslovi)"/>
              </a:rPr>
              <a:t>Sve</a:t>
            </a:r>
            <a:r>
              <a:rPr lang="en-GB" sz="1600" b="0" i="1" u="none" strike="noStrike" baseline="0" dirty="0">
                <a:solidFill>
                  <a:srgbClr val="000000"/>
                </a:solidFill>
                <a:latin typeface="Aptos Display (naslovi)"/>
              </a:rPr>
              <a:t> je </a:t>
            </a:r>
            <a:r>
              <a:rPr lang="en-GB" sz="1600" b="0" i="1" u="none" strike="noStrike" baseline="0" dirty="0" err="1">
                <a:solidFill>
                  <a:srgbClr val="000000"/>
                </a:solidFill>
                <a:latin typeface="Aptos Display (naslovi)"/>
              </a:rPr>
              <a:t>ispraznost</a:t>
            </a:r>
            <a:r>
              <a:rPr lang="en-GB" sz="1600" b="0" i="0" u="none" strike="noStrike" baseline="0" dirty="0">
                <a:solidFill>
                  <a:srgbClr val="000000"/>
                </a:solidFill>
                <a:latin typeface="Aptos Display (naslovi)"/>
              </a:rPr>
              <a:t>)</a:t>
            </a:r>
            <a:endParaRPr lang="en-GB" sz="4800" dirty="0">
              <a:latin typeface="Aptos Display (naslovi)"/>
            </a:endParaRPr>
          </a:p>
        </p:txBody>
      </p:sp>
      <p:sp>
        <p:nvSpPr>
          <p:cNvPr id="12" name="Naslov 9">
            <a:extLst>
              <a:ext uri="{FF2B5EF4-FFF2-40B4-BE49-F238E27FC236}">
                <a16:creationId xmlns:a16="http://schemas.microsoft.com/office/drawing/2014/main" id="{B292B15B-870A-9577-BB1F-B0AC816F52D6}"/>
              </a:ext>
            </a:extLst>
          </p:cNvPr>
          <p:cNvSpPr txBox="1">
            <a:spLocks/>
          </p:cNvSpPr>
          <p:nvPr/>
        </p:nvSpPr>
        <p:spPr>
          <a:xfrm>
            <a:off x="410060" y="699223"/>
            <a:ext cx="3925855" cy="469222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/>
              <a:t>Što na temelju izdvojenoga možete zaključiti o odnosu lirskog subjekta prema svijetu i životu?</a:t>
            </a: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5B49C399-BA11-4C29-2328-0C8BCE31D947}"/>
              </a:ext>
            </a:extLst>
          </p:cNvPr>
          <p:cNvSpPr txBox="1"/>
          <p:nvPr/>
        </p:nvSpPr>
        <p:spPr>
          <a:xfrm>
            <a:off x="8893791" y="5464215"/>
            <a:ext cx="24179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0" i="0" u="none" strike="noStrike" baseline="0" dirty="0">
                <a:solidFill>
                  <a:srgbClr val="000000"/>
                </a:solidFill>
                <a:latin typeface="Aptos Display (naslovi)"/>
              </a:rPr>
              <a:t>(Fran Krsto </a:t>
            </a:r>
            <a:r>
              <a:rPr lang="en-GB" sz="1600" b="0" i="0" u="none" strike="noStrike" baseline="0" dirty="0" err="1">
                <a:solidFill>
                  <a:srgbClr val="000000"/>
                </a:solidFill>
                <a:latin typeface="Aptos Display (naslovi)"/>
              </a:rPr>
              <a:t>Frankopan</a:t>
            </a:r>
            <a:r>
              <a:rPr lang="en-GB" sz="1600" b="0" i="0" u="none" strike="noStrike" baseline="0" dirty="0">
                <a:solidFill>
                  <a:srgbClr val="000000"/>
                </a:solidFill>
                <a:latin typeface="Aptos Display (naslovi)"/>
              </a:rPr>
              <a:t>, </a:t>
            </a:r>
            <a:r>
              <a:rPr lang="en-GB" sz="1600" b="0" i="1" u="none" strike="noStrike" baseline="0" dirty="0" err="1">
                <a:solidFill>
                  <a:srgbClr val="000000"/>
                </a:solidFill>
                <a:latin typeface="Aptos Display (naslovi)"/>
              </a:rPr>
              <a:t>Gartlic</a:t>
            </a:r>
            <a:r>
              <a:rPr lang="en-GB" sz="1600" b="0" i="1" u="none" strike="noStrike" baseline="0" dirty="0">
                <a:solidFill>
                  <a:srgbClr val="000000"/>
                </a:solidFill>
                <a:latin typeface="Aptos Display (naslovi)"/>
              </a:rPr>
              <a:t> za </a:t>
            </a:r>
            <a:r>
              <a:rPr lang="en-GB" sz="1600" b="0" i="1" u="none" strike="noStrike" baseline="0" dirty="0" err="1">
                <a:solidFill>
                  <a:srgbClr val="000000"/>
                </a:solidFill>
                <a:latin typeface="Aptos Display (naslovi)"/>
              </a:rPr>
              <a:t>čas</a:t>
            </a:r>
            <a:r>
              <a:rPr lang="en-GB" sz="1600" b="0" i="1" u="none" strike="noStrike" baseline="0" dirty="0">
                <a:solidFill>
                  <a:srgbClr val="000000"/>
                </a:solidFill>
                <a:latin typeface="Aptos Display (naslovi)"/>
              </a:rPr>
              <a:t> </a:t>
            </a:r>
            <a:r>
              <a:rPr lang="en-GB" sz="1600" b="0" i="1" u="none" strike="noStrike" baseline="0" dirty="0" err="1">
                <a:solidFill>
                  <a:srgbClr val="000000"/>
                </a:solidFill>
                <a:latin typeface="Aptos Display (naslovi)"/>
              </a:rPr>
              <a:t>kratiti</a:t>
            </a:r>
            <a:r>
              <a:rPr lang="en-GB" sz="1600" b="0" i="0" u="none" strike="noStrike" baseline="0" dirty="0">
                <a:solidFill>
                  <a:srgbClr val="000000"/>
                </a:solidFill>
                <a:latin typeface="Aptos Display (naslovi)"/>
              </a:rPr>
              <a:t>)</a:t>
            </a:r>
            <a:endParaRPr lang="en-GB" sz="4800" dirty="0">
              <a:latin typeface="Aptos Display (naslovi)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ED0001-269B-D0AD-D8C1-2108C7FCE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2105" y="506183"/>
            <a:ext cx="3962038" cy="5845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Vanitas – Wikipedija">
            <a:extLst>
              <a:ext uri="{FF2B5EF4-FFF2-40B4-BE49-F238E27FC236}">
                <a16:creationId xmlns:a16="http://schemas.microsoft.com/office/drawing/2014/main" id="{4C10C61B-AA40-2500-65DA-F6E3BEA46A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2" t="14960" r="68504" b="48841"/>
          <a:stretch>
            <a:fillRect/>
          </a:stretch>
        </p:blipFill>
        <p:spPr bwMode="auto">
          <a:xfrm>
            <a:off x="4982457" y="-3059013"/>
            <a:ext cx="2572617" cy="2922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Vanitas – Wikipedija">
            <a:extLst>
              <a:ext uri="{FF2B5EF4-FFF2-40B4-BE49-F238E27FC236}">
                <a16:creationId xmlns:a16="http://schemas.microsoft.com/office/drawing/2014/main" id="{4194EAA4-9428-4A4C-7FBD-A763045B72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3799" b="10876"/>
          <a:stretch>
            <a:fillRect/>
          </a:stretch>
        </p:blipFill>
        <p:spPr bwMode="auto">
          <a:xfrm>
            <a:off x="-2960517" y="3479521"/>
            <a:ext cx="2724035" cy="2694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Vanitas – Wikipedija">
            <a:extLst>
              <a:ext uri="{FF2B5EF4-FFF2-40B4-BE49-F238E27FC236}">
                <a16:creationId xmlns:a16="http://schemas.microsoft.com/office/drawing/2014/main" id="{BBB4C487-01EF-D263-34F4-3578B43A46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17" t="74746" r="45107"/>
          <a:stretch>
            <a:fillRect/>
          </a:stretch>
        </p:blipFill>
        <p:spPr bwMode="auto">
          <a:xfrm>
            <a:off x="5639451" y="7501817"/>
            <a:ext cx="1977318" cy="2694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8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C982087E-F767-81A8-F85B-DA38D98A7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888" y="506184"/>
            <a:ext cx="3962038" cy="5845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9E7ADD01-CEBA-0021-C8D6-B161B30AA2E2}"/>
              </a:ext>
            </a:extLst>
          </p:cNvPr>
          <p:cNvSpPr txBox="1"/>
          <p:nvPr/>
        </p:nvSpPr>
        <p:spPr>
          <a:xfrm>
            <a:off x="6552550" y="6351813"/>
            <a:ext cx="6178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1" dirty="0" err="1">
                <a:solidFill>
                  <a:srgbClr val="999999"/>
                </a:solidFill>
                <a:effectLst/>
                <a:latin typeface="SpartanMB"/>
              </a:rPr>
              <a:t>Alegorija</a:t>
            </a:r>
            <a:r>
              <a:rPr lang="en-GB" b="0" i="1" dirty="0">
                <a:solidFill>
                  <a:srgbClr val="999999"/>
                </a:solidFill>
                <a:effectLst/>
                <a:latin typeface="SpartanMB"/>
              </a:rPr>
              <a:t> o </a:t>
            </a:r>
            <a:r>
              <a:rPr lang="en-GB" b="0" i="1" dirty="0" err="1">
                <a:solidFill>
                  <a:srgbClr val="999999"/>
                </a:solidFill>
                <a:effectLst/>
                <a:latin typeface="SpartanMB"/>
              </a:rPr>
              <a:t>prolaznosti</a:t>
            </a:r>
            <a:r>
              <a:rPr lang="en-GB" b="0" i="0" dirty="0">
                <a:solidFill>
                  <a:srgbClr val="999999"/>
                </a:solidFill>
                <a:effectLst/>
                <a:latin typeface="SpartanMB"/>
              </a:rPr>
              <a:t>,</a:t>
            </a:r>
            <a:r>
              <a:rPr lang="hr-HR" b="0" i="0" dirty="0">
                <a:solidFill>
                  <a:srgbClr val="999999"/>
                </a:solidFill>
                <a:effectLst/>
                <a:latin typeface="SpartanMB"/>
              </a:rPr>
              <a:t> detalji, </a:t>
            </a:r>
            <a:r>
              <a:rPr lang="en-GB" b="0" i="0" dirty="0">
                <a:solidFill>
                  <a:srgbClr val="999999"/>
                </a:solidFill>
                <a:effectLst/>
                <a:latin typeface="SpartanMB"/>
              </a:rPr>
              <a:t>Antonio de Pereda, 1634.</a:t>
            </a:r>
            <a:endParaRPr lang="en-GB" dirty="0"/>
          </a:p>
        </p:txBody>
      </p:sp>
      <p:pic>
        <p:nvPicPr>
          <p:cNvPr id="5" name="Picture 2" descr="Vanitas – Wikipedija">
            <a:extLst>
              <a:ext uri="{FF2B5EF4-FFF2-40B4-BE49-F238E27FC236}">
                <a16:creationId xmlns:a16="http://schemas.microsoft.com/office/drawing/2014/main" id="{70564E8F-C45E-ADD6-1386-1781B3863C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2" t="14960" r="68504" b="48841"/>
          <a:stretch>
            <a:fillRect/>
          </a:stretch>
        </p:blipFill>
        <p:spPr bwMode="auto">
          <a:xfrm>
            <a:off x="5245397" y="506184"/>
            <a:ext cx="2572617" cy="2922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Vanitas – Wikipedija">
            <a:extLst>
              <a:ext uri="{FF2B5EF4-FFF2-40B4-BE49-F238E27FC236}">
                <a16:creationId xmlns:a16="http://schemas.microsoft.com/office/drawing/2014/main" id="{FA51FC26-6D32-6944-B4EC-B421660B6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3799" b="10876"/>
          <a:stretch>
            <a:fillRect/>
          </a:stretch>
        </p:blipFill>
        <p:spPr bwMode="auto">
          <a:xfrm>
            <a:off x="2915416" y="3657600"/>
            <a:ext cx="2724035" cy="2694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Vanitas – Wikipedija">
            <a:extLst>
              <a:ext uri="{FF2B5EF4-FFF2-40B4-BE49-F238E27FC236}">
                <a16:creationId xmlns:a16="http://schemas.microsoft.com/office/drawing/2014/main" id="{3AAB7FD6-96A4-2D41-CB68-52C24AB767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17" t="74746" r="45107"/>
          <a:stretch>
            <a:fillRect/>
          </a:stretch>
        </p:blipFill>
        <p:spPr bwMode="auto">
          <a:xfrm>
            <a:off x="5840696" y="3657600"/>
            <a:ext cx="1977318" cy="2694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Naslov 1">
            <a:extLst>
              <a:ext uri="{FF2B5EF4-FFF2-40B4-BE49-F238E27FC236}">
                <a16:creationId xmlns:a16="http://schemas.microsoft.com/office/drawing/2014/main" id="{2F598E83-FC0C-B1BD-60FB-2E1EF8DB1FE9}"/>
              </a:ext>
            </a:extLst>
          </p:cNvPr>
          <p:cNvSpPr txBox="1">
            <a:spLocks/>
          </p:cNvSpPr>
          <p:nvPr/>
        </p:nvSpPr>
        <p:spPr>
          <a:xfrm>
            <a:off x="173646" y="187712"/>
            <a:ext cx="3734014" cy="17911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5400" dirty="0"/>
              <a:t>Motivi prolaznosti</a:t>
            </a:r>
            <a:endParaRPr lang="en-US" sz="5400" dirty="0"/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875B34FC-F34B-8EC4-3E62-19F4525E5B9D}"/>
              </a:ext>
            </a:extLst>
          </p:cNvPr>
          <p:cNvSpPr txBox="1"/>
          <p:nvPr/>
        </p:nvSpPr>
        <p:spPr>
          <a:xfrm>
            <a:off x="173646" y="1967592"/>
            <a:ext cx="312697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b="0" i="0" u="none" strike="noStrike" baseline="0" dirty="0">
                <a:latin typeface="Aptos Display (naslovi)"/>
              </a:rPr>
              <a:t>– svijeća</a:t>
            </a:r>
          </a:p>
          <a:p>
            <a:r>
              <a:rPr lang="hr-HR" sz="2800" b="0" i="0" u="none" strike="noStrike" baseline="0" dirty="0">
                <a:latin typeface="Aptos Display (naslovi)"/>
              </a:rPr>
              <a:t>– dim</a:t>
            </a:r>
          </a:p>
          <a:p>
            <a:r>
              <a:rPr lang="hr-HR" sz="2800" b="0" i="0" u="none" strike="noStrike" baseline="0" dirty="0">
                <a:latin typeface="Aptos Display (naslovi)"/>
              </a:rPr>
              <a:t>– san</a:t>
            </a:r>
          </a:p>
          <a:p>
            <a:r>
              <a:rPr lang="hr-HR" sz="2800" b="0" i="0" u="none" strike="noStrike" baseline="0" dirty="0">
                <a:latin typeface="Aptos Display (naslovi)"/>
              </a:rPr>
              <a:t>– trenutak</a:t>
            </a:r>
          </a:p>
          <a:p>
            <a:r>
              <a:rPr lang="hr-HR" sz="2800" b="0" i="0" u="none" strike="noStrike" baseline="0" dirty="0">
                <a:latin typeface="Aptos Display (naslovi)"/>
              </a:rPr>
              <a:t>– cvijeće</a:t>
            </a:r>
            <a:r>
              <a:rPr lang="hr-HR" sz="2800" dirty="0">
                <a:latin typeface="Aptos Display (naslovi)"/>
              </a:rPr>
              <a:t> koje vene</a:t>
            </a:r>
          </a:p>
          <a:p>
            <a:r>
              <a:rPr lang="hr-HR" sz="2800" b="0" i="0" u="none" strike="noStrike" baseline="0" dirty="0">
                <a:latin typeface="Aptos Display (naslovi)"/>
              </a:rPr>
              <a:t> – kotač</a:t>
            </a:r>
          </a:p>
          <a:p>
            <a:r>
              <a:rPr lang="hr-HR" sz="2800" b="0" i="0" u="none" strike="noStrike" baseline="0" dirty="0">
                <a:latin typeface="Aptos Display (naslovi)"/>
              </a:rPr>
              <a:t>– sjena</a:t>
            </a:r>
          </a:p>
          <a:p>
            <a:r>
              <a:rPr lang="hr-HR" sz="2800" b="0" i="0" u="none" strike="noStrike" baseline="0" dirty="0">
                <a:latin typeface="Aptos Display (naslovi)"/>
              </a:rPr>
              <a:t>– prah </a:t>
            </a:r>
          </a:p>
          <a:p>
            <a:r>
              <a:rPr lang="hr-HR" sz="2800" b="0" i="0" u="none" strike="noStrike" baseline="0" dirty="0">
                <a:latin typeface="Aptos Display (naslovi)"/>
              </a:rPr>
              <a:t>– vjetar…</a:t>
            </a:r>
          </a:p>
          <a:p>
            <a:r>
              <a:rPr lang="hr-HR" sz="2800" dirty="0">
                <a:latin typeface="Aptos Display (naslovi)"/>
              </a:rPr>
              <a:t> </a:t>
            </a:r>
          </a:p>
          <a:p>
            <a:pPr marL="342900" indent="-342900">
              <a:buFontTx/>
              <a:buChar char="-"/>
            </a:pPr>
            <a:endParaRPr lang="en-GB" sz="2800" dirty="0">
              <a:latin typeface="Aptos Display (naslovi)"/>
            </a:endParaRPr>
          </a:p>
        </p:txBody>
      </p:sp>
    </p:spTree>
    <p:extLst>
      <p:ext uri="{BB962C8B-B14F-4D97-AF65-F5344CB8AC3E}">
        <p14:creationId xmlns:p14="http://schemas.microsoft.com/office/powerpoint/2010/main" val="3235499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541808-329B-CECE-D95C-26DBB88E7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99C4715D-C427-08F1-383C-5FFF228B1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4E4C99B-D3B2-8E1D-AA2F-AE26387CB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46" y="187712"/>
            <a:ext cx="3734014" cy="179110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i="1" dirty="0"/>
              <a:t>Memento mori!</a:t>
            </a:r>
          </a:p>
        </p:txBody>
      </p:sp>
      <p:sp>
        <p:nvSpPr>
          <p:cNvPr id="6153" name="sketchy line">
            <a:extLst>
              <a:ext uri="{FF2B5EF4-FFF2-40B4-BE49-F238E27FC236}">
                <a16:creationId xmlns:a16="http://schemas.microsoft.com/office/drawing/2014/main" id="{F2C147AC-4072-7B06-1C33-241676261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ravokutnik 2">
            <a:extLst>
              <a:ext uri="{FF2B5EF4-FFF2-40B4-BE49-F238E27FC236}">
                <a16:creationId xmlns:a16="http://schemas.microsoft.com/office/drawing/2014/main" id="{6386B725-00BA-5E5C-2230-7C19BF14E9F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4270" y="4127157"/>
            <a:ext cx="4312508" cy="926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08E392E6-6A9B-A696-FE15-5B64069DDE1F}"/>
              </a:ext>
            </a:extLst>
          </p:cNvPr>
          <p:cNvSpPr txBox="1"/>
          <p:nvPr/>
        </p:nvSpPr>
        <p:spPr>
          <a:xfrm>
            <a:off x="7401636" y="6342050"/>
            <a:ext cx="6178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1" dirty="0" err="1">
                <a:solidFill>
                  <a:srgbClr val="999999"/>
                </a:solidFill>
                <a:effectLst/>
                <a:latin typeface="SpartanMB"/>
              </a:rPr>
              <a:t>Alegorija</a:t>
            </a:r>
            <a:r>
              <a:rPr lang="en-GB" b="0" i="1" dirty="0">
                <a:solidFill>
                  <a:srgbClr val="999999"/>
                </a:solidFill>
                <a:effectLst/>
                <a:latin typeface="SpartanMB"/>
              </a:rPr>
              <a:t> o </a:t>
            </a:r>
            <a:r>
              <a:rPr lang="en-GB" b="0" i="1" dirty="0" err="1">
                <a:solidFill>
                  <a:srgbClr val="999999"/>
                </a:solidFill>
                <a:effectLst/>
                <a:latin typeface="SpartanMB"/>
              </a:rPr>
              <a:t>prolaznosti</a:t>
            </a:r>
            <a:r>
              <a:rPr lang="en-GB" b="0" i="0" dirty="0">
                <a:solidFill>
                  <a:srgbClr val="999999"/>
                </a:solidFill>
                <a:effectLst/>
                <a:latin typeface="SpartanMB"/>
              </a:rPr>
              <a:t>,</a:t>
            </a:r>
            <a:r>
              <a:rPr lang="hr-HR" b="0" i="0" dirty="0">
                <a:solidFill>
                  <a:srgbClr val="999999"/>
                </a:solidFill>
                <a:effectLst/>
                <a:latin typeface="SpartanMB"/>
              </a:rPr>
              <a:t> </a:t>
            </a:r>
            <a:r>
              <a:rPr lang="en-GB" b="0" i="0" dirty="0">
                <a:solidFill>
                  <a:srgbClr val="999999"/>
                </a:solidFill>
                <a:effectLst/>
                <a:latin typeface="SpartanMB"/>
              </a:rPr>
              <a:t>Antonio de Pereda, 1634.</a:t>
            </a:r>
            <a:endParaRPr lang="en-GB" dirty="0"/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6EA8223C-0296-1511-03B8-4DC9D93D3594}"/>
              </a:ext>
            </a:extLst>
          </p:cNvPr>
          <p:cNvSpPr txBox="1"/>
          <p:nvPr/>
        </p:nvSpPr>
        <p:spPr>
          <a:xfrm>
            <a:off x="173646" y="1894302"/>
            <a:ext cx="6932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b="0" i="0" u="none" strike="noStrike" baseline="0" dirty="0">
                <a:solidFill>
                  <a:srgbClr val="000000"/>
                </a:solidFill>
                <a:latin typeface="Aptos Display (naslovi)"/>
              </a:rPr>
              <a:t>(let. </a:t>
            </a:r>
            <a:r>
              <a:rPr lang="it-IT" b="0" i="1" u="none" strike="noStrike" baseline="0" dirty="0" err="1">
                <a:solidFill>
                  <a:srgbClr val="000000"/>
                </a:solidFill>
                <a:latin typeface="Aptos Display (naslovi)"/>
              </a:rPr>
              <a:t>Sjeti</a:t>
            </a:r>
            <a:r>
              <a:rPr lang="it-IT" b="0" i="1" u="none" strike="noStrike" baseline="0" dirty="0">
                <a:solidFill>
                  <a:srgbClr val="000000"/>
                </a:solidFill>
                <a:latin typeface="Aptos Display (naslovi)"/>
              </a:rPr>
              <a:t> se da </a:t>
            </a:r>
            <a:r>
              <a:rPr lang="it-IT" b="0" i="1" u="none" strike="noStrike" baseline="0" dirty="0" err="1">
                <a:solidFill>
                  <a:srgbClr val="000000"/>
                </a:solidFill>
                <a:latin typeface="Aptos Display (naslovi)"/>
              </a:rPr>
              <a:t>ćeš</a:t>
            </a:r>
            <a:r>
              <a:rPr lang="it-IT" b="0" i="1" u="none" strike="noStrike" baseline="0" dirty="0">
                <a:solidFill>
                  <a:srgbClr val="000000"/>
                </a:solidFill>
                <a:latin typeface="Aptos Display (naslovi)"/>
              </a:rPr>
              <a:t> </a:t>
            </a:r>
            <a:r>
              <a:rPr lang="it-IT" b="0" i="1" u="none" strike="noStrike" baseline="0" dirty="0" err="1">
                <a:solidFill>
                  <a:srgbClr val="000000"/>
                </a:solidFill>
                <a:latin typeface="Aptos Display (naslovi)"/>
              </a:rPr>
              <a:t>umrijeti</a:t>
            </a:r>
            <a:r>
              <a:rPr lang="it-IT" b="0" i="1" u="none" strike="noStrike" baseline="0" dirty="0">
                <a:solidFill>
                  <a:srgbClr val="000000"/>
                </a:solidFill>
                <a:latin typeface="Aptos Display (naslovi)"/>
              </a:rPr>
              <a:t>!</a:t>
            </a:r>
            <a:r>
              <a:rPr lang="hr-HR" b="0" i="0" u="none" strike="noStrike" baseline="0" dirty="0">
                <a:solidFill>
                  <a:srgbClr val="000000"/>
                </a:solidFill>
                <a:latin typeface="Aptos Display (naslovi)"/>
              </a:rPr>
              <a:t>)</a:t>
            </a:r>
            <a:r>
              <a:rPr lang="it-IT" b="0" i="0" u="none" strike="noStrike" baseline="0" dirty="0">
                <a:solidFill>
                  <a:srgbClr val="000000"/>
                </a:solidFill>
                <a:latin typeface="Aptos Display (naslovi)"/>
              </a:rPr>
              <a:t> </a:t>
            </a:r>
            <a:endParaRPr lang="en-GB" sz="2800" dirty="0">
              <a:latin typeface="Aptos Display (naslovi)"/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ED6DA70C-2E85-248E-B42F-5896C7701FAF}"/>
              </a:ext>
            </a:extLst>
          </p:cNvPr>
          <p:cNvSpPr txBox="1"/>
          <p:nvPr/>
        </p:nvSpPr>
        <p:spPr>
          <a:xfrm>
            <a:off x="429803" y="2442151"/>
            <a:ext cx="2798646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b="0" i="0" u="none" strike="noStrike" baseline="0" dirty="0">
                <a:latin typeface="Aptos Display (naslovi)"/>
              </a:rPr>
              <a:t>– strah od prolaznosti</a:t>
            </a:r>
          </a:p>
          <a:p>
            <a:r>
              <a:rPr lang="hr-HR" sz="2800" dirty="0">
                <a:latin typeface="Aptos Display (naslovi)"/>
              </a:rPr>
              <a:t>– pesimizam</a:t>
            </a:r>
          </a:p>
          <a:p>
            <a:r>
              <a:rPr lang="hr-HR" sz="2800" dirty="0">
                <a:latin typeface="Aptos Display (naslovi)"/>
              </a:rPr>
              <a:t>– nemir</a:t>
            </a:r>
          </a:p>
          <a:p>
            <a:r>
              <a:rPr lang="hr-HR" sz="2800" dirty="0">
                <a:latin typeface="Aptos Display (naslovi)"/>
              </a:rPr>
              <a:t>– mističnost</a:t>
            </a:r>
          </a:p>
          <a:p>
            <a:r>
              <a:rPr lang="hr-HR" sz="2800" dirty="0">
                <a:latin typeface="Aptos Display (naslovi)"/>
              </a:rPr>
              <a:t>– kršćanski svjetonazor</a:t>
            </a:r>
          </a:p>
          <a:p>
            <a:r>
              <a:rPr lang="hr-HR" sz="2800" dirty="0">
                <a:latin typeface="Aptos Display (naslovi)"/>
              </a:rPr>
              <a:t>– refleksivnost</a:t>
            </a:r>
          </a:p>
          <a:p>
            <a:r>
              <a:rPr lang="hr-HR" sz="2800" dirty="0">
                <a:latin typeface="Aptos Display (naslovi)"/>
              </a:rPr>
              <a:t>– duhovnost</a:t>
            </a:r>
          </a:p>
          <a:p>
            <a:r>
              <a:rPr lang="hr-HR" sz="2800" dirty="0">
                <a:latin typeface="Aptos Display (naslovi)"/>
              </a:rPr>
              <a:t> </a:t>
            </a:r>
          </a:p>
          <a:p>
            <a:pPr marL="342900" indent="-342900">
              <a:buFontTx/>
              <a:buChar char="-"/>
            </a:pPr>
            <a:endParaRPr lang="en-GB" sz="2800" dirty="0">
              <a:latin typeface="Aptos Display (naslovi)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D293B30-6870-0715-7F6C-8BF4EDEC2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274" y="4162434"/>
            <a:ext cx="1017989" cy="1501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Vanitas – Wikipedija">
            <a:extLst>
              <a:ext uri="{FF2B5EF4-FFF2-40B4-BE49-F238E27FC236}">
                <a16:creationId xmlns:a16="http://schemas.microsoft.com/office/drawing/2014/main" id="{03B53FA4-C3D5-8F88-E00C-DE5FA35BFF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2" t="14960" r="68504" b="48841"/>
          <a:stretch>
            <a:fillRect/>
          </a:stretch>
        </p:blipFill>
        <p:spPr bwMode="auto">
          <a:xfrm>
            <a:off x="4452144" y="1742042"/>
            <a:ext cx="1567445" cy="1780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Vanitas – Wikipedija">
            <a:extLst>
              <a:ext uri="{FF2B5EF4-FFF2-40B4-BE49-F238E27FC236}">
                <a16:creationId xmlns:a16="http://schemas.microsoft.com/office/drawing/2014/main" id="{2B5ED8C8-1FF2-2A5E-5516-1881991CC4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3799" b="10876"/>
          <a:stretch>
            <a:fillRect/>
          </a:stretch>
        </p:blipFill>
        <p:spPr bwMode="auto">
          <a:xfrm>
            <a:off x="3484492" y="3481014"/>
            <a:ext cx="1800525" cy="1780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Vanitas – Wikipedija">
            <a:extLst>
              <a:ext uri="{FF2B5EF4-FFF2-40B4-BE49-F238E27FC236}">
                <a16:creationId xmlns:a16="http://schemas.microsoft.com/office/drawing/2014/main" id="{48238C4B-F24C-5CF6-DE94-235EAD245B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17" t="74746" r="45107"/>
          <a:stretch>
            <a:fillRect/>
          </a:stretch>
        </p:blipFill>
        <p:spPr bwMode="auto">
          <a:xfrm>
            <a:off x="7096611" y="4886800"/>
            <a:ext cx="1066289" cy="1452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Vanitas – Wikipedija">
            <a:extLst>
              <a:ext uri="{FF2B5EF4-FFF2-40B4-BE49-F238E27FC236}">
                <a16:creationId xmlns:a16="http://schemas.microsoft.com/office/drawing/2014/main" id="{56BD4707-1A0E-469C-E53F-6C959EF92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605" y="703663"/>
            <a:ext cx="8512658" cy="5638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346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ko je nama Martin Luther? - Večernjakova Blogosfera">
            <a:extLst>
              <a:ext uri="{FF2B5EF4-FFF2-40B4-BE49-F238E27FC236}">
                <a16:creationId xmlns:a16="http://schemas.microsoft.com/office/drawing/2014/main" id="{3821703D-2241-6587-7868-6B7907455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605" y="724194"/>
            <a:ext cx="8512658" cy="5617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F20EBDB6-29C0-2019-3B58-DE0EAC06B4F6}"/>
              </a:ext>
            </a:extLst>
          </p:cNvPr>
          <p:cNvSpPr txBox="1"/>
          <p:nvPr/>
        </p:nvSpPr>
        <p:spPr>
          <a:xfrm>
            <a:off x="6255033" y="6342050"/>
            <a:ext cx="6178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partanMB"/>
              </a:rPr>
              <a:t> </a:t>
            </a:r>
            <a:r>
              <a:rPr lang="en-GB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partanMB"/>
              </a:rPr>
              <a:t>Luther </a:t>
            </a:r>
            <a:r>
              <a:rPr lang="hr-HR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partanMB"/>
              </a:rPr>
              <a:t>zabija svojih teza na vrata</a:t>
            </a:r>
            <a:r>
              <a:rPr lang="hr-HR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partanMB"/>
              </a:rPr>
              <a:t>, </a:t>
            </a:r>
            <a:r>
              <a:rPr lang="en-GB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partanMB"/>
              </a:rPr>
              <a:t>Ferdinand Pauwels</a:t>
            </a:r>
            <a:r>
              <a:rPr lang="hr-HR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partanMB"/>
              </a:rPr>
              <a:t>, 1872. </a:t>
            </a:r>
            <a:r>
              <a:rPr lang="en-GB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partanMB"/>
              </a:rPr>
              <a:t> </a:t>
            </a:r>
          </a:p>
        </p:txBody>
      </p:sp>
      <p:sp>
        <p:nvSpPr>
          <p:cNvPr id="6" name="Naslov 1">
            <a:extLst>
              <a:ext uri="{FF2B5EF4-FFF2-40B4-BE49-F238E27FC236}">
                <a16:creationId xmlns:a16="http://schemas.microsoft.com/office/drawing/2014/main" id="{63865055-32FA-ED0A-D8E8-F9DE658961E5}"/>
              </a:ext>
            </a:extLst>
          </p:cNvPr>
          <p:cNvSpPr txBox="1">
            <a:spLocks/>
          </p:cNvSpPr>
          <p:nvPr/>
        </p:nvSpPr>
        <p:spPr>
          <a:xfrm>
            <a:off x="173646" y="-1587338"/>
            <a:ext cx="3734014" cy="356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5400" dirty="0"/>
              <a:t>Povijesne okolnosti</a:t>
            </a:r>
            <a:endParaRPr lang="en-US" sz="5400" dirty="0"/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51787446-B798-04EB-8A90-FCC336356D12}"/>
              </a:ext>
            </a:extLst>
          </p:cNvPr>
          <p:cNvSpPr txBox="1"/>
          <p:nvPr/>
        </p:nvSpPr>
        <p:spPr>
          <a:xfrm>
            <a:off x="194737" y="2256994"/>
            <a:ext cx="328986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b="0" i="0" u="none" strike="noStrike" baseline="0" dirty="0">
                <a:latin typeface="Aptos Display (naslovi)"/>
              </a:rPr>
              <a:t>– kriza Crkve zbog pojave protestantizma</a:t>
            </a:r>
          </a:p>
          <a:p>
            <a:r>
              <a:rPr lang="hr-HR" sz="2400" b="0" i="0" u="none" strike="noStrike" baseline="0" dirty="0">
                <a:latin typeface="Aptos Display (naslovi)"/>
              </a:rPr>
              <a:t>– Tridentski koncil</a:t>
            </a:r>
          </a:p>
          <a:p>
            <a:r>
              <a:rPr lang="hr-HR" sz="2400" b="0" i="0" u="none" strike="noStrike" baseline="0" dirty="0">
                <a:latin typeface="Aptos Display (naslovi)"/>
              </a:rPr>
              <a:t>– protureformacija (katolička obnova)</a:t>
            </a:r>
          </a:p>
          <a:p>
            <a:r>
              <a:rPr lang="hr-HR" sz="2400" b="0" i="0" u="none" strike="noStrike" baseline="0" dirty="0">
                <a:latin typeface="Aptos Display (naslovi)"/>
              </a:rPr>
              <a:t>– osnutak reda isusovaca (jezuita) koji promiču barokni stil</a:t>
            </a:r>
          </a:p>
          <a:p>
            <a:r>
              <a:rPr lang="hr-HR" sz="2400" b="0" i="0" u="none" strike="noStrike" baseline="0" dirty="0">
                <a:latin typeface="Aptos Display (naslovi)"/>
              </a:rPr>
              <a:t>– vjerski ratovi</a:t>
            </a:r>
            <a:r>
              <a:rPr lang="hr-HR" sz="2400" dirty="0">
                <a:latin typeface="Aptos Display (naslovi)"/>
              </a:rPr>
              <a:t> </a:t>
            </a:r>
          </a:p>
          <a:p>
            <a:endParaRPr lang="en-GB" sz="2400" dirty="0">
              <a:latin typeface="Aptos Display (naslovi)"/>
            </a:endParaRPr>
          </a:p>
        </p:txBody>
      </p:sp>
    </p:spTree>
    <p:extLst>
      <p:ext uri="{BB962C8B-B14F-4D97-AF65-F5344CB8AC3E}">
        <p14:creationId xmlns:p14="http://schemas.microsoft.com/office/powerpoint/2010/main" val="66227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Frame png Images - Free Download on Magnific (formerly Freepik)">
            <a:extLst>
              <a:ext uri="{FF2B5EF4-FFF2-40B4-BE49-F238E27FC236}">
                <a16:creationId xmlns:a16="http://schemas.microsoft.com/office/drawing/2014/main" id="{3AE7D23C-7AE6-71A7-016B-DD28DDB7F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49" b="91486" l="10000" r="90000">
                        <a14:foregroundMark x1="50541" y1="8649" x2="51351" y2="8784"/>
                        <a14:foregroundMark x1="76892" y1="9324" x2="77568" y2="9459"/>
                        <a14:foregroundMark x1="84054" y1="8919" x2="84054" y2="8919"/>
                        <a14:foregroundMark x1="17432" y1="8919" x2="18108" y2="8919"/>
                        <a14:foregroundMark x1="19595" y1="8649" x2="19595" y2="8649"/>
                        <a14:foregroundMark x1="18108" y1="90135" x2="18108" y2="90135"/>
                        <a14:foregroundMark x1="50541" y1="91486" x2="50541" y2="914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479492" y="1233778"/>
            <a:ext cx="4859200" cy="765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slov 1">
            <a:extLst>
              <a:ext uri="{FF2B5EF4-FFF2-40B4-BE49-F238E27FC236}">
                <a16:creationId xmlns:a16="http://schemas.microsoft.com/office/drawing/2014/main" id="{B6D9C915-3B78-BFB8-C108-8ECB2A21B796}"/>
              </a:ext>
            </a:extLst>
          </p:cNvPr>
          <p:cNvSpPr txBox="1">
            <a:spLocks/>
          </p:cNvSpPr>
          <p:nvPr/>
        </p:nvSpPr>
        <p:spPr>
          <a:xfrm>
            <a:off x="6893377" y="-514125"/>
            <a:ext cx="4371535" cy="246612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2800" dirty="0"/>
              <a:t>Zemaljsko je sve varljivo, nebesko je vječno samo. 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8AF05679-50FE-AC6A-17C1-1ECBEF78CC81}"/>
              </a:ext>
            </a:extLst>
          </p:cNvPr>
          <p:cNvSpPr txBox="1"/>
          <p:nvPr/>
        </p:nvSpPr>
        <p:spPr>
          <a:xfrm>
            <a:off x="5081312" y="1148606"/>
            <a:ext cx="63706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/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DCBF158D-961D-54F6-49BE-40FA6239822D}"/>
              </a:ext>
            </a:extLst>
          </p:cNvPr>
          <p:cNvSpPr txBox="1">
            <a:spLocks/>
          </p:cNvSpPr>
          <p:nvPr/>
        </p:nvSpPr>
        <p:spPr>
          <a:xfrm>
            <a:off x="6893376" y="2925330"/>
            <a:ext cx="4371535" cy="246612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2800" dirty="0"/>
              <a:t>U raskoši </a:t>
            </a:r>
            <a:r>
              <a:rPr lang="hr-HR" sz="2800" dirty="0" err="1"/>
              <a:t>živjeh</a:t>
            </a:r>
            <a:r>
              <a:rPr lang="hr-HR" sz="2800" dirty="0"/>
              <a:t> mrtva, </a:t>
            </a:r>
          </a:p>
          <a:p>
            <a:r>
              <a:rPr lang="hr-HR" sz="2800" dirty="0"/>
              <a:t>u pokori umrijeh živa. </a:t>
            </a:r>
          </a:p>
        </p:txBody>
      </p:sp>
      <p:pic>
        <p:nvPicPr>
          <p:cNvPr id="8" name="Picture 4" descr="Frame png Images - Free Download on Magnific (formerly Freepik)">
            <a:extLst>
              <a:ext uri="{FF2B5EF4-FFF2-40B4-BE49-F238E27FC236}">
                <a16:creationId xmlns:a16="http://schemas.microsoft.com/office/drawing/2014/main" id="{FE30DC03-BCC7-43AB-EF57-2CCFD0036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49" b="91486" l="10000" r="90000">
                        <a14:foregroundMark x1="50541" y1="8649" x2="51351" y2="8784"/>
                        <a14:foregroundMark x1="76892" y1="9324" x2="77568" y2="9459"/>
                        <a14:foregroundMark x1="84054" y1="8919" x2="84054" y2="8919"/>
                        <a14:foregroundMark x1="17432" y1="8919" x2="18108" y2="8919"/>
                        <a14:foregroundMark x1="19595" y1="8649" x2="19595" y2="8649"/>
                        <a14:foregroundMark x1="18108" y1="90135" x2="18108" y2="90135"/>
                        <a14:foregroundMark x1="50541" y1="91486" x2="50541" y2="914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64124" y="-2152828"/>
            <a:ext cx="4692228" cy="765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1B844E67-4A45-9EF0-04CF-5D4DB9C6C90D}"/>
              </a:ext>
            </a:extLst>
          </p:cNvPr>
          <p:cNvSpPr txBox="1"/>
          <p:nvPr/>
        </p:nvSpPr>
        <p:spPr>
          <a:xfrm>
            <a:off x="8810238" y="5463725"/>
            <a:ext cx="30644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0" i="0" u="none" strike="noStrike" baseline="0" dirty="0">
                <a:solidFill>
                  <a:srgbClr val="000000"/>
                </a:solidFill>
                <a:latin typeface="Aptos Display (naslovi)"/>
              </a:rPr>
              <a:t>(Ignjat Đurđević, </a:t>
            </a:r>
            <a:r>
              <a:rPr lang="en-GB" sz="1600" b="0" i="1" u="none" strike="noStrike" baseline="0" dirty="0" err="1">
                <a:solidFill>
                  <a:srgbClr val="000000"/>
                </a:solidFill>
                <a:latin typeface="Aptos Display (naslovi)"/>
              </a:rPr>
              <a:t>Uzdasi</a:t>
            </a:r>
            <a:r>
              <a:rPr lang="en-GB" sz="1600" b="0" i="1" u="none" strike="noStrike" baseline="0" dirty="0">
                <a:solidFill>
                  <a:srgbClr val="000000"/>
                </a:solidFill>
                <a:latin typeface="Aptos Display (naslovi)"/>
              </a:rPr>
              <a:t> </a:t>
            </a:r>
            <a:r>
              <a:rPr lang="en-GB" sz="1600" b="0" i="1" u="none" strike="noStrike" baseline="0" dirty="0" err="1">
                <a:solidFill>
                  <a:srgbClr val="000000"/>
                </a:solidFill>
                <a:latin typeface="Aptos Display (naslovi)"/>
              </a:rPr>
              <a:t>Mandalijene</a:t>
            </a:r>
            <a:r>
              <a:rPr lang="en-GB" sz="1600" b="0" i="1" u="none" strike="noStrike" baseline="0" dirty="0">
                <a:solidFill>
                  <a:srgbClr val="000000"/>
                </a:solidFill>
                <a:latin typeface="Aptos Display (naslovi)"/>
              </a:rPr>
              <a:t> </a:t>
            </a:r>
            <a:r>
              <a:rPr lang="en-GB" sz="1600" b="0" i="1" u="none" strike="noStrike" baseline="0" dirty="0" err="1">
                <a:solidFill>
                  <a:srgbClr val="000000"/>
                </a:solidFill>
                <a:latin typeface="Aptos Display (naslovi)"/>
              </a:rPr>
              <a:t>pokornice</a:t>
            </a:r>
            <a:r>
              <a:rPr lang="en-GB" sz="1600" b="0" i="0" u="none" strike="noStrike" baseline="0" dirty="0">
                <a:solidFill>
                  <a:srgbClr val="000000"/>
                </a:solidFill>
                <a:latin typeface="Aptos Display (naslovi)"/>
              </a:rPr>
              <a:t>) </a:t>
            </a:r>
            <a:endParaRPr lang="en-GB" sz="4800" dirty="0">
              <a:latin typeface="Aptos Display (naslovi)"/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3B395BF1-9DFA-7822-043D-053135CFFF1C}"/>
              </a:ext>
            </a:extLst>
          </p:cNvPr>
          <p:cNvSpPr txBox="1"/>
          <p:nvPr/>
        </p:nvSpPr>
        <p:spPr>
          <a:xfrm>
            <a:off x="8678433" y="2024270"/>
            <a:ext cx="24179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0" i="0" u="none" strike="noStrike" baseline="0" dirty="0">
                <a:solidFill>
                  <a:srgbClr val="000000"/>
                </a:solidFill>
                <a:latin typeface="Aptos Display (naslovi)"/>
              </a:rPr>
              <a:t>(Fran Krsto </a:t>
            </a:r>
            <a:r>
              <a:rPr lang="en-GB" sz="1600" b="0" i="0" u="none" strike="noStrike" baseline="0" dirty="0" err="1">
                <a:solidFill>
                  <a:srgbClr val="000000"/>
                </a:solidFill>
                <a:latin typeface="Aptos Display (naslovi)"/>
              </a:rPr>
              <a:t>Frankopan</a:t>
            </a:r>
            <a:r>
              <a:rPr lang="en-GB" sz="1600" b="0" i="0" u="none" strike="noStrike" baseline="0" dirty="0">
                <a:solidFill>
                  <a:srgbClr val="000000"/>
                </a:solidFill>
                <a:latin typeface="Aptos Display (naslovi)"/>
              </a:rPr>
              <a:t>, </a:t>
            </a:r>
            <a:r>
              <a:rPr lang="en-GB" sz="1600" b="0" i="1" u="none" strike="noStrike" baseline="0" dirty="0" err="1">
                <a:solidFill>
                  <a:srgbClr val="000000"/>
                </a:solidFill>
                <a:latin typeface="Aptos Display (naslovi)"/>
              </a:rPr>
              <a:t>Gartlic</a:t>
            </a:r>
            <a:r>
              <a:rPr lang="en-GB" sz="1600" b="0" i="1" u="none" strike="noStrike" baseline="0" dirty="0">
                <a:solidFill>
                  <a:srgbClr val="000000"/>
                </a:solidFill>
                <a:latin typeface="Aptos Display (naslovi)"/>
              </a:rPr>
              <a:t> za </a:t>
            </a:r>
            <a:r>
              <a:rPr lang="en-GB" sz="1600" b="0" i="1" u="none" strike="noStrike" baseline="0" dirty="0" err="1">
                <a:solidFill>
                  <a:srgbClr val="000000"/>
                </a:solidFill>
                <a:latin typeface="Aptos Display (naslovi)"/>
              </a:rPr>
              <a:t>čas</a:t>
            </a:r>
            <a:r>
              <a:rPr lang="en-GB" sz="1600" b="0" i="1" u="none" strike="noStrike" baseline="0" dirty="0">
                <a:solidFill>
                  <a:srgbClr val="000000"/>
                </a:solidFill>
                <a:latin typeface="Aptos Display (naslovi)"/>
              </a:rPr>
              <a:t> </a:t>
            </a:r>
            <a:r>
              <a:rPr lang="en-GB" sz="1600" b="0" i="1" u="none" strike="noStrike" baseline="0" dirty="0" err="1">
                <a:solidFill>
                  <a:srgbClr val="000000"/>
                </a:solidFill>
                <a:latin typeface="Aptos Display (naslovi)"/>
              </a:rPr>
              <a:t>kratiti</a:t>
            </a:r>
            <a:r>
              <a:rPr lang="en-GB" sz="1600" b="0" i="0" u="none" strike="noStrike" baseline="0" dirty="0">
                <a:solidFill>
                  <a:srgbClr val="000000"/>
                </a:solidFill>
                <a:latin typeface="Aptos Display (naslovi)"/>
              </a:rPr>
              <a:t>)</a:t>
            </a:r>
            <a:endParaRPr lang="en-GB" sz="4800" dirty="0">
              <a:latin typeface="Aptos Display (naslovi)"/>
            </a:endParaRPr>
          </a:p>
        </p:txBody>
      </p:sp>
      <p:sp>
        <p:nvSpPr>
          <p:cNvPr id="12" name="Naslov 9">
            <a:extLst>
              <a:ext uri="{FF2B5EF4-FFF2-40B4-BE49-F238E27FC236}">
                <a16:creationId xmlns:a16="http://schemas.microsoft.com/office/drawing/2014/main" id="{9AA0FFD2-015E-3CCA-48D3-19B6693E0A97}"/>
              </a:ext>
            </a:extLst>
          </p:cNvPr>
          <p:cNvSpPr txBox="1">
            <a:spLocks/>
          </p:cNvSpPr>
          <p:nvPr/>
        </p:nvSpPr>
        <p:spPr>
          <a:xfrm>
            <a:off x="410060" y="699223"/>
            <a:ext cx="3925855" cy="469222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/>
              <a:t>Uočite dominantnu stilsku figuru prisutnu u odabranim stihovima.</a:t>
            </a:r>
          </a:p>
        </p:txBody>
      </p:sp>
    </p:spTree>
    <p:extLst>
      <p:ext uri="{BB962C8B-B14F-4D97-AF65-F5344CB8AC3E}">
        <p14:creationId xmlns:p14="http://schemas.microsoft.com/office/powerpoint/2010/main" val="252931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FE825C-BF27-FCE3-A668-F9A6567B7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Frame png Images - Free Download on Magnific (formerly Freepik)">
            <a:extLst>
              <a:ext uri="{FF2B5EF4-FFF2-40B4-BE49-F238E27FC236}">
                <a16:creationId xmlns:a16="http://schemas.microsoft.com/office/drawing/2014/main" id="{FF02823F-EE7E-90BD-B6CF-8C025C1D1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49" b="91486" l="10000" r="90000">
                        <a14:foregroundMark x1="50541" y1="8649" x2="51351" y2="8784"/>
                        <a14:foregroundMark x1="76892" y1="9324" x2="77568" y2="9459"/>
                        <a14:foregroundMark x1="84054" y1="8919" x2="84054" y2="8919"/>
                        <a14:foregroundMark x1="17432" y1="8919" x2="18108" y2="8919"/>
                        <a14:foregroundMark x1="19595" y1="8649" x2="19595" y2="8649"/>
                        <a14:foregroundMark x1="18108" y1="90135" x2="18108" y2="90135"/>
                        <a14:foregroundMark x1="50541" y1="91486" x2="50541" y2="914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64124" y="-2152828"/>
            <a:ext cx="4692228" cy="765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ame png Images - Free Download on Magnific (formerly Freepik)">
            <a:extLst>
              <a:ext uri="{FF2B5EF4-FFF2-40B4-BE49-F238E27FC236}">
                <a16:creationId xmlns:a16="http://schemas.microsoft.com/office/drawing/2014/main" id="{80C183CD-F040-3D35-4FB7-8D940D321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49" b="91486" l="10000" r="90000">
                        <a14:foregroundMark x1="50541" y1="8649" x2="51351" y2="8784"/>
                        <a14:foregroundMark x1="76892" y1="9324" x2="77568" y2="9459"/>
                        <a14:foregroundMark x1="84054" y1="8919" x2="84054" y2="8919"/>
                        <a14:foregroundMark x1="17432" y1="8919" x2="18108" y2="8919"/>
                        <a14:foregroundMark x1="19595" y1="8649" x2="19595" y2="8649"/>
                        <a14:foregroundMark x1="18108" y1="90135" x2="18108" y2="90135"/>
                        <a14:foregroundMark x1="50541" y1="91486" x2="50541" y2="914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479492" y="1233778"/>
            <a:ext cx="4859200" cy="765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slov 1">
            <a:extLst>
              <a:ext uri="{FF2B5EF4-FFF2-40B4-BE49-F238E27FC236}">
                <a16:creationId xmlns:a16="http://schemas.microsoft.com/office/drawing/2014/main" id="{EC915F82-CED2-8891-12D4-D5FD4B235737}"/>
              </a:ext>
            </a:extLst>
          </p:cNvPr>
          <p:cNvSpPr txBox="1">
            <a:spLocks/>
          </p:cNvSpPr>
          <p:nvPr/>
        </p:nvSpPr>
        <p:spPr>
          <a:xfrm>
            <a:off x="6893377" y="-514125"/>
            <a:ext cx="4371535" cy="246612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2800" dirty="0">
                <a:solidFill>
                  <a:schemeClr val="accent2"/>
                </a:solidFill>
              </a:rPr>
              <a:t>Zemaljsko</a:t>
            </a:r>
            <a:r>
              <a:rPr lang="hr-HR" sz="2800" dirty="0"/>
              <a:t> je sve </a:t>
            </a:r>
            <a:r>
              <a:rPr lang="hr-HR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varljivo</a:t>
            </a:r>
            <a:r>
              <a:rPr lang="hr-HR" sz="2800" dirty="0"/>
              <a:t>, </a:t>
            </a:r>
            <a:r>
              <a:rPr lang="hr-HR" sz="2800" dirty="0">
                <a:solidFill>
                  <a:schemeClr val="accent2"/>
                </a:solidFill>
              </a:rPr>
              <a:t>nebesko</a:t>
            </a:r>
            <a:r>
              <a:rPr lang="hr-HR" sz="2800" dirty="0"/>
              <a:t> je </a:t>
            </a:r>
            <a:r>
              <a:rPr lang="hr-HR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vječno</a:t>
            </a:r>
            <a:r>
              <a:rPr lang="hr-HR" sz="2800" dirty="0"/>
              <a:t> samo. </a:t>
            </a: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1D239FFF-A800-A6A4-A596-AC08C71711A2}"/>
              </a:ext>
            </a:extLst>
          </p:cNvPr>
          <p:cNvSpPr txBox="1">
            <a:spLocks/>
          </p:cNvSpPr>
          <p:nvPr/>
        </p:nvSpPr>
        <p:spPr>
          <a:xfrm>
            <a:off x="6893376" y="2925330"/>
            <a:ext cx="4371535" cy="246612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2800" dirty="0"/>
              <a:t>U </a:t>
            </a:r>
            <a:r>
              <a:rPr lang="hr-HR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raskoši</a:t>
            </a:r>
            <a:r>
              <a:rPr lang="hr-HR" sz="2800" dirty="0"/>
              <a:t> </a:t>
            </a:r>
            <a:r>
              <a:rPr lang="hr-HR" sz="2800" dirty="0" err="1">
                <a:solidFill>
                  <a:srgbClr val="C00000"/>
                </a:solidFill>
              </a:rPr>
              <a:t>živjeh</a:t>
            </a:r>
            <a:r>
              <a:rPr lang="hr-HR" sz="2800" dirty="0"/>
              <a:t> </a:t>
            </a:r>
            <a:r>
              <a:rPr lang="hr-HR" sz="2800" dirty="0">
                <a:solidFill>
                  <a:srgbClr val="00CC99"/>
                </a:solidFill>
              </a:rPr>
              <a:t>mrtva</a:t>
            </a:r>
            <a:r>
              <a:rPr lang="hr-HR" sz="2800" dirty="0"/>
              <a:t>, </a:t>
            </a:r>
          </a:p>
          <a:p>
            <a:r>
              <a:rPr lang="hr-HR" sz="2800" dirty="0"/>
              <a:t>u </a:t>
            </a:r>
            <a:r>
              <a:rPr lang="hr-HR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pokori</a:t>
            </a:r>
            <a:r>
              <a:rPr lang="hr-HR" sz="2800" dirty="0"/>
              <a:t> </a:t>
            </a:r>
            <a:r>
              <a:rPr lang="hr-HR" sz="2800" dirty="0">
                <a:solidFill>
                  <a:srgbClr val="C00000"/>
                </a:solidFill>
              </a:rPr>
              <a:t>umrijeh</a:t>
            </a:r>
            <a:r>
              <a:rPr lang="hr-HR" sz="2800" dirty="0"/>
              <a:t> </a:t>
            </a:r>
            <a:r>
              <a:rPr lang="hr-HR" sz="2800" dirty="0">
                <a:solidFill>
                  <a:srgbClr val="00CC99"/>
                </a:solidFill>
              </a:rPr>
              <a:t>živa</a:t>
            </a:r>
            <a:r>
              <a:rPr lang="hr-HR" sz="2800" dirty="0"/>
              <a:t>. 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688F2F7F-3369-F9FC-3499-63F785DC3C01}"/>
              </a:ext>
            </a:extLst>
          </p:cNvPr>
          <p:cNvSpPr txBox="1"/>
          <p:nvPr/>
        </p:nvSpPr>
        <p:spPr>
          <a:xfrm>
            <a:off x="8810238" y="5463725"/>
            <a:ext cx="30644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0" i="0" u="none" strike="noStrike" baseline="0" dirty="0">
                <a:solidFill>
                  <a:srgbClr val="000000"/>
                </a:solidFill>
                <a:latin typeface="Aptos Display (naslovi)"/>
              </a:rPr>
              <a:t>(Ignjat Đurđević, </a:t>
            </a:r>
            <a:r>
              <a:rPr lang="en-GB" sz="1600" b="0" i="1" u="none" strike="noStrike" baseline="0" dirty="0" err="1">
                <a:solidFill>
                  <a:srgbClr val="000000"/>
                </a:solidFill>
                <a:latin typeface="Aptos Display (naslovi)"/>
              </a:rPr>
              <a:t>Uzdasi</a:t>
            </a:r>
            <a:r>
              <a:rPr lang="en-GB" sz="1600" b="0" i="1" u="none" strike="noStrike" baseline="0" dirty="0">
                <a:solidFill>
                  <a:srgbClr val="000000"/>
                </a:solidFill>
                <a:latin typeface="Aptos Display (naslovi)"/>
              </a:rPr>
              <a:t> </a:t>
            </a:r>
            <a:r>
              <a:rPr lang="en-GB" sz="1600" b="0" i="1" u="none" strike="noStrike" baseline="0" dirty="0" err="1">
                <a:solidFill>
                  <a:srgbClr val="000000"/>
                </a:solidFill>
                <a:latin typeface="Aptos Display (naslovi)"/>
              </a:rPr>
              <a:t>Mandalijene</a:t>
            </a:r>
            <a:r>
              <a:rPr lang="en-GB" sz="1600" b="0" i="1" u="none" strike="noStrike" baseline="0" dirty="0">
                <a:solidFill>
                  <a:srgbClr val="000000"/>
                </a:solidFill>
                <a:latin typeface="Aptos Display (naslovi)"/>
              </a:rPr>
              <a:t> </a:t>
            </a:r>
            <a:r>
              <a:rPr lang="en-GB" sz="1600" b="0" i="1" u="none" strike="noStrike" baseline="0" dirty="0" err="1">
                <a:solidFill>
                  <a:srgbClr val="000000"/>
                </a:solidFill>
                <a:latin typeface="Aptos Display (naslovi)"/>
              </a:rPr>
              <a:t>pokornice</a:t>
            </a:r>
            <a:r>
              <a:rPr lang="en-GB" sz="1600" b="0" i="0" u="none" strike="noStrike" baseline="0" dirty="0">
                <a:solidFill>
                  <a:srgbClr val="000000"/>
                </a:solidFill>
                <a:latin typeface="Aptos Display (naslovi)"/>
              </a:rPr>
              <a:t>) </a:t>
            </a:r>
            <a:endParaRPr lang="en-GB" sz="4800" dirty="0">
              <a:latin typeface="Aptos Display (naslovi)"/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5094B53C-D299-4FEA-3746-10F1206E6A30}"/>
              </a:ext>
            </a:extLst>
          </p:cNvPr>
          <p:cNvSpPr txBox="1"/>
          <p:nvPr/>
        </p:nvSpPr>
        <p:spPr>
          <a:xfrm>
            <a:off x="8678433" y="2024270"/>
            <a:ext cx="24179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0" i="0" u="none" strike="noStrike" baseline="0" dirty="0">
                <a:solidFill>
                  <a:srgbClr val="000000"/>
                </a:solidFill>
                <a:latin typeface="Aptos Display (naslovi)"/>
              </a:rPr>
              <a:t>(Fran Krsto </a:t>
            </a:r>
            <a:r>
              <a:rPr lang="en-GB" sz="1600" b="0" i="0" u="none" strike="noStrike" baseline="0" dirty="0" err="1">
                <a:solidFill>
                  <a:srgbClr val="000000"/>
                </a:solidFill>
                <a:latin typeface="Aptos Display (naslovi)"/>
              </a:rPr>
              <a:t>Frankopan</a:t>
            </a:r>
            <a:r>
              <a:rPr lang="en-GB" sz="1600" b="0" i="0" u="none" strike="noStrike" baseline="0" dirty="0">
                <a:solidFill>
                  <a:srgbClr val="000000"/>
                </a:solidFill>
                <a:latin typeface="Aptos Display (naslovi)"/>
              </a:rPr>
              <a:t>, </a:t>
            </a:r>
            <a:r>
              <a:rPr lang="en-GB" sz="1600" b="0" i="1" u="none" strike="noStrike" baseline="0" dirty="0" err="1">
                <a:solidFill>
                  <a:srgbClr val="000000"/>
                </a:solidFill>
                <a:latin typeface="Aptos Display (naslovi)"/>
              </a:rPr>
              <a:t>Gartlic</a:t>
            </a:r>
            <a:r>
              <a:rPr lang="en-GB" sz="1600" b="0" i="1" u="none" strike="noStrike" baseline="0" dirty="0">
                <a:solidFill>
                  <a:srgbClr val="000000"/>
                </a:solidFill>
                <a:latin typeface="Aptos Display (naslovi)"/>
              </a:rPr>
              <a:t> za </a:t>
            </a:r>
            <a:r>
              <a:rPr lang="en-GB" sz="1600" b="0" i="1" u="none" strike="noStrike" baseline="0" dirty="0" err="1">
                <a:solidFill>
                  <a:srgbClr val="000000"/>
                </a:solidFill>
                <a:latin typeface="Aptos Display (naslovi)"/>
              </a:rPr>
              <a:t>čas</a:t>
            </a:r>
            <a:r>
              <a:rPr lang="en-GB" sz="1600" b="0" i="1" u="none" strike="noStrike" baseline="0" dirty="0">
                <a:solidFill>
                  <a:srgbClr val="000000"/>
                </a:solidFill>
                <a:latin typeface="Aptos Display (naslovi)"/>
              </a:rPr>
              <a:t> </a:t>
            </a:r>
            <a:r>
              <a:rPr lang="en-GB" sz="1600" b="0" i="1" u="none" strike="noStrike" baseline="0" dirty="0" err="1">
                <a:solidFill>
                  <a:srgbClr val="000000"/>
                </a:solidFill>
                <a:latin typeface="Aptos Display (naslovi)"/>
              </a:rPr>
              <a:t>kratiti</a:t>
            </a:r>
            <a:r>
              <a:rPr lang="en-GB" sz="1600" b="0" i="0" u="none" strike="noStrike" baseline="0" dirty="0">
                <a:solidFill>
                  <a:srgbClr val="000000"/>
                </a:solidFill>
                <a:latin typeface="Aptos Display (naslovi)"/>
              </a:rPr>
              <a:t>)</a:t>
            </a:r>
            <a:endParaRPr lang="en-GB" sz="4800" dirty="0">
              <a:latin typeface="Aptos Display (naslovi)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9E3794B-BCB3-D900-8B61-6E5A0190173E}"/>
              </a:ext>
            </a:extLst>
          </p:cNvPr>
          <p:cNvSpPr txBox="1">
            <a:spLocks/>
          </p:cNvSpPr>
          <p:nvPr/>
        </p:nvSpPr>
        <p:spPr>
          <a:xfrm>
            <a:off x="449524" y="496928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/>
              <a:t>Antiteza</a:t>
            </a:r>
            <a:endParaRPr lang="en-GB" dirty="0"/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BA78C61D-78A6-13A8-5EB2-265626717F7B}"/>
              </a:ext>
            </a:extLst>
          </p:cNvPr>
          <p:cNvSpPr txBox="1"/>
          <p:nvPr/>
        </p:nvSpPr>
        <p:spPr>
          <a:xfrm>
            <a:off x="421216" y="1159709"/>
            <a:ext cx="487740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0" i="0" u="none" strike="noStrike" baseline="0" dirty="0">
                <a:latin typeface="Aptos Display (naslovi)"/>
              </a:rPr>
              <a:t>– </a:t>
            </a:r>
            <a:r>
              <a:rPr lang="en-GB" sz="3200" b="0" i="0" u="none" strike="noStrike" baseline="0" dirty="0" err="1">
                <a:latin typeface="Aptos Display (naslovi)"/>
              </a:rPr>
              <a:t>prema</a:t>
            </a:r>
            <a:r>
              <a:rPr lang="en-GB" sz="3200" b="0" i="0" u="none" strike="noStrike" baseline="0" dirty="0">
                <a:latin typeface="Aptos Display (naslovi)"/>
              </a:rPr>
              <a:t> </a:t>
            </a:r>
            <a:r>
              <a:rPr lang="en-GB" sz="3200" b="0" i="0" u="none" strike="noStrike" baseline="0" dirty="0" err="1">
                <a:latin typeface="Aptos Display (naslovi)"/>
              </a:rPr>
              <a:t>grčkom</a:t>
            </a:r>
            <a:r>
              <a:rPr lang="en-GB" sz="3200" b="0" i="0" u="none" strike="noStrike" baseline="0" dirty="0">
                <a:latin typeface="Aptos Display (naslovi)"/>
              </a:rPr>
              <a:t> </a:t>
            </a:r>
            <a:r>
              <a:rPr lang="en-GB" sz="3200" b="0" i="1" u="none" strike="noStrike" baseline="0" dirty="0">
                <a:latin typeface="Aptos Display (naslovi)"/>
              </a:rPr>
              <a:t>ant</a:t>
            </a:r>
            <a:r>
              <a:rPr lang="hr-HR" sz="3200" b="0" i="1" u="none" strike="noStrike" baseline="0" dirty="0">
                <a:latin typeface="Aptos Display (naslovi)"/>
              </a:rPr>
              <a:t>í</a:t>
            </a:r>
            <a:r>
              <a:rPr lang="en-GB" sz="3200" b="0" i="1" u="none" strike="noStrike" baseline="0" dirty="0">
                <a:latin typeface="Aptos Display (naslovi)"/>
              </a:rPr>
              <a:t>thesis</a:t>
            </a:r>
            <a:r>
              <a:rPr lang="hr-HR" sz="3200" b="0" i="1" u="none" strike="noStrike" baseline="0" dirty="0">
                <a:latin typeface="Aptos Display (naslovi)"/>
              </a:rPr>
              <a:t> </a:t>
            </a:r>
            <a:r>
              <a:rPr lang="hr-HR" sz="3200" b="0" u="none" strike="noStrike" baseline="0" dirty="0">
                <a:latin typeface="Aptos Display (naslovi)"/>
              </a:rPr>
              <a:t>što znači</a:t>
            </a:r>
            <a:r>
              <a:rPr lang="en-GB" sz="3200" b="0" u="none" strike="noStrike" baseline="0" dirty="0">
                <a:latin typeface="Aptos Display (naslovi)"/>
              </a:rPr>
              <a:t> </a:t>
            </a:r>
            <a:r>
              <a:rPr lang="en-GB" sz="3200" b="0" i="0" u="none" strike="noStrike" baseline="0" dirty="0" err="1">
                <a:latin typeface="Aptos Display (naslovi)"/>
              </a:rPr>
              <a:t>suprotnost</a:t>
            </a:r>
            <a:r>
              <a:rPr lang="en-GB" sz="3200" b="0" i="0" u="none" strike="noStrike" baseline="0" dirty="0">
                <a:latin typeface="Aptos Display (naslovi)"/>
              </a:rPr>
              <a:t>, </a:t>
            </a:r>
            <a:r>
              <a:rPr lang="en-GB" sz="3200" b="0" i="0" u="none" strike="noStrike" baseline="0" dirty="0" err="1">
                <a:latin typeface="Aptos Display (naslovi)"/>
              </a:rPr>
              <a:t>suprotstavljanje</a:t>
            </a:r>
            <a:endParaRPr lang="hr-HR" sz="3200" b="0" i="0" u="none" strike="noStrike" baseline="0" dirty="0">
              <a:latin typeface="Aptos Display (naslovi)"/>
            </a:endParaRPr>
          </a:p>
          <a:p>
            <a:endParaRPr lang="hr-HR" sz="3200" dirty="0">
              <a:latin typeface="Aptos Display (naslovi)"/>
            </a:endParaRPr>
          </a:p>
          <a:p>
            <a:r>
              <a:rPr lang="en-GB" sz="3200" b="0" i="0" u="none" strike="noStrike" baseline="0" dirty="0">
                <a:latin typeface="Aptos Display (naslovi)"/>
              </a:rPr>
              <a:t>– </a:t>
            </a:r>
            <a:r>
              <a:rPr lang="en-GB" sz="3200" b="0" i="0" u="none" strike="noStrike" baseline="0" dirty="0" err="1">
                <a:latin typeface="Aptos Display (naslovi)"/>
              </a:rPr>
              <a:t>izražajni</a:t>
            </a:r>
            <a:r>
              <a:rPr lang="en-GB" sz="3200" b="0" i="0" u="none" strike="noStrike" baseline="0" dirty="0">
                <a:latin typeface="Aptos Display (naslovi)"/>
              </a:rPr>
              <a:t> </a:t>
            </a:r>
            <a:r>
              <a:rPr lang="en-GB" sz="3200" b="0" i="0" u="none" strike="noStrike" baseline="0" dirty="0" err="1">
                <a:latin typeface="Aptos Display (naslovi)"/>
              </a:rPr>
              <a:t>postupak</a:t>
            </a:r>
            <a:r>
              <a:rPr lang="en-GB" sz="3200" b="0" i="0" u="none" strike="noStrike" baseline="0" dirty="0">
                <a:latin typeface="Aptos Display (naslovi)"/>
              </a:rPr>
              <a:t> </a:t>
            </a:r>
            <a:r>
              <a:rPr lang="en-GB" sz="3200" b="0" i="0" u="none" strike="noStrike" baseline="0" dirty="0" err="1">
                <a:latin typeface="Aptos Display (naslovi)"/>
              </a:rPr>
              <a:t>suprotstavljanja</a:t>
            </a:r>
            <a:r>
              <a:rPr lang="hr-HR" sz="3200" dirty="0">
                <a:latin typeface="Aptos Display (naslovi)"/>
              </a:rPr>
              <a:t> </a:t>
            </a:r>
            <a:r>
              <a:rPr lang="en-GB" sz="3200" b="0" i="0" u="none" strike="noStrike" baseline="0" dirty="0" err="1">
                <a:latin typeface="Aptos Display (naslovi)"/>
              </a:rPr>
              <a:t>pojedinih</a:t>
            </a:r>
            <a:r>
              <a:rPr lang="en-GB" sz="3200" b="0" i="0" u="none" strike="noStrike" baseline="0" dirty="0">
                <a:latin typeface="Aptos Display (naslovi)"/>
              </a:rPr>
              <a:t> </a:t>
            </a:r>
            <a:r>
              <a:rPr lang="en-GB" sz="3200" b="0" i="0" u="none" strike="noStrike" baseline="0" dirty="0" err="1">
                <a:latin typeface="Aptos Display (naslovi)"/>
              </a:rPr>
              <a:t>riječi</a:t>
            </a:r>
            <a:r>
              <a:rPr lang="en-GB" sz="3200" b="0" i="0" u="none" strike="noStrike" baseline="0" dirty="0">
                <a:latin typeface="Aptos Display (naslovi)"/>
              </a:rPr>
              <a:t> </a:t>
            </a:r>
            <a:r>
              <a:rPr lang="en-GB" sz="3200" b="0" i="0" u="none" strike="noStrike" baseline="0" dirty="0" err="1">
                <a:latin typeface="Aptos Display (naslovi)"/>
              </a:rPr>
              <a:t>unutar</a:t>
            </a:r>
            <a:r>
              <a:rPr lang="en-GB" sz="3200" b="0" i="0" u="none" strike="noStrike" baseline="0" dirty="0">
                <a:latin typeface="Aptos Display (naslovi)"/>
              </a:rPr>
              <a:t> </a:t>
            </a:r>
            <a:r>
              <a:rPr lang="en-GB" sz="3200" b="0" i="0" u="none" strike="noStrike" baseline="0" dirty="0" err="1">
                <a:latin typeface="Aptos Display (naslovi)"/>
              </a:rPr>
              <a:t>rečenice</a:t>
            </a:r>
            <a:r>
              <a:rPr lang="en-GB" sz="3200" b="0" i="0" u="none" strike="noStrike" baseline="0" dirty="0">
                <a:latin typeface="Aptos Display (naslovi)"/>
              </a:rPr>
              <a:t> </a:t>
            </a:r>
            <a:r>
              <a:rPr lang="en-GB" sz="3200" b="0" i="0" u="none" strike="noStrike" baseline="0" dirty="0" err="1">
                <a:latin typeface="Aptos Display (naslovi)"/>
              </a:rPr>
              <a:t>ili</a:t>
            </a:r>
            <a:r>
              <a:rPr lang="en-GB" sz="3200" b="0" i="0" u="none" strike="noStrike" baseline="0" dirty="0">
                <a:latin typeface="Aptos Display (naslovi)"/>
              </a:rPr>
              <a:t> </a:t>
            </a:r>
            <a:r>
              <a:rPr lang="en-GB" sz="3200" b="0" i="0" u="none" strike="noStrike" baseline="0" dirty="0" err="1">
                <a:latin typeface="Aptos Display (naslovi)"/>
              </a:rPr>
              <a:t>suprotstavljanja</a:t>
            </a:r>
            <a:r>
              <a:rPr lang="en-GB" sz="3200" b="0" i="0" u="none" strike="noStrike" baseline="0" dirty="0">
                <a:latin typeface="Aptos Display (naslovi)"/>
              </a:rPr>
              <a:t> </a:t>
            </a:r>
            <a:r>
              <a:rPr lang="en-GB" sz="3200" b="0" i="0" u="none" strike="noStrike" baseline="0" dirty="0" err="1">
                <a:latin typeface="Aptos Display (naslovi)"/>
              </a:rPr>
              <a:t>čitavih</a:t>
            </a:r>
            <a:r>
              <a:rPr lang="hr-HR" sz="3200" dirty="0">
                <a:latin typeface="Aptos Display (naslovi)"/>
              </a:rPr>
              <a:t> </a:t>
            </a:r>
            <a:r>
              <a:rPr lang="en-GB" sz="3200" b="0" i="0" u="none" strike="noStrike" baseline="0" dirty="0" err="1">
                <a:latin typeface="Aptos Display (naslovi)"/>
              </a:rPr>
              <a:t>rečenica</a:t>
            </a:r>
            <a:r>
              <a:rPr lang="hr-HR" sz="3200" b="0" i="0" u="none" strike="noStrike" baseline="0" dirty="0">
                <a:latin typeface="Aptos Display (naslovi)"/>
              </a:rPr>
              <a:t> vrlo čest u baroku</a:t>
            </a:r>
            <a:endParaRPr lang="hr-HR" sz="3200" dirty="0">
              <a:latin typeface="Aptos Display (naslovi)"/>
            </a:endParaRPr>
          </a:p>
          <a:p>
            <a:r>
              <a:rPr lang="hr-HR" sz="3200" b="0" i="0" u="none" strike="noStrike" baseline="0" dirty="0">
                <a:latin typeface="Aptos Display (naslovi)"/>
              </a:rPr>
              <a:t> </a:t>
            </a:r>
            <a:endParaRPr lang="en-GB" sz="3200" dirty="0">
              <a:latin typeface="Aptos Display (naslovi)"/>
            </a:endParaRPr>
          </a:p>
        </p:txBody>
      </p:sp>
    </p:spTree>
    <p:extLst>
      <p:ext uri="{BB962C8B-B14F-4D97-AF65-F5344CB8AC3E}">
        <p14:creationId xmlns:p14="http://schemas.microsoft.com/office/powerpoint/2010/main" val="383347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1029</TotalTime>
  <Words>1159</Words>
  <Application>Microsoft Office PowerPoint</Application>
  <PresentationFormat>Široki zaslon</PresentationFormat>
  <Paragraphs>195</Paragraphs>
  <Slides>22</Slides>
  <Notes>4</Notes>
  <HiddenSlides>0</HiddenSlides>
  <MMClips>0</MMClips>
  <ScaleCrop>false</ScaleCrop>
  <HeadingPairs>
    <vt:vector size="6" baseType="variant">
      <vt:variant>
        <vt:lpstr>Korišteni fontovi</vt:lpstr>
      </vt:variant>
      <vt:variant>
        <vt:i4>8</vt:i4>
      </vt:variant>
      <vt:variant>
        <vt:lpstr>Tema</vt:lpstr>
      </vt:variant>
      <vt:variant>
        <vt:i4>2</vt:i4>
      </vt:variant>
      <vt:variant>
        <vt:lpstr>Naslovi slajdova</vt:lpstr>
      </vt:variant>
      <vt:variant>
        <vt:i4>22</vt:i4>
      </vt:variant>
    </vt:vector>
  </HeadingPairs>
  <TitlesOfParts>
    <vt:vector size="32" baseType="lpstr">
      <vt:lpstr>Aptos</vt:lpstr>
      <vt:lpstr>Aptos Display</vt:lpstr>
      <vt:lpstr>Aptos Display (naslovi)</vt:lpstr>
      <vt:lpstr>Arial</vt:lpstr>
      <vt:lpstr>Calibri</vt:lpstr>
      <vt:lpstr>Calibri Light</vt:lpstr>
      <vt:lpstr>Garamond</vt:lpstr>
      <vt:lpstr>SpartanMB</vt:lpstr>
      <vt:lpstr>Tema sustava Office</vt:lpstr>
      <vt:lpstr>Office Theme</vt:lpstr>
      <vt:lpstr>Usporedite priložene fotografije.</vt:lpstr>
      <vt:lpstr>PowerPoint prezentacija</vt:lpstr>
      <vt:lpstr>Pročitajte ulomke iz baroknih tekstova u udžbeniku te riješite zadatke. </vt:lpstr>
      <vt:lpstr>PowerPoint prezentacija</vt:lpstr>
      <vt:lpstr>PowerPoint prezentacija</vt:lpstr>
      <vt:lpstr>Memento mori!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Barok je osobito u španjolskoj književnosti izuzetno bogata i važna epoha za koju se često rabi naziv „zlatni vijek”.  Pročitajte pjesmu jednoga od najglasovitijih španjolskih pjesnika koji je stvarao u vrijeme baroka.</vt:lpstr>
      <vt:lpstr>PowerPoint prezentacija</vt:lpstr>
      <vt:lpstr>PowerPoint prezentacija</vt:lpstr>
      <vt:lpstr>Usporedite barok i renesansu te zaključite na temelju uočenoga kakav je odnos baroka prema prethodnome razdoblju.   Obrazložite svoja razmišljanja. </vt:lpstr>
      <vt:lpstr>PowerPoint prezentacija</vt:lpstr>
      <vt:lpstr>PowerPoint prezentacija</vt:lpstr>
      <vt:lpstr>Napišite komentar koji bi barokni čovjek ostavio ispod ove objave.</vt:lpstr>
      <vt:lpstr>Je li suvremeni način razmišljanja postao površan i usmjeren samo na materijalno?  Što bi se promijenilo u vašem životu kada biste češće razmišljali kao barokni čovjek?</vt:lpstr>
      <vt:lpstr>Hvala na pozornosti!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Marija Trapic</dc:creator>
  <cp:lastModifiedBy>Tomislav Fuzul</cp:lastModifiedBy>
  <cp:revision>10</cp:revision>
  <dcterms:created xsi:type="dcterms:W3CDTF">2026-05-09T15:39:57Z</dcterms:created>
  <dcterms:modified xsi:type="dcterms:W3CDTF">2026-05-11T07:05:30Z</dcterms:modified>
</cp:coreProperties>
</file>