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5" r:id="rId5"/>
    <p:sldId id="266" r:id="rId6"/>
    <p:sldId id="267" r:id="rId7"/>
    <p:sldId id="269" r:id="rId8"/>
    <p:sldId id="268" r:id="rId9"/>
    <p:sldId id="270" r:id="rId10"/>
    <p:sldId id="263" r:id="rId11"/>
    <p:sldId id="271" r:id="rId12"/>
    <p:sldId id="264" r:id="rId13"/>
    <p:sldId id="273" r:id="rId14"/>
    <p:sldId id="272" r:id="rId15"/>
    <p:sldId id="260" r:id="rId16"/>
    <p:sldId id="275" r:id="rId17"/>
    <p:sldId id="276" r:id="rId18"/>
    <p:sldId id="277" r:id="rId19"/>
    <p:sldId id="262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CF8"/>
    <a:srgbClr val="FDDAC2"/>
    <a:srgbClr val="FCF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5DFFD-21C2-DD35-2095-67899332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BACCF-C6A1-E229-FED0-E6D4CBBED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84243-9BD2-33D3-4E5E-413D6905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4570-5ED6-46D6-BAF1-C3DE4176BCB4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A7304-E04B-2132-D5C1-9C78CE3F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4905A-7906-86BE-230C-33170BC4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894-48F8-4C00-87A0-1719FAA10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0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173B-8636-E6A4-609F-D550975E1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AF727-6584-F14E-8388-36291AEB5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9A647-942A-5536-9F4A-B4A9F951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4570-5ED6-46D6-BAF1-C3DE4176BCB4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6086F-B6D6-C426-207F-75C873524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ECA61-DC9D-5EF6-EA01-3542116C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894-48F8-4C00-87A0-1719FAA10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7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838F9C-D255-9DCB-CAF2-AC18D41CA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833EE-87B5-97A5-AB67-BADF24143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EE991-43DF-AD15-D5FF-FB1081E0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4570-5ED6-46D6-BAF1-C3DE4176BCB4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865C1-6F88-5E5E-3F11-2F0C0459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FDBF9-2D88-3E60-BA65-F1AC6AE9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894-48F8-4C00-87A0-1719FAA10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0B38-B836-A33C-594E-AFF56FCA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CCAE6-95E0-D57B-A88B-30D6FF78E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2FB23-3C4A-18B9-698D-4756C1E5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4570-5ED6-46D6-BAF1-C3DE4176BCB4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F0FB6-969D-9F6F-6791-F442303F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3534A-0C3C-6078-6C2C-E53BEB65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894-48F8-4C00-87A0-1719FAA10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DC59-9216-8ADA-0AA0-E894FD00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CCF2E-C6ED-7E6A-FA73-12749C90C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C1A34-2DB9-59BA-5D63-FF54A6D8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4570-5ED6-46D6-BAF1-C3DE4176BCB4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A1741-6D34-FFF2-1698-989D64CF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EFA8A-ECBD-C7B6-6EC5-CE3008D1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894-48F8-4C00-87A0-1719FAA10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5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4D37-ED2D-016D-3E70-23C063EF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A3E1D-FE06-AE3B-676D-54134BC17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A9911-C5DB-5DB8-A8AD-F5793314B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CAFF5-9477-6B9C-375C-D2F5E70A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4570-5ED6-46D6-BAF1-C3DE4176BCB4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449F5-C2BD-FC0B-ED82-74B228D2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90EE6-B4A6-ACB8-E22E-35278381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894-48F8-4C00-87A0-1719FAA10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3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6A9A-B306-19F4-EC1D-809F87E9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69583-25F0-9363-8FE2-B9CEF678B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13B89-3158-033A-54B1-949C69E5E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D8CDD6-F4FE-40AF-0272-665DF2120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5E4A8-676D-3123-91FD-1D70988DD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4853E-33CA-FFF1-7CAD-9E32D600A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4570-5ED6-46D6-BAF1-C3DE4176BCB4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EB91CA-7C68-EBFF-40A4-11D19AD7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06EBA-ABE4-8ACD-E381-B8FEB35B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894-48F8-4C00-87A0-1719FAA10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5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ECBE-694F-D316-82D5-40F22B2F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A3342-8970-F754-5D4B-3C055C87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4570-5ED6-46D6-BAF1-C3DE4176BCB4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7ED70-4859-553C-FAD9-A6BB20207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246EB-CC32-C7EC-33E7-76B8FE84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894-48F8-4C00-87A0-1719FAA10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D0E1F-A25A-C557-092B-131EC34E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4570-5ED6-46D6-BAF1-C3DE4176BCB4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ED0AD-84A7-5367-EA77-94C2688FB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3C317-C780-0921-BAF7-2DBE6B48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894-48F8-4C00-87A0-1719FAA10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34C7-2C5A-FF16-D576-3C6D240DF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A27C-F820-33BF-D1F9-5EC3BD449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AFB61-8EA6-E00E-FE98-3404B3F24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03CFA-72C7-6D87-F853-534C7CEE8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4570-5ED6-46D6-BAF1-C3DE4176BCB4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2E4EB-3353-B2C1-E535-AE6F747E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8A2A8-C352-6519-E677-ECCEB2F2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894-48F8-4C00-87A0-1719FAA10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4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8F28-F3F8-44F6-D730-71A735F9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8AB27-708E-8A0B-66A2-8FCE01E0E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73A1D-58C2-FA0A-7CEF-D4251EF6E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0E28F-A249-E000-4884-83B24F7DE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4570-5ED6-46D6-BAF1-C3DE4176BCB4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5F56A-08D7-8E71-49EA-A7B7591F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1E95A-B50D-1F89-2730-12CAF49A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5894-48F8-4C00-87A0-1719FAA10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3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89B88-EB9A-B1BE-C333-4FACFE18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BCB6F-C758-2348-2FC0-0CAC9005D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F0FFF-A4D2-9DDB-C32D-F7F5C73C7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F84570-5ED6-46D6-BAF1-C3DE4176BCB4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70DDC-B35A-E050-0316-41C83681F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5D894-0DD8-3C20-0133-7655FB55D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A15894-48F8-4C00-87A0-1719FAA10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Z3BZBBC-Qc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69AEFF-CF7C-A9FA-71E5-882B75A8D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5740D3-7467-5ABA-7186-15E940ED9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A07DF0-FBE7-6CDE-514F-7CE5E92E4A8F}"/>
              </a:ext>
            </a:extLst>
          </p:cNvPr>
          <p:cNvSpPr/>
          <p:nvPr/>
        </p:nvSpPr>
        <p:spPr>
          <a:xfrm>
            <a:off x="3402215" y="752851"/>
            <a:ext cx="781401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7200" b="1" cap="none" spc="0" dirty="0">
                <a:ln w="28575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IZLUČIVANJE OTPADNIH TVARI IZ TIJELA U SLUŽBI ZDRAVLJA</a:t>
            </a:r>
            <a:endParaRPr lang="en-US" sz="7200" b="1" cap="none" spc="0" dirty="0">
              <a:ln w="28575">
                <a:solidFill>
                  <a:schemeClr val="tx1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21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CC001-6657-24C7-8ABD-CE9A93D42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75A13F-D823-CDA4-A027-19F94306F3F7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2C96F-29BD-F4F2-AF22-2D3C9D54D108}"/>
              </a:ext>
            </a:extLst>
          </p:cNvPr>
          <p:cNvSpPr txBox="1"/>
          <p:nvPr/>
        </p:nvSpPr>
        <p:spPr>
          <a:xfrm>
            <a:off x="580103" y="1140542"/>
            <a:ext cx="925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Građa i uloga bubrega</a:t>
            </a:r>
            <a:endParaRPr 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D0B44F-337E-F809-6480-DFEA7322392C}"/>
              </a:ext>
            </a:extLst>
          </p:cNvPr>
          <p:cNvSpPr/>
          <p:nvPr/>
        </p:nvSpPr>
        <p:spPr>
          <a:xfrm>
            <a:off x="885010" y="1818968"/>
            <a:ext cx="10529161" cy="4139381"/>
          </a:xfrm>
          <a:prstGeom prst="rect">
            <a:avLst/>
          </a:prstGeom>
          <a:solidFill>
            <a:srgbClr val="F2EC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Zadatak: individualni rad</a:t>
            </a:r>
          </a:p>
          <a:p>
            <a:endParaRPr lang="hr-HR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pl-PL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Pogledaj videozapis (na sljedećem slajdu) o nastanku mokraće. Tijekom gledanja dgovori na pitanja u bilježnicu.</a:t>
            </a:r>
          </a:p>
          <a:p>
            <a:endParaRPr lang="pl-PL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Koja je uloga bubrega?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Gdje se stvara urin i kamo odlazi s mjesta nastanka?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Koliko mokraće može primiti mokraćni mjehur?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Kako znamo da je mokraćni mjehur pun i spreman za pražnjenje?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Od čega se sve sastoji urin?</a:t>
            </a:r>
          </a:p>
          <a:p>
            <a:pPr algn="ctr"/>
            <a:endParaRPr lang="pl-PL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8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CC001-6657-24C7-8ABD-CE9A93D42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75A13F-D823-CDA4-A027-19F94306F3F7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Mrežni medijski sadržaji 7" title="How is urine produced in the body?KIDNEY, NEPHRON, BLADDER FUNCTION|Anatomy of the Urinary System">
            <a:hlinkClick r:id="" action="ppaction://media"/>
            <a:extLst>
              <a:ext uri="{FF2B5EF4-FFF2-40B4-BE49-F238E27FC236}">
                <a16:creationId xmlns:a16="http://schemas.microsoft.com/office/drawing/2014/main" id="{B83CA97F-40B3-5B4A-870E-D3A65336EC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18967" y="981394"/>
            <a:ext cx="8554065" cy="512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6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91B73-23C4-8ECE-AEED-5D870B96A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C0111EC-EE30-1D57-E834-63C1DFE6D5DF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A52D0F-A1F2-DA72-E63E-BDEA12BD9DC1}"/>
              </a:ext>
            </a:extLst>
          </p:cNvPr>
          <p:cNvSpPr txBox="1"/>
          <p:nvPr/>
        </p:nvSpPr>
        <p:spPr>
          <a:xfrm>
            <a:off x="580103" y="1140542"/>
            <a:ext cx="925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Građa i uloga bubrega</a:t>
            </a:r>
            <a:endParaRPr 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7DA605-D18D-53B7-5BA9-CFDCCC8E3303}"/>
              </a:ext>
            </a:extLst>
          </p:cNvPr>
          <p:cNvSpPr txBox="1"/>
          <p:nvPr/>
        </p:nvSpPr>
        <p:spPr>
          <a:xfrm>
            <a:off x="320107" y="1808117"/>
            <a:ext cx="109806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omic Sans MS" panose="030F0702030302020204" pitchFamily="66" charset="0"/>
              </a:rPr>
              <a:t>omogućuju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učinkovito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pročišćavanje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krvi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odstranjivanje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otpadnih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tvari</a:t>
            </a:r>
            <a:r>
              <a:rPr lang="en-US" sz="2400" dirty="0">
                <a:latin typeface="Comic Sans MS" panose="030F0702030302020204" pitchFamily="66" charset="0"/>
              </a:rPr>
              <a:t> i </a:t>
            </a:r>
            <a:r>
              <a:rPr lang="en-US" sz="2400" dirty="0" err="1">
                <a:latin typeface="Comic Sans MS" panose="030F0702030302020204" pitchFamily="66" charset="0"/>
              </a:rPr>
              <a:t>osiguravanje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ravnoteže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vode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</a:rPr>
              <a:t> soli u </a:t>
            </a:r>
            <a:r>
              <a:rPr lang="en-US" sz="2400" dirty="0" err="1">
                <a:latin typeface="Comic Sans MS" panose="030F0702030302020204" pitchFamily="66" charset="0"/>
              </a:rPr>
              <a:t>organizmu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2400" dirty="0" err="1">
                <a:latin typeface="Comic Sans MS" panose="030F0702030302020204" pitchFamily="66" charset="0"/>
              </a:rPr>
              <a:t>održavanje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homeostaze</a:t>
            </a:r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NEFRON </a:t>
            </a:r>
            <a:r>
              <a:rPr lang="en-US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24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o</a:t>
            </a:r>
            <a:r>
              <a:rPr lang="en-US" sz="2400" dirty="0" err="1">
                <a:latin typeface="Comic Sans MS" panose="030F0702030302020204" pitchFamily="66" charset="0"/>
              </a:rPr>
              <a:t>snovna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gradivna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funkcionalna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jedinica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bubrega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                </a:t>
            </a:r>
            <a:r>
              <a:rPr lang="en-US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Comic Sans MS" panose="030F0702030302020204" pitchFamily="66" charset="0"/>
              </a:rPr>
              <a:t>omogućuje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filtriranje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krvi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stvaranje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mokraće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                </a:t>
            </a:r>
            <a:r>
              <a:rPr lang="en-US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sastoji</a:t>
            </a:r>
            <a:r>
              <a:rPr lang="en-US" sz="2400" dirty="0">
                <a:latin typeface="Comic Sans MS" panose="030F0702030302020204" pitchFamily="66" charset="0"/>
              </a:rPr>
              <a:t> od </a:t>
            </a:r>
            <a:r>
              <a:rPr lang="en-US" sz="2400" dirty="0" err="1">
                <a:latin typeface="Comic Sans MS" panose="030F0702030302020204" pitchFamily="66" charset="0"/>
              </a:rPr>
              <a:t>bubrežnog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tjelešca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kanalića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                </a:t>
            </a:r>
            <a:r>
              <a:rPr lang="en-US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b</a:t>
            </a:r>
            <a:r>
              <a:rPr lang="en-US" sz="2400" dirty="0" err="1">
                <a:latin typeface="Comic Sans MS" panose="030F0702030302020204" pitchFamily="66" charset="0"/>
              </a:rPr>
              <a:t>ubrežno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tjelešce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čine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kapilarno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klupko</a:t>
            </a:r>
            <a:r>
              <a:rPr lang="en-US" sz="2400" dirty="0">
                <a:latin typeface="Comic Sans MS" panose="030F0702030302020204" pitchFamily="66" charset="0"/>
              </a:rPr>
              <a:t> (</a:t>
            </a:r>
            <a:r>
              <a:rPr lang="en-US" sz="2400" dirty="0" err="1">
                <a:latin typeface="Comic Sans MS" panose="030F0702030302020204" pitchFamily="66" charset="0"/>
              </a:rPr>
              <a:t>glomerul</a:t>
            </a:r>
            <a:r>
              <a:rPr lang="en-US" sz="2400" dirty="0">
                <a:latin typeface="Comic Sans MS" panose="030F0702030302020204" pitchFamily="66" charset="0"/>
              </a:rPr>
              <a:t>) i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                     </a:t>
            </a:r>
            <a:r>
              <a:rPr lang="en-US" sz="2400" dirty="0" err="1">
                <a:latin typeface="Comic Sans MS" panose="030F0702030302020204" pitchFamily="66" charset="0"/>
              </a:rPr>
              <a:t>Bowmanova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čahura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69AF7296-1B71-BCE8-0CA7-DFFF0934A919}"/>
              </a:ext>
            </a:extLst>
          </p:cNvPr>
          <p:cNvSpPr/>
          <p:nvPr/>
        </p:nvSpPr>
        <p:spPr>
          <a:xfrm>
            <a:off x="4803057" y="5109889"/>
            <a:ext cx="5641555" cy="1115486"/>
          </a:xfrm>
          <a:prstGeom prst="wedgeRectCallout">
            <a:avLst>
              <a:gd name="adj1" fmla="val -64193"/>
              <a:gd name="adj2" fmla="val -24561"/>
            </a:avLst>
          </a:prstGeom>
          <a:solidFill>
            <a:srgbClr val="F2ECF8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>
                <a:solidFill>
                  <a:schemeClr val="tx1"/>
                </a:solidFill>
                <a:latin typeface="Comic Sans MS" panose="030F0702030302020204" pitchFamily="66" charset="0"/>
              </a:rPr>
              <a:t>Kako građa bubrega omogućuje</a:t>
            </a:r>
          </a:p>
          <a:p>
            <a:pPr algn="ctr"/>
            <a:r>
              <a:rPr lang="en-US" sz="2000" i="1">
                <a:solidFill>
                  <a:schemeClr val="tx1"/>
                </a:solidFill>
                <a:latin typeface="Comic Sans MS" panose="030F0702030302020204" pitchFamily="66" charset="0"/>
              </a:rPr>
              <a:t>uklanjanje samo otpadnih tvari iz krvi,</a:t>
            </a:r>
          </a:p>
          <a:p>
            <a:pPr algn="ctr"/>
            <a:r>
              <a:rPr lang="en-US" sz="2000" i="1">
                <a:solidFill>
                  <a:schemeClr val="tx1"/>
                </a:solidFill>
                <a:latin typeface="Comic Sans MS" panose="030F0702030302020204" pitchFamily="66" charset="0"/>
              </a:rPr>
              <a:t>a zadržavanje korisnih?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4" descr="Happy kidney two cheerful cartoon – Royalty-Free Vector | VectorStock">
            <a:extLst>
              <a:ext uri="{FF2B5EF4-FFF2-40B4-BE49-F238E27FC236}">
                <a16:creationId xmlns:a16="http://schemas.microsoft.com/office/drawing/2014/main" id="{E4FE2864-C9D9-397D-B286-1E5E584F0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9" t="20179" r="14322" b="24378"/>
          <a:stretch>
            <a:fillRect/>
          </a:stretch>
        </p:blipFill>
        <p:spPr bwMode="auto">
          <a:xfrm>
            <a:off x="2548390" y="4999460"/>
            <a:ext cx="1313525" cy="11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8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2C21E-79C9-087D-E816-B186C0810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1130D72-3BB5-AB00-6071-733AFF03C405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198D8-68F1-D1F1-EAC9-1F9F5746B57B}"/>
              </a:ext>
            </a:extLst>
          </p:cNvPr>
          <p:cNvSpPr txBox="1"/>
          <p:nvPr/>
        </p:nvSpPr>
        <p:spPr>
          <a:xfrm>
            <a:off x="462116" y="1017515"/>
            <a:ext cx="925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Građa i uloga bubrega</a:t>
            </a:r>
            <a:endParaRPr 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C81D4766-A491-7E53-C8B2-29F5D4996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t="14738" r="11926" b="9142"/>
          <a:stretch/>
        </p:blipFill>
        <p:spPr>
          <a:xfrm>
            <a:off x="3206445" y="2273115"/>
            <a:ext cx="4504266" cy="3571898"/>
          </a:xfrm>
          <a:prstGeom prst="rect">
            <a:avLst/>
          </a:prstGeom>
        </p:spPr>
      </p:pic>
      <p:pic>
        <p:nvPicPr>
          <p:cNvPr id="10" name="Grafika 3" descr="Strelica: zakrivljena u smjeru suprotnom od kazaljke na satu">
            <a:extLst>
              <a:ext uri="{FF2B5EF4-FFF2-40B4-BE49-F238E27FC236}">
                <a16:creationId xmlns:a16="http://schemas.microsoft.com/office/drawing/2014/main" id="{92883586-2833-058D-A776-C51FDD711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82943">
            <a:off x="3532560" y="1772165"/>
            <a:ext cx="643466" cy="643466"/>
          </a:xfrm>
          <a:prstGeom prst="rect">
            <a:avLst/>
          </a:prstGeom>
        </p:spPr>
      </p:pic>
      <p:sp>
        <p:nvSpPr>
          <p:cNvPr id="11" name="Pravokutnik 4">
            <a:extLst>
              <a:ext uri="{FF2B5EF4-FFF2-40B4-BE49-F238E27FC236}">
                <a16:creationId xmlns:a16="http://schemas.microsoft.com/office/drawing/2014/main" id="{16AB4B5A-53DD-5E1D-F537-205F6515688B}"/>
              </a:ext>
            </a:extLst>
          </p:cNvPr>
          <p:cNvSpPr/>
          <p:nvPr/>
        </p:nvSpPr>
        <p:spPr>
          <a:xfrm>
            <a:off x="4054809" y="1647847"/>
            <a:ext cx="17123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200" dirty="0">
                <a:latin typeface="Comic Sans MS" panose="030F0702030302020204" pitchFamily="66" charset="0"/>
              </a:rPr>
              <a:t>krv iz tijela</a:t>
            </a:r>
            <a:endParaRPr lang="hr-HR" sz="2200" dirty="0"/>
          </a:p>
        </p:txBody>
      </p:sp>
      <p:sp>
        <p:nvSpPr>
          <p:cNvPr id="12" name="Pravokutnik 5">
            <a:extLst>
              <a:ext uri="{FF2B5EF4-FFF2-40B4-BE49-F238E27FC236}">
                <a16:creationId xmlns:a16="http://schemas.microsoft.com/office/drawing/2014/main" id="{8B78BEA3-BDBA-D42D-65BC-1A6913E553C1}"/>
              </a:ext>
            </a:extLst>
          </p:cNvPr>
          <p:cNvSpPr/>
          <p:nvPr/>
        </p:nvSpPr>
        <p:spPr>
          <a:xfrm>
            <a:off x="3854293" y="2038496"/>
            <a:ext cx="25250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200" dirty="0">
                <a:solidFill>
                  <a:srgbClr val="BF242F"/>
                </a:solidFill>
                <a:latin typeface="Comic Sans MS" panose="030F0702030302020204" pitchFamily="66" charset="0"/>
              </a:rPr>
              <a:t>bubrežna arterija</a:t>
            </a:r>
            <a:endParaRPr lang="hr-HR" sz="2200" dirty="0">
              <a:solidFill>
                <a:srgbClr val="BF242F"/>
              </a:solidFill>
            </a:endParaRPr>
          </a:p>
        </p:txBody>
      </p:sp>
      <p:sp>
        <p:nvSpPr>
          <p:cNvPr id="13" name="Elipsa 6">
            <a:extLst>
              <a:ext uri="{FF2B5EF4-FFF2-40B4-BE49-F238E27FC236}">
                <a16:creationId xmlns:a16="http://schemas.microsoft.com/office/drawing/2014/main" id="{2FB2EBE2-076C-AEBD-474D-8C7F68948DE9}"/>
              </a:ext>
            </a:extLst>
          </p:cNvPr>
          <p:cNvSpPr/>
          <p:nvPr/>
        </p:nvSpPr>
        <p:spPr>
          <a:xfrm>
            <a:off x="4651633" y="2852361"/>
            <a:ext cx="266777" cy="2488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Grafika 7" descr="Strelica: zakrivljena u smjeru suprotnom od kazaljke na satu">
            <a:extLst>
              <a:ext uri="{FF2B5EF4-FFF2-40B4-BE49-F238E27FC236}">
                <a16:creationId xmlns:a16="http://schemas.microsoft.com/office/drawing/2014/main" id="{BEE78D9A-60A4-7FB8-0C27-BDDCB6210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977237" flipH="1">
            <a:off x="4847182" y="2576985"/>
            <a:ext cx="643466" cy="643466"/>
          </a:xfrm>
          <a:prstGeom prst="rect">
            <a:avLst/>
          </a:prstGeom>
        </p:spPr>
      </p:pic>
      <p:sp>
        <p:nvSpPr>
          <p:cNvPr id="15" name="Pravokutnik 8">
            <a:extLst>
              <a:ext uri="{FF2B5EF4-FFF2-40B4-BE49-F238E27FC236}">
                <a16:creationId xmlns:a16="http://schemas.microsoft.com/office/drawing/2014/main" id="{D5F98496-0E3C-0034-258B-E69DC19BBD16}"/>
              </a:ext>
            </a:extLst>
          </p:cNvPr>
          <p:cNvSpPr/>
          <p:nvPr/>
        </p:nvSpPr>
        <p:spPr>
          <a:xfrm>
            <a:off x="4978299" y="2908739"/>
            <a:ext cx="1603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dirty="0">
                <a:solidFill>
                  <a:srgbClr val="C71C00"/>
                </a:solidFill>
                <a:latin typeface="Comic Sans MS" panose="030F0702030302020204" pitchFamily="66" charset="0"/>
              </a:rPr>
              <a:t>krvne kapilare</a:t>
            </a:r>
            <a:endParaRPr lang="hr-HR" sz="2200" dirty="0">
              <a:solidFill>
                <a:srgbClr val="C71C00"/>
              </a:solidFill>
            </a:endParaRPr>
          </a:p>
        </p:txBody>
      </p:sp>
      <p:cxnSp>
        <p:nvCxnSpPr>
          <p:cNvPr id="16" name="Ravni poveznik sa strelicom 9">
            <a:extLst>
              <a:ext uri="{FF2B5EF4-FFF2-40B4-BE49-F238E27FC236}">
                <a16:creationId xmlns:a16="http://schemas.microsoft.com/office/drawing/2014/main" id="{7AC5C5F3-7219-205D-BF63-A123A71EB15C}"/>
              </a:ext>
            </a:extLst>
          </p:cNvPr>
          <p:cNvCxnSpPr>
            <a:cxnSpLocks/>
          </p:cNvCxnSpPr>
          <p:nvPr/>
        </p:nvCxnSpPr>
        <p:spPr>
          <a:xfrm flipH="1">
            <a:off x="6041489" y="2908739"/>
            <a:ext cx="1054731" cy="104409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avokutnik 10">
            <a:extLst>
              <a:ext uri="{FF2B5EF4-FFF2-40B4-BE49-F238E27FC236}">
                <a16:creationId xmlns:a16="http://schemas.microsoft.com/office/drawing/2014/main" id="{E366A623-CADF-3136-AADE-6C72B346592A}"/>
              </a:ext>
            </a:extLst>
          </p:cNvPr>
          <p:cNvSpPr/>
          <p:nvPr/>
        </p:nvSpPr>
        <p:spPr>
          <a:xfrm>
            <a:off x="6359220" y="2177720"/>
            <a:ext cx="21162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200" dirty="0">
                <a:latin typeface="Comic Sans MS" panose="030F0702030302020204" pitchFamily="66" charset="0"/>
              </a:rPr>
              <a:t>filtriranje krvi</a:t>
            </a:r>
          </a:p>
          <a:p>
            <a:pPr algn="ctr"/>
            <a:r>
              <a:rPr lang="hr-HR" sz="2200" dirty="0">
                <a:latin typeface="Comic Sans MS" panose="030F0702030302020204" pitchFamily="66" charset="0"/>
              </a:rPr>
              <a:t>(filtrat)</a:t>
            </a:r>
            <a:endParaRPr lang="hr-HR" sz="2200" dirty="0"/>
          </a:p>
        </p:txBody>
      </p:sp>
      <p:cxnSp>
        <p:nvCxnSpPr>
          <p:cNvPr id="18" name="Ravni poveznik sa strelicom 11">
            <a:extLst>
              <a:ext uri="{FF2B5EF4-FFF2-40B4-BE49-F238E27FC236}">
                <a16:creationId xmlns:a16="http://schemas.microsoft.com/office/drawing/2014/main" id="{A26BC26F-3599-3D32-C344-BD6759A42EC6}"/>
              </a:ext>
            </a:extLst>
          </p:cNvPr>
          <p:cNvCxnSpPr>
            <a:cxnSpLocks/>
          </p:cNvCxnSpPr>
          <p:nvPr/>
        </p:nvCxnSpPr>
        <p:spPr>
          <a:xfrm flipH="1">
            <a:off x="6349277" y="3585629"/>
            <a:ext cx="1073905" cy="117501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2">
            <a:extLst>
              <a:ext uri="{FF2B5EF4-FFF2-40B4-BE49-F238E27FC236}">
                <a16:creationId xmlns:a16="http://schemas.microsoft.com/office/drawing/2014/main" id="{9E147B6E-E7DB-056E-1829-0A0B14C79DE5}"/>
              </a:ext>
            </a:extLst>
          </p:cNvPr>
          <p:cNvCxnSpPr>
            <a:cxnSpLocks/>
          </p:cNvCxnSpPr>
          <p:nvPr/>
        </p:nvCxnSpPr>
        <p:spPr>
          <a:xfrm flipH="1">
            <a:off x="6769257" y="3585629"/>
            <a:ext cx="653926" cy="44627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avokutnik 13">
            <a:extLst>
              <a:ext uri="{FF2B5EF4-FFF2-40B4-BE49-F238E27FC236}">
                <a16:creationId xmlns:a16="http://schemas.microsoft.com/office/drawing/2014/main" id="{38EC487F-24AA-0674-BCA5-F6AED8158BA3}"/>
              </a:ext>
            </a:extLst>
          </p:cNvPr>
          <p:cNvSpPr/>
          <p:nvPr/>
        </p:nvSpPr>
        <p:spPr>
          <a:xfrm>
            <a:off x="7423182" y="3293459"/>
            <a:ext cx="253966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>
                <a:solidFill>
                  <a:srgbClr val="F5D176"/>
                </a:solidFill>
                <a:latin typeface="Comic Sans MS" panose="030F0702030302020204" pitchFamily="66" charset="0"/>
              </a:rPr>
              <a:t>bubrežni kanalići</a:t>
            </a:r>
            <a:endParaRPr lang="hr-HR" sz="2200" dirty="0">
              <a:solidFill>
                <a:srgbClr val="F5D176"/>
              </a:solidFill>
            </a:endParaRPr>
          </a:p>
        </p:txBody>
      </p:sp>
      <p:sp>
        <p:nvSpPr>
          <p:cNvPr id="21" name="Pravokutnik 14">
            <a:extLst>
              <a:ext uri="{FF2B5EF4-FFF2-40B4-BE49-F238E27FC236}">
                <a16:creationId xmlns:a16="http://schemas.microsoft.com/office/drawing/2014/main" id="{02FBE0E8-1BC3-1F4C-390C-8A1DEEE3A2B5}"/>
              </a:ext>
            </a:extLst>
          </p:cNvPr>
          <p:cNvSpPr/>
          <p:nvPr/>
        </p:nvSpPr>
        <p:spPr>
          <a:xfrm>
            <a:off x="3321023" y="5386724"/>
            <a:ext cx="2969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dirty="0">
                <a:latin typeface="Comic Sans MS" panose="030F0702030302020204" pitchFamily="66" charset="0"/>
              </a:rPr>
              <a:t>vraćanje vode, soli i korisnih tvari u krv</a:t>
            </a:r>
          </a:p>
        </p:txBody>
      </p:sp>
      <p:sp>
        <p:nvSpPr>
          <p:cNvPr id="22" name="Pravokutnik 15">
            <a:extLst>
              <a:ext uri="{FF2B5EF4-FFF2-40B4-BE49-F238E27FC236}">
                <a16:creationId xmlns:a16="http://schemas.microsoft.com/office/drawing/2014/main" id="{7AB1D260-38AD-1371-3E5E-234DDC487753}"/>
              </a:ext>
            </a:extLst>
          </p:cNvPr>
          <p:cNvSpPr/>
          <p:nvPr/>
        </p:nvSpPr>
        <p:spPr>
          <a:xfrm>
            <a:off x="6886229" y="3925850"/>
            <a:ext cx="29699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dirty="0">
                <a:latin typeface="Comic Sans MS" panose="030F0702030302020204" pitchFamily="66" charset="0"/>
              </a:rPr>
              <a:t>pročišćena krv</a:t>
            </a:r>
          </a:p>
        </p:txBody>
      </p:sp>
      <p:pic>
        <p:nvPicPr>
          <p:cNvPr id="23" name="Grafika 16" descr="Strelica: zakrivljena u smjeru suprotnom od kazaljke na satu">
            <a:extLst>
              <a:ext uri="{FF2B5EF4-FFF2-40B4-BE49-F238E27FC236}">
                <a16:creationId xmlns:a16="http://schemas.microsoft.com/office/drawing/2014/main" id="{D86E5250-ABCC-B7D2-DEE1-C2D58D629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582943">
            <a:off x="2920354" y="1772166"/>
            <a:ext cx="643466" cy="643466"/>
          </a:xfrm>
          <a:prstGeom prst="rect">
            <a:avLst/>
          </a:prstGeom>
        </p:spPr>
      </p:pic>
      <p:sp>
        <p:nvSpPr>
          <p:cNvPr id="24" name="Pravokutnik 17">
            <a:extLst>
              <a:ext uri="{FF2B5EF4-FFF2-40B4-BE49-F238E27FC236}">
                <a16:creationId xmlns:a16="http://schemas.microsoft.com/office/drawing/2014/main" id="{A16982D3-A033-260C-AB40-E3E32DCD3B03}"/>
              </a:ext>
            </a:extLst>
          </p:cNvPr>
          <p:cNvSpPr/>
          <p:nvPr/>
        </p:nvSpPr>
        <p:spPr>
          <a:xfrm>
            <a:off x="467832" y="1671485"/>
            <a:ext cx="29699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dirty="0">
                <a:latin typeface="Comic Sans MS" panose="030F0702030302020204" pitchFamily="66" charset="0"/>
              </a:rPr>
              <a:t>pročišćena krv</a:t>
            </a:r>
          </a:p>
        </p:txBody>
      </p:sp>
      <p:sp>
        <p:nvSpPr>
          <p:cNvPr id="25" name="Pravokutnik 18">
            <a:extLst>
              <a:ext uri="{FF2B5EF4-FFF2-40B4-BE49-F238E27FC236}">
                <a16:creationId xmlns:a16="http://schemas.microsoft.com/office/drawing/2014/main" id="{9EF66897-B187-4CBE-6272-CE693AF89D91}"/>
              </a:ext>
            </a:extLst>
          </p:cNvPr>
          <p:cNvSpPr/>
          <p:nvPr/>
        </p:nvSpPr>
        <p:spPr>
          <a:xfrm>
            <a:off x="1010548" y="2078734"/>
            <a:ext cx="20681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200" dirty="0">
                <a:solidFill>
                  <a:srgbClr val="2EA7DA"/>
                </a:solidFill>
                <a:latin typeface="Comic Sans MS" panose="030F0702030302020204" pitchFamily="66" charset="0"/>
              </a:rPr>
              <a:t>bubrežna vena</a:t>
            </a:r>
            <a:endParaRPr lang="hr-HR" sz="2200" dirty="0">
              <a:solidFill>
                <a:srgbClr val="2EA7DA"/>
              </a:solidFill>
            </a:endParaRPr>
          </a:p>
        </p:txBody>
      </p:sp>
      <p:pic>
        <p:nvPicPr>
          <p:cNvPr id="26" name="Grafika 19" descr="Strelica: ravna">
            <a:extLst>
              <a:ext uri="{FF2B5EF4-FFF2-40B4-BE49-F238E27FC236}">
                <a16:creationId xmlns:a16="http://schemas.microsoft.com/office/drawing/2014/main" id="{84A84B4B-B436-1ED1-CBB1-391007936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031560" y="5447566"/>
            <a:ext cx="503051" cy="503051"/>
          </a:xfrm>
          <a:prstGeom prst="rect">
            <a:avLst/>
          </a:prstGeom>
        </p:spPr>
      </p:pic>
      <p:sp>
        <p:nvSpPr>
          <p:cNvPr id="27" name="Pravokutnik 20">
            <a:extLst>
              <a:ext uri="{FF2B5EF4-FFF2-40B4-BE49-F238E27FC236}">
                <a16:creationId xmlns:a16="http://schemas.microsoft.com/office/drawing/2014/main" id="{488C5C25-F4DF-8A9F-8670-D84D506A6F94}"/>
              </a:ext>
            </a:extLst>
          </p:cNvPr>
          <p:cNvSpPr/>
          <p:nvPr/>
        </p:nvSpPr>
        <p:spPr>
          <a:xfrm>
            <a:off x="5798086" y="5845013"/>
            <a:ext cx="29699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dirty="0">
                <a:latin typeface="Comic Sans MS" panose="030F0702030302020204" pitchFamily="66" charset="0"/>
              </a:rPr>
              <a:t>mokraća</a:t>
            </a:r>
          </a:p>
        </p:txBody>
      </p:sp>
      <p:cxnSp>
        <p:nvCxnSpPr>
          <p:cNvPr id="28" name="Ravni poveznik sa strelicom 21">
            <a:extLst>
              <a:ext uri="{FF2B5EF4-FFF2-40B4-BE49-F238E27FC236}">
                <a16:creationId xmlns:a16="http://schemas.microsoft.com/office/drawing/2014/main" id="{02BEA92B-8921-D602-5823-E4219E95FE4D}"/>
              </a:ext>
            </a:extLst>
          </p:cNvPr>
          <p:cNvCxnSpPr>
            <a:cxnSpLocks/>
          </p:cNvCxnSpPr>
          <p:nvPr/>
        </p:nvCxnSpPr>
        <p:spPr>
          <a:xfrm>
            <a:off x="2924525" y="3962698"/>
            <a:ext cx="712397" cy="4356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avokutnik 22">
            <a:extLst>
              <a:ext uri="{FF2B5EF4-FFF2-40B4-BE49-F238E27FC236}">
                <a16:creationId xmlns:a16="http://schemas.microsoft.com/office/drawing/2014/main" id="{23CB493D-500F-EC82-0DFE-3C2737BA307D}"/>
              </a:ext>
            </a:extLst>
          </p:cNvPr>
          <p:cNvSpPr/>
          <p:nvPr/>
        </p:nvSpPr>
        <p:spPr>
          <a:xfrm>
            <a:off x="1140147" y="3710671"/>
            <a:ext cx="19385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dirty="0">
                <a:solidFill>
                  <a:srgbClr val="F18F1B"/>
                </a:solidFill>
                <a:latin typeface="Comic Sans MS" panose="030F0702030302020204" pitchFamily="66" charset="0"/>
              </a:rPr>
              <a:t>mokraćovod</a:t>
            </a:r>
          </a:p>
        </p:txBody>
      </p:sp>
      <p:pic>
        <p:nvPicPr>
          <p:cNvPr id="30" name="Grafika 23" descr="Strelica: ravna">
            <a:extLst>
              <a:ext uri="{FF2B5EF4-FFF2-40B4-BE49-F238E27FC236}">
                <a16:creationId xmlns:a16="http://schemas.microsoft.com/office/drawing/2014/main" id="{BBA0E495-7FAF-7880-736B-55C1AE4167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3383371" y="4364103"/>
            <a:ext cx="503051" cy="503051"/>
          </a:xfrm>
          <a:prstGeom prst="rect">
            <a:avLst/>
          </a:prstGeom>
        </p:spPr>
      </p:pic>
      <p:sp>
        <p:nvSpPr>
          <p:cNvPr id="31" name="Pravokutnik 24">
            <a:extLst>
              <a:ext uri="{FF2B5EF4-FFF2-40B4-BE49-F238E27FC236}">
                <a16:creationId xmlns:a16="http://schemas.microsoft.com/office/drawing/2014/main" id="{D6579710-84D5-FB6F-F5C0-CF639B63C8C0}"/>
              </a:ext>
            </a:extLst>
          </p:cNvPr>
          <p:cNvSpPr/>
          <p:nvPr/>
        </p:nvSpPr>
        <p:spPr>
          <a:xfrm>
            <a:off x="2149898" y="4728924"/>
            <a:ext cx="29699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dirty="0">
                <a:latin typeface="Comic Sans MS" panose="030F0702030302020204" pitchFamily="66" charset="0"/>
              </a:rPr>
              <a:t>mokraća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5164819-2435-C88E-3D2E-0DEFD762B84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773901" y="701380"/>
            <a:ext cx="3424741" cy="29768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AD8B649-3E09-72B4-7AD2-083AE32D7D63}"/>
              </a:ext>
            </a:extLst>
          </p:cNvPr>
          <p:cNvSpPr txBox="1"/>
          <p:nvPr/>
        </p:nvSpPr>
        <p:spPr>
          <a:xfrm>
            <a:off x="9052744" y="1438331"/>
            <a:ext cx="2765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Riješi </a:t>
            </a: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RB, str. 49. zadaci 3. i 4.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Brain thinking Images - Free Download on Freepik">
            <a:extLst>
              <a:ext uri="{FF2B5EF4-FFF2-40B4-BE49-F238E27FC236}">
                <a16:creationId xmlns:a16="http://schemas.microsoft.com/office/drawing/2014/main" id="{22538EF0-818F-5623-7621-7178FF97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898" y="3492823"/>
            <a:ext cx="710620" cy="7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5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/>
      <p:bldP spid="17" grpId="0"/>
      <p:bldP spid="20" grpId="0"/>
      <p:bldP spid="21" grpId="0"/>
      <p:bldP spid="22" grpId="0"/>
      <p:bldP spid="24" grpId="0"/>
      <p:bldP spid="25" grpId="0"/>
      <p:bldP spid="27" grpId="0"/>
      <p:bldP spid="29" grpId="0"/>
      <p:bldP spid="31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0D378-DDBF-2EA5-3784-84C224629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0E76F30-885E-0038-A064-DB1527742F82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53113-6DA8-A5E7-CC8D-B25A2D039802}"/>
              </a:ext>
            </a:extLst>
          </p:cNvPr>
          <p:cNvSpPr txBox="1"/>
          <p:nvPr/>
        </p:nvSpPr>
        <p:spPr>
          <a:xfrm>
            <a:off x="471949" y="938411"/>
            <a:ext cx="485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Nastanak</a:t>
            </a: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mokraće</a:t>
            </a:r>
            <a:endParaRPr lang="en-US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5175D8-8DF7-AC09-0DBE-08FA63487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33" y="1851846"/>
            <a:ext cx="5268060" cy="40677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C743DA-0466-C273-EF47-F9631D5DB430}"/>
              </a:ext>
            </a:extLst>
          </p:cNvPr>
          <p:cNvSpPr/>
          <p:nvPr/>
        </p:nvSpPr>
        <p:spPr>
          <a:xfrm>
            <a:off x="6489290" y="1818968"/>
            <a:ext cx="4924881" cy="4139381"/>
          </a:xfrm>
          <a:prstGeom prst="rect">
            <a:avLst/>
          </a:prstGeom>
          <a:solidFill>
            <a:srgbClr val="F2EC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Aktivnost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: “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Pišem</a:t>
            </a:r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priču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”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Pročitajte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odlomak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“</a:t>
            </a:r>
            <a:r>
              <a:rPr lang="en-US" sz="24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Nastanak</a:t>
            </a:r>
            <a:r>
              <a:rPr lang="en-US" sz="24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mokraće</a:t>
            </a:r>
            <a:r>
              <a:rPr lang="en-US" sz="24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”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iz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udžbenika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str. 85.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Napišite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kratku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priču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o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nastanku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mokraće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koristeći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pojmovima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slike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dodatnim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pojmovima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glukoza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vitamini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voda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, urea,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mokraćna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kiselina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mokraća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Priču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pišite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u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paru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hr-HR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hr-HR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pl-PL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12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E690D-97E8-6E6D-357A-84AB57070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551621C-1A9F-4659-B8C9-D3C1722F56D7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Oblačić: strelica udesno 1">
            <a:extLst>
              <a:ext uri="{FF2B5EF4-FFF2-40B4-BE49-F238E27FC236}">
                <a16:creationId xmlns:a16="http://schemas.microsoft.com/office/drawing/2014/main" id="{5BEFA1B9-B430-9E79-603F-10C553420307}"/>
              </a:ext>
            </a:extLst>
          </p:cNvPr>
          <p:cNvSpPr/>
          <p:nvPr/>
        </p:nvSpPr>
        <p:spPr>
          <a:xfrm>
            <a:off x="884217" y="2533172"/>
            <a:ext cx="3378200" cy="1092200"/>
          </a:xfrm>
          <a:prstGeom prst="rightArrowCallout">
            <a:avLst>
              <a:gd name="adj1" fmla="val 15698"/>
              <a:gd name="adj2" fmla="val 25000"/>
              <a:gd name="adj3" fmla="val 36628"/>
              <a:gd name="adj4" fmla="val 71665"/>
            </a:avLst>
          </a:prstGeom>
          <a:solidFill>
            <a:srgbClr val="DFDD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2">
            <a:extLst>
              <a:ext uri="{FF2B5EF4-FFF2-40B4-BE49-F238E27FC236}">
                <a16:creationId xmlns:a16="http://schemas.microsoft.com/office/drawing/2014/main" id="{B7B8D20A-09D2-6D88-98FB-08D1770878C6}"/>
              </a:ext>
            </a:extLst>
          </p:cNvPr>
          <p:cNvSpPr/>
          <p:nvPr/>
        </p:nvSpPr>
        <p:spPr>
          <a:xfrm>
            <a:off x="505434" y="895823"/>
            <a:ext cx="108999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bubrezi reguliraju količinu vode i soli u tijelu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stalna količina vode i soli </a:t>
            </a:r>
            <a:r>
              <a:rPr lang="hr-HR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hr-HR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hr-HR" sz="2400" dirty="0">
                <a:latin typeface="Comic Sans MS" panose="030F0702030302020204" pitchFamily="66" charset="0"/>
              </a:rPr>
              <a:t>omogućuje pravilan  rad svih stanica i organa kao i rad organizma u cjelini</a:t>
            </a:r>
          </a:p>
        </p:txBody>
      </p:sp>
      <p:sp>
        <p:nvSpPr>
          <p:cNvPr id="6" name="Pravokutnik 3">
            <a:extLst>
              <a:ext uri="{FF2B5EF4-FFF2-40B4-BE49-F238E27FC236}">
                <a16:creationId xmlns:a16="http://schemas.microsoft.com/office/drawing/2014/main" id="{5DE26248-1E81-44AF-F3EA-D4D794DD14C8}"/>
              </a:ext>
            </a:extLst>
          </p:cNvPr>
          <p:cNvSpPr/>
          <p:nvPr/>
        </p:nvSpPr>
        <p:spPr>
          <a:xfrm>
            <a:off x="824950" y="2681949"/>
            <a:ext cx="2472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tijelu nedostaje vode</a:t>
            </a:r>
          </a:p>
        </p:txBody>
      </p:sp>
      <p:sp>
        <p:nvSpPr>
          <p:cNvPr id="9" name="Pravokutnik 4">
            <a:extLst>
              <a:ext uri="{FF2B5EF4-FFF2-40B4-BE49-F238E27FC236}">
                <a16:creationId xmlns:a16="http://schemas.microsoft.com/office/drawing/2014/main" id="{2136113D-7C77-48CF-4A8B-63D67834C48C}"/>
              </a:ext>
            </a:extLst>
          </p:cNvPr>
          <p:cNvSpPr/>
          <p:nvPr/>
        </p:nvSpPr>
        <p:spPr>
          <a:xfrm>
            <a:off x="4116634" y="2564599"/>
            <a:ext cx="29887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dirty="0">
                <a:latin typeface="Comic Sans MS" panose="030F0702030302020204" pitchFamily="66" charset="0"/>
              </a:rPr>
              <a:t>bubrezi </a:t>
            </a:r>
            <a:r>
              <a:rPr lang="hr-HR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smanjuju</a:t>
            </a:r>
            <a:r>
              <a:rPr lang="hr-HR" sz="2200" dirty="0">
                <a:latin typeface="Comic Sans MS" panose="030F0702030302020204" pitchFamily="66" charset="0"/>
              </a:rPr>
              <a:t> izlučivanje vode mokraćom</a:t>
            </a:r>
          </a:p>
        </p:txBody>
      </p:sp>
      <p:sp>
        <p:nvSpPr>
          <p:cNvPr id="10" name="Oblačić: strelica udesno 5">
            <a:extLst>
              <a:ext uri="{FF2B5EF4-FFF2-40B4-BE49-F238E27FC236}">
                <a16:creationId xmlns:a16="http://schemas.microsoft.com/office/drawing/2014/main" id="{CEE92C80-59BE-0888-CA5A-BD6D80A1F896}"/>
              </a:ext>
            </a:extLst>
          </p:cNvPr>
          <p:cNvSpPr/>
          <p:nvPr/>
        </p:nvSpPr>
        <p:spPr>
          <a:xfrm>
            <a:off x="884217" y="3834118"/>
            <a:ext cx="3378200" cy="1092200"/>
          </a:xfrm>
          <a:prstGeom prst="rightArrowCallout">
            <a:avLst>
              <a:gd name="adj1" fmla="val 15698"/>
              <a:gd name="adj2" fmla="val 25000"/>
              <a:gd name="adj3" fmla="val 36628"/>
              <a:gd name="adj4" fmla="val 7166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6">
            <a:extLst>
              <a:ext uri="{FF2B5EF4-FFF2-40B4-BE49-F238E27FC236}">
                <a16:creationId xmlns:a16="http://schemas.microsoft.com/office/drawing/2014/main" id="{D563C08A-FFE4-1B1C-95FA-4345E2FBFB91}"/>
              </a:ext>
            </a:extLst>
          </p:cNvPr>
          <p:cNvSpPr/>
          <p:nvPr/>
        </p:nvSpPr>
        <p:spPr>
          <a:xfrm>
            <a:off x="884217" y="3970307"/>
            <a:ext cx="2472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višak vode u tijelu</a:t>
            </a:r>
          </a:p>
        </p:txBody>
      </p:sp>
      <p:sp>
        <p:nvSpPr>
          <p:cNvPr id="12" name="Pravokutnik 7">
            <a:extLst>
              <a:ext uri="{FF2B5EF4-FFF2-40B4-BE49-F238E27FC236}">
                <a16:creationId xmlns:a16="http://schemas.microsoft.com/office/drawing/2014/main" id="{7FB8A852-A11F-8A57-3CB7-40176A7B3F1E}"/>
              </a:ext>
            </a:extLst>
          </p:cNvPr>
          <p:cNvSpPr/>
          <p:nvPr/>
        </p:nvSpPr>
        <p:spPr>
          <a:xfrm>
            <a:off x="4224030" y="3931743"/>
            <a:ext cx="26509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dirty="0">
                <a:latin typeface="Comic Sans MS" panose="030F0702030302020204" pitchFamily="66" charset="0"/>
              </a:rPr>
              <a:t>bubrezi </a:t>
            </a:r>
            <a:r>
              <a:rPr lang="hr-HR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pojačano</a:t>
            </a:r>
            <a:r>
              <a:rPr lang="hr-HR" sz="2200" dirty="0">
                <a:latin typeface="Comic Sans MS" panose="030F0702030302020204" pitchFamily="66" charset="0"/>
              </a:rPr>
              <a:t> izlučuju vodu mokraćom</a:t>
            </a:r>
          </a:p>
        </p:txBody>
      </p:sp>
      <p:sp>
        <p:nvSpPr>
          <p:cNvPr id="13" name="Desna vitičasta zagrada 8">
            <a:extLst>
              <a:ext uri="{FF2B5EF4-FFF2-40B4-BE49-F238E27FC236}">
                <a16:creationId xmlns:a16="http://schemas.microsoft.com/office/drawing/2014/main" id="{4E7F9668-E9A8-D19C-9666-FDBE6AC33BCA}"/>
              </a:ext>
            </a:extLst>
          </p:cNvPr>
          <p:cNvSpPr/>
          <p:nvPr/>
        </p:nvSpPr>
        <p:spPr>
          <a:xfrm>
            <a:off x="6637030" y="2525941"/>
            <a:ext cx="731178" cy="2513798"/>
          </a:xfrm>
          <a:prstGeom prst="rightBrace">
            <a:avLst>
              <a:gd name="adj1" fmla="val 63915"/>
              <a:gd name="adj2" fmla="val 2402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9">
            <a:extLst>
              <a:ext uri="{FF2B5EF4-FFF2-40B4-BE49-F238E27FC236}">
                <a16:creationId xmlns:a16="http://schemas.microsoft.com/office/drawing/2014/main" id="{676CB33E-5ADA-40E1-CB6B-0B29FEF11FFD}"/>
              </a:ext>
            </a:extLst>
          </p:cNvPr>
          <p:cNvSpPr/>
          <p:nvPr/>
        </p:nvSpPr>
        <p:spPr>
          <a:xfrm>
            <a:off x="6990206" y="2500606"/>
            <a:ext cx="24051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dirty="0">
                <a:latin typeface="Comic Sans MS" panose="030F0702030302020204" pitchFamily="66" charset="0"/>
              </a:rPr>
              <a:t>dok se ne uspostavi</a:t>
            </a:r>
          </a:p>
          <a:p>
            <a:pPr algn="ctr"/>
            <a:r>
              <a:rPr lang="hr-HR" sz="2200" dirty="0">
                <a:latin typeface="Comic Sans MS" panose="030F0702030302020204" pitchFamily="66" charset="0"/>
              </a:rPr>
              <a:t>uravnoteženo stanje</a:t>
            </a:r>
          </a:p>
        </p:txBody>
      </p:sp>
      <p:sp>
        <p:nvSpPr>
          <p:cNvPr id="18" name="Pravokutnik 13">
            <a:extLst>
              <a:ext uri="{FF2B5EF4-FFF2-40B4-BE49-F238E27FC236}">
                <a16:creationId xmlns:a16="http://schemas.microsoft.com/office/drawing/2014/main" id="{5B4AA77B-E7E3-80D9-0A96-C280DC0A7AF6}"/>
              </a:ext>
            </a:extLst>
          </p:cNvPr>
          <p:cNvSpPr/>
          <p:nvPr/>
        </p:nvSpPr>
        <p:spPr>
          <a:xfrm>
            <a:off x="7079133" y="4002224"/>
            <a:ext cx="2208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bubrezi troše energiju</a:t>
            </a:r>
          </a:p>
        </p:txBody>
      </p:sp>
    </p:spTree>
    <p:extLst>
      <p:ext uri="{BB962C8B-B14F-4D97-AF65-F5344CB8AC3E}">
        <p14:creationId xmlns:p14="http://schemas.microsoft.com/office/powerpoint/2010/main" val="38574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0" grpId="0" animBg="1"/>
      <p:bldP spid="11" grpId="0"/>
      <p:bldP spid="12" grpId="0"/>
      <p:bldP spid="13" grpId="0" animBg="1"/>
      <p:bldP spid="14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4B555-53AB-74B1-BE60-6E6313D16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069AC3-7B91-83DE-6012-E894E77CFBBE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Strelica: savijeno prema gore 1">
            <a:extLst>
              <a:ext uri="{FF2B5EF4-FFF2-40B4-BE49-F238E27FC236}">
                <a16:creationId xmlns:a16="http://schemas.microsoft.com/office/drawing/2014/main" id="{A2BFD9EE-808F-2B95-04B9-1CB25190B277}"/>
              </a:ext>
            </a:extLst>
          </p:cNvPr>
          <p:cNvSpPr/>
          <p:nvPr/>
        </p:nvSpPr>
        <p:spPr>
          <a:xfrm rot="5400000">
            <a:off x="455344" y="4081493"/>
            <a:ext cx="2279244" cy="522522"/>
          </a:xfrm>
          <a:prstGeom prst="bentUpArrow">
            <a:avLst>
              <a:gd name="adj1" fmla="val 14614"/>
              <a:gd name="adj2" fmla="val 15997"/>
              <a:gd name="adj3" fmla="val 152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Oblačić: strelica udesno 2">
            <a:extLst>
              <a:ext uri="{FF2B5EF4-FFF2-40B4-BE49-F238E27FC236}">
                <a16:creationId xmlns:a16="http://schemas.microsoft.com/office/drawing/2014/main" id="{6E0C0763-6219-96E9-59A7-64AAE523FF80}"/>
              </a:ext>
            </a:extLst>
          </p:cNvPr>
          <p:cNvSpPr/>
          <p:nvPr/>
        </p:nvSpPr>
        <p:spPr>
          <a:xfrm>
            <a:off x="1965350" y="2542711"/>
            <a:ext cx="2964445" cy="950346"/>
          </a:xfrm>
          <a:prstGeom prst="rightArrowCallout">
            <a:avLst>
              <a:gd name="adj1" fmla="val 15698"/>
              <a:gd name="adj2" fmla="val 25000"/>
              <a:gd name="adj3" fmla="val 36628"/>
              <a:gd name="adj4" fmla="val 7166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EBC0BEA-479E-DED3-D525-55EBCC2CD970}"/>
              </a:ext>
            </a:extLst>
          </p:cNvPr>
          <p:cNvSpPr/>
          <p:nvPr/>
        </p:nvSpPr>
        <p:spPr>
          <a:xfrm>
            <a:off x="4254956" y="914116"/>
            <a:ext cx="2114181" cy="1092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esna vitičasta zagrada 4">
            <a:extLst>
              <a:ext uri="{FF2B5EF4-FFF2-40B4-BE49-F238E27FC236}">
                <a16:creationId xmlns:a16="http://schemas.microsoft.com/office/drawing/2014/main" id="{B0F7EF14-DC05-E97D-90D3-D52595F25585}"/>
              </a:ext>
            </a:extLst>
          </p:cNvPr>
          <p:cNvSpPr/>
          <p:nvPr/>
        </p:nvSpPr>
        <p:spPr>
          <a:xfrm>
            <a:off x="7152746" y="2027318"/>
            <a:ext cx="731178" cy="4094148"/>
          </a:xfrm>
          <a:prstGeom prst="rightBrace">
            <a:avLst>
              <a:gd name="adj1" fmla="val 63915"/>
              <a:gd name="adj2" fmla="val 4928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5CEF1D3-7915-8A93-0559-C3475E01BDB5}"/>
              </a:ext>
            </a:extLst>
          </p:cNvPr>
          <p:cNvSpPr/>
          <p:nvPr/>
        </p:nvSpPr>
        <p:spPr>
          <a:xfrm>
            <a:off x="7456818" y="3448664"/>
            <a:ext cx="24051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dirty="0">
                <a:latin typeface="Comic Sans MS" panose="030F0702030302020204" pitchFamily="66" charset="0"/>
              </a:rPr>
              <a:t>dok se ne uspostavi</a:t>
            </a:r>
          </a:p>
          <a:p>
            <a:pPr algn="ctr"/>
            <a:r>
              <a:rPr lang="hr-HR" sz="2200" dirty="0">
                <a:latin typeface="Comic Sans MS" panose="030F0702030302020204" pitchFamily="66" charset="0"/>
              </a:rPr>
              <a:t>uravnoteženo stanje</a:t>
            </a:r>
          </a:p>
        </p:txBody>
      </p:sp>
      <p:sp>
        <p:nvSpPr>
          <p:cNvPr id="7" name="Oblačić: strelica udesno 6">
            <a:extLst>
              <a:ext uri="{FF2B5EF4-FFF2-40B4-BE49-F238E27FC236}">
                <a16:creationId xmlns:a16="http://schemas.microsoft.com/office/drawing/2014/main" id="{5185D4BA-5F75-68F6-75D3-250F87F25DA4}"/>
              </a:ext>
            </a:extLst>
          </p:cNvPr>
          <p:cNvSpPr/>
          <p:nvPr/>
        </p:nvSpPr>
        <p:spPr>
          <a:xfrm>
            <a:off x="1072943" y="914116"/>
            <a:ext cx="2964445" cy="1092200"/>
          </a:xfrm>
          <a:prstGeom prst="rightArrowCallout">
            <a:avLst>
              <a:gd name="adj1" fmla="val 15698"/>
              <a:gd name="adj2" fmla="val 25000"/>
              <a:gd name="adj3" fmla="val 36628"/>
              <a:gd name="adj4" fmla="val 7166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7">
            <a:extLst>
              <a:ext uri="{FF2B5EF4-FFF2-40B4-BE49-F238E27FC236}">
                <a16:creationId xmlns:a16="http://schemas.microsoft.com/office/drawing/2014/main" id="{AE2E0949-35E9-86E2-DCA8-95D170CFF5E4}"/>
              </a:ext>
            </a:extLst>
          </p:cNvPr>
          <p:cNvSpPr/>
          <p:nvPr/>
        </p:nvSpPr>
        <p:spPr>
          <a:xfrm>
            <a:off x="879878" y="1044718"/>
            <a:ext cx="2472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količina soli </a:t>
            </a:r>
            <a:br>
              <a:rPr lang="hr-HR" sz="2400" dirty="0">
                <a:latin typeface="Comic Sans MS" panose="030F0702030302020204" pitchFamily="66" charset="0"/>
              </a:rPr>
            </a:br>
            <a:r>
              <a:rPr lang="hr-HR" sz="2400" dirty="0">
                <a:latin typeface="Comic Sans MS" panose="030F0702030302020204" pitchFamily="66" charset="0"/>
              </a:rPr>
              <a:t>u tijelu</a:t>
            </a:r>
          </a:p>
        </p:txBody>
      </p:sp>
      <p:sp>
        <p:nvSpPr>
          <p:cNvPr id="10" name="Pravokutnik 8">
            <a:extLst>
              <a:ext uri="{FF2B5EF4-FFF2-40B4-BE49-F238E27FC236}">
                <a16:creationId xmlns:a16="http://schemas.microsoft.com/office/drawing/2014/main" id="{561EDE61-9290-58DD-64A8-FE975D38F1C3}"/>
              </a:ext>
            </a:extLst>
          </p:cNvPr>
          <p:cNvSpPr/>
          <p:nvPr/>
        </p:nvSpPr>
        <p:spPr>
          <a:xfrm>
            <a:off x="4075912" y="1055917"/>
            <a:ext cx="2472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količina vode</a:t>
            </a:r>
            <a:br>
              <a:rPr lang="hr-HR" sz="2400" dirty="0">
                <a:latin typeface="Comic Sans MS" panose="030F0702030302020204" pitchFamily="66" charset="0"/>
              </a:rPr>
            </a:br>
            <a:r>
              <a:rPr lang="hr-HR" sz="2400" dirty="0">
                <a:latin typeface="Comic Sans MS" panose="030F0702030302020204" pitchFamily="66" charset="0"/>
              </a:rPr>
              <a:t>u tijelu</a:t>
            </a:r>
          </a:p>
        </p:txBody>
      </p:sp>
      <p:sp>
        <p:nvSpPr>
          <p:cNvPr id="11" name="Pravokutnik 9">
            <a:extLst>
              <a:ext uri="{FF2B5EF4-FFF2-40B4-BE49-F238E27FC236}">
                <a16:creationId xmlns:a16="http://schemas.microsoft.com/office/drawing/2014/main" id="{9C48D2AF-4AD0-BC37-DBF5-98DFE34F9FD1}"/>
              </a:ext>
            </a:extLst>
          </p:cNvPr>
          <p:cNvSpPr/>
          <p:nvPr/>
        </p:nvSpPr>
        <p:spPr>
          <a:xfrm>
            <a:off x="1764973" y="2604970"/>
            <a:ext cx="2472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veći unos soli </a:t>
            </a:r>
            <a:br>
              <a:rPr lang="hr-HR" sz="2400" dirty="0">
                <a:latin typeface="Comic Sans MS" panose="030F0702030302020204" pitchFamily="66" charset="0"/>
              </a:rPr>
            </a:br>
            <a:r>
              <a:rPr lang="hr-HR" sz="2400" dirty="0">
                <a:latin typeface="Comic Sans MS" panose="030F0702030302020204" pitchFamily="66" charset="0"/>
              </a:rPr>
              <a:t>u tijelo</a:t>
            </a:r>
          </a:p>
        </p:txBody>
      </p:sp>
      <p:sp>
        <p:nvSpPr>
          <p:cNvPr id="12" name="Pravokutnik 10">
            <a:extLst>
              <a:ext uri="{FF2B5EF4-FFF2-40B4-BE49-F238E27FC236}">
                <a16:creationId xmlns:a16="http://schemas.microsoft.com/office/drawing/2014/main" id="{A489633C-C0EC-A5F9-7EA2-9136BD7EAEE4}"/>
              </a:ext>
            </a:extLst>
          </p:cNvPr>
          <p:cNvSpPr/>
          <p:nvPr/>
        </p:nvSpPr>
        <p:spPr>
          <a:xfrm>
            <a:off x="1856227" y="3497988"/>
            <a:ext cx="2472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raste gustoća krvne plazme</a:t>
            </a:r>
          </a:p>
        </p:txBody>
      </p:sp>
      <p:sp>
        <p:nvSpPr>
          <p:cNvPr id="13" name="Strelica: savijeno prema gore 11">
            <a:extLst>
              <a:ext uri="{FF2B5EF4-FFF2-40B4-BE49-F238E27FC236}">
                <a16:creationId xmlns:a16="http://schemas.microsoft.com/office/drawing/2014/main" id="{07FA9479-98DE-724C-9DB3-A59E55E4AB17}"/>
              </a:ext>
            </a:extLst>
          </p:cNvPr>
          <p:cNvSpPr/>
          <p:nvPr/>
        </p:nvSpPr>
        <p:spPr>
          <a:xfrm rot="5400000">
            <a:off x="1041808" y="2468539"/>
            <a:ext cx="1092202" cy="508407"/>
          </a:xfrm>
          <a:prstGeom prst="bentUpArrow">
            <a:avLst>
              <a:gd name="adj1" fmla="val 13174"/>
              <a:gd name="adj2" fmla="val 16177"/>
              <a:gd name="adj3" fmla="val 1529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2">
            <a:extLst>
              <a:ext uri="{FF2B5EF4-FFF2-40B4-BE49-F238E27FC236}">
                <a16:creationId xmlns:a16="http://schemas.microsoft.com/office/drawing/2014/main" id="{4DB33BA5-9D29-F924-8839-1B9E904E7025}"/>
              </a:ext>
            </a:extLst>
          </p:cNvPr>
          <p:cNvSpPr/>
          <p:nvPr/>
        </p:nvSpPr>
        <p:spPr>
          <a:xfrm>
            <a:off x="4759762" y="2369526"/>
            <a:ext cx="26724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200" dirty="0">
                <a:latin typeface="Comic Sans MS" panose="030F0702030302020204" pitchFamily="66" charset="0"/>
              </a:rPr>
              <a:t>osjećaj žeđi – veći unos vode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200" dirty="0">
                <a:latin typeface="Comic Sans MS" panose="030F0702030302020204" pitchFamily="66" charset="0"/>
              </a:rPr>
              <a:t>bubrezi vraćaju </a:t>
            </a:r>
            <a:r>
              <a:rPr lang="hr-HR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vodu</a:t>
            </a:r>
            <a:r>
              <a:rPr lang="hr-HR" sz="2200" dirty="0">
                <a:latin typeface="Comic Sans MS" panose="030F0702030302020204" pitchFamily="66" charset="0"/>
              </a:rPr>
              <a:t> u krv</a:t>
            </a:r>
          </a:p>
        </p:txBody>
      </p:sp>
      <p:sp>
        <p:nvSpPr>
          <p:cNvPr id="15" name="Oblačić: strelica udesno 13">
            <a:extLst>
              <a:ext uri="{FF2B5EF4-FFF2-40B4-BE49-F238E27FC236}">
                <a16:creationId xmlns:a16="http://schemas.microsoft.com/office/drawing/2014/main" id="{AEDEF61F-5B38-E4EF-4F33-D4CA5C1EA723}"/>
              </a:ext>
            </a:extLst>
          </p:cNvPr>
          <p:cNvSpPr/>
          <p:nvPr/>
        </p:nvSpPr>
        <p:spPr>
          <a:xfrm>
            <a:off x="1974980" y="4842567"/>
            <a:ext cx="2998312" cy="891287"/>
          </a:xfrm>
          <a:prstGeom prst="rightArrowCallout">
            <a:avLst>
              <a:gd name="adj1" fmla="val 15698"/>
              <a:gd name="adj2" fmla="val 25000"/>
              <a:gd name="adj3" fmla="val 36628"/>
              <a:gd name="adj4" fmla="val 7364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4">
            <a:extLst>
              <a:ext uri="{FF2B5EF4-FFF2-40B4-BE49-F238E27FC236}">
                <a16:creationId xmlns:a16="http://schemas.microsoft.com/office/drawing/2014/main" id="{963E7FFB-EE81-CB08-7CE0-5AE2C72312B3}"/>
              </a:ext>
            </a:extLst>
          </p:cNvPr>
          <p:cNvSpPr/>
          <p:nvPr/>
        </p:nvSpPr>
        <p:spPr>
          <a:xfrm>
            <a:off x="1821589" y="4864207"/>
            <a:ext cx="2472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manji unos soli </a:t>
            </a:r>
            <a:br>
              <a:rPr lang="hr-HR" sz="2400" dirty="0">
                <a:latin typeface="Comic Sans MS" panose="030F0702030302020204" pitchFamily="66" charset="0"/>
              </a:rPr>
            </a:br>
            <a:r>
              <a:rPr lang="hr-HR" sz="2400" dirty="0">
                <a:latin typeface="Comic Sans MS" panose="030F0702030302020204" pitchFamily="66" charset="0"/>
              </a:rPr>
              <a:t>u tijelo</a:t>
            </a:r>
          </a:p>
        </p:txBody>
      </p:sp>
      <p:sp>
        <p:nvSpPr>
          <p:cNvPr id="17" name="Pravokutnik 15">
            <a:extLst>
              <a:ext uri="{FF2B5EF4-FFF2-40B4-BE49-F238E27FC236}">
                <a16:creationId xmlns:a16="http://schemas.microsoft.com/office/drawing/2014/main" id="{FF0C5BB7-0AFF-B0A0-F728-A1D49621B4E6}"/>
              </a:ext>
            </a:extLst>
          </p:cNvPr>
          <p:cNvSpPr/>
          <p:nvPr/>
        </p:nvSpPr>
        <p:spPr>
          <a:xfrm>
            <a:off x="4822687" y="4888419"/>
            <a:ext cx="22671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200" dirty="0">
                <a:latin typeface="Comic Sans MS" panose="030F0702030302020204" pitchFamily="66" charset="0"/>
              </a:rPr>
              <a:t>bubrezi izlučuju </a:t>
            </a:r>
            <a:r>
              <a:rPr lang="hr-HR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vodu</a:t>
            </a:r>
            <a:r>
              <a:rPr lang="hr-HR" sz="2200" dirty="0">
                <a:latin typeface="Comic Sans MS" panose="030F0702030302020204" pitchFamily="66" charset="0"/>
              </a:rPr>
              <a:t> mokraćom</a:t>
            </a:r>
          </a:p>
        </p:txBody>
      </p:sp>
      <p:sp>
        <p:nvSpPr>
          <p:cNvPr id="18" name="Pravokutnik 16">
            <a:extLst>
              <a:ext uri="{FF2B5EF4-FFF2-40B4-BE49-F238E27FC236}">
                <a16:creationId xmlns:a16="http://schemas.microsoft.com/office/drawing/2014/main" id="{57E9DDAD-860F-7243-74B4-5134922788E9}"/>
              </a:ext>
            </a:extLst>
          </p:cNvPr>
          <p:cNvSpPr/>
          <p:nvPr/>
        </p:nvSpPr>
        <p:spPr>
          <a:xfrm>
            <a:off x="1846707" y="5695204"/>
            <a:ext cx="2617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smanjuje se gustoća krvne plazme</a:t>
            </a:r>
          </a:p>
        </p:txBody>
      </p:sp>
      <p:sp>
        <p:nvSpPr>
          <p:cNvPr id="19" name="Pravokutnik 17">
            <a:extLst>
              <a:ext uri="{FF2B5EF4-FFF2-40B4-BE49-F238E27FC236}">
                <a16:creationId xmlns:a16="http://schemas.microsoft.com/office/drawing/2014/main" id="{6897ABD9-0E0E-5F62-D96B-DE16ACA415BA}"/>
              </a:ext>
            </a:extLst>
          </p:cNvPr>
          <p:cNvSpPr/>
          <p:nvPr/>
        </p:nvSpPr>
        <p:spPr>
          <a:xfrm>
            <a:off x="7676156" y="5000508"/>
            <a:ext cx="1643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bubrezi troše energiju</a:t>
            </a:r>
          </a:p>
        </p:txBody>
      </p:sp>
      <p:pic>
        <p:nvPicPr>
          <p:cNvPr id="20" name="Picture 4" descr="Happy kidney two cheerful cartoon – Royalty-Free Vector | VectorStock">
            <a:extLst>
              <a:ext uri="{FF2B5EF4-FFF2-40B4-BE49-F238E27FC236}">
                <a16:creationId xmlns:a16="http://schemas.microsoft.com/office/drawing/2014/main" id="{B1365EBA-202B-D98F-1A8F-77C5C7037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9" t="20179" r="14322" b="24378"/>
          <a:stretch>
            <a:fillRect/>
          </a:stretch>
        </p:blipFill>
        <p:spPr bwMode="auto">
          <a:xfrm>
            <a:off x="10335772" y="2834821"/>
            <a:ext cx="1313525" cy="11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C7D3D5C7-D141-84F7-8599-42A4B97EF842}"/>
              </a:ext>
            </a:extLst>
          </p:cNvPr>
          <p:cNvSpPr/>
          <p:nvPr/>
        </p:nvSpPr>
        <p:spPr>
          <a:xfrm>
            <a:off x="8269413" y="1129630"/>
            <a:ext cx="3702434" cy="1315975"/>
          </a:xfrm>
          <a:prstGeom prst="wedgeRectCallout">
            <a:avLst>
              <a:gd name="adj1" fmla="val 19000"/>
              <a:gd name="adj2" fmla="val 78882"/>
            </a:avLst>
          </a:prstGeom>
          <a:solidFill>
            <a:srgbClr val="F2ECF8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>
                <a:solidFill>
                  <a:schemeClr val="tx1"/>
                </a:solidFill>
                <a:latin typeface="Comic Sans MS" panose="030F0702030302020204" pitchFamily="66" charset="0"/>
              </a:rPr>
              <a:t>Kako pojačan unos soli u organizam utječe na krvni tlak osobe?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4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 animBg="1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19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1AB0F-9C69-BA34-33F0-4CA01CF34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FA8148E-F07B-8F70-D487-FC4660EF28FA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421ECE-A44E-DA62-7DE9-CC36FFE84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16" y="2499553"/>
            <a:ext cx="3296992" cy="2490281"/>
          </a:xfrm>
          <a:prstGeom prst="rect">
            <a:avLst/>
          </a:prstGeom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7B375AF0-B2C5-3348-3E56-631D9BAFB49C}"/>
              </a:ext>
            </a:extLst>
          </p:cNvPr>
          <p:cNvSpPr/>
          <p:nvPr/>
        </p:nvSpPr>
        <p:spPr>
          <a:xfrm>
            <a:off x="6232464" y="1272918"/>
            <a:ext cx="5641555" cy="1115486"/>
          </a:xfrm>
          <a:prstGeom prst="wedgeRectCallout">
            <a:avLst>
              <a:gd name="adj1" fmla="val 10328"/>
              <a:gd name="adj2" fmla="val 123368"/>
            </a:avLst>
          </a:prstGeom>
          <a:solidFill>
            <a:srgbClr val="F2ECF8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i="1">
                <a:solidFill>
                  <a:schemeClr val="tx1"/>
                </a:solidFill>
                <a:latin typeface="Comic Sans MS" panose="030F0702030302020204" pitchFamily="66" charset="0"/>
              </a:rPr>
              <a:t>Je li udio pojedinih tvari jednak u svakoj mokraći iste osobe? Objasni.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4" descr="Happy kidney two cheerful cartoon – Royalty-Free Vector | VectorStock">
            <a:extLst>
              <a:ext uri="{FF2B5EF4-FFF2-40B4-BE49-F238E27FC236}">
                <a16:creationId xmlns:a16="http://schemas.microsoft.com/office/drawing/2014/main" id="{7C146489-29B2-11A4-AD5F-2E3F9A6CA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9" t="20179" r="14322" b="24378"/>
          <a:stretch>
            <a:fillRect/>
          </a:stretch>
        </p:blipFill>
        <p:spPr bwMode="auto">
          <a:xfrm>
            <a:off x="8297549" y="3354111"/>
            <a:ext cx="1313525" cy="11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9DFE639-FF3F-595B-9D51-3A2548D625C8}"/>
              </a:ext>
            </a:extLst>
          </p:cNvPr>
          <p:cNvSpPr txBox="1"/>
          <p:nvPr/>
        </p:nvSpPr>
        <p:spPr>
          <a:xfrm>
            <a:off x="846763" y="5019805"/>
            <a:ext cx="103521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u="none" strike="noStrike" baseline="0" dirty="0" err="1">
                <a:solidFill>
                  <a:srgbClr val="585857"/>
                </a:solidFill>
                <a:latin typeface="Comic Sans MS" panose="030F0702030302020204" pitchFamily="66" charset="0"/>
              </a:rPr>
              <a:t>Boja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Comic Sans MS" panose="030F0702030302020204" pitchFamily="66" charset="0"/>
              </a:rPr>
              <a:t>mokraće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Comic Sans MS" panose="030F0702030302020204" pitchFamily="66" charset="0"/>
              </a:rPr>
              <a:t>pokazuje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Comic Sans MS" panose="030F0702030302020204" pitchFamily="66" charset="0"/>
              </a:rPr>
              <a:t>unosimo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Comic Sans MS" panose="030F0702030302020204" pitchFamily="66" charset="0"/>
              </a:rPr>
              <a:t> li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Comic Sans MS" panose="030F0702030302020204" pitchFamily="66" charset="0"/>
              </a:rPr>
              <a:t>dovoljno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Comic Sans MS" panose="030F0702030302020204" pitchFamily="66" charset="0"/>
              </a:rPr>
              <a:t>vode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Comic Sans MS" panose="030F0702030302020204" pitchFamily="66" charset="0"/>
              </a:rPr>
              <a:t> u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Comic Sans MS" panose="030F0702030302020204" pitchFamily="66" charset="0"/>
              </a:rPr>
              <a:t>organizam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Comic Sans MS" panose="030F0702030302020204" pitchFamily="66" charset="0"/>
              </a:rPr>
              <a:t> – </a:t>
            </a:r>
            <a:r>
              <a:rPr lang="en-US" sz="2400" b="1" i="1" u="none" strike="noStrike" baseline="0" dirty="0" err="1">
                <a:solidFill>
                  <a:srgbClr val="585857"/>
                </a:solidFill>
                <a:latin typeface="Comic Sans MS" panose="030F0702030302020204" pitchFamily="66" charset="0"/>
              </a:rPr>
              <a:t>svjetlija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Comic Sans MS" panose="030F0702030302020204" pitchFamily="66" charset="0"/>
              </a:rPr>
              <a:t>boja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Comic Sans MS" panose="030F0702030302020204" pitchFamily="66" charset="0"/>
              </a:rPr>
              <a:t>upućuje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Comic Sans MS" panose="030F0702030302020204" pitchFamily="66" charset="0"/>
              </a:rPr>
              <a:t>na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Comic Sans MS" panose="030F0702030302020204" pitchFamily="66" charset="0"/>
              </a:rPr>
              <a:t>dobru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Comic Sans MS" panose="030F0702030302020204" pitchFamily="66" charset="0"/>
              </a:rPr>
              <a:t>hidraciju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Comic Sans MS" panose="030F0702030302020204" pitchFamily="66" charset="0"/>
              </a:rPr>
              <a:t>, a </a:t>
            </a:r>
            <a:r>
              <a:rPr lang="en-US" sz="2400" b="1" i="1" u="none" strike="noStrike" baseline="0" dirty="0" err="1">
                <a:solidFill>
                  <a:srgbClr val="585857"/>
                </a:solidFill>
                <a:latin typeface="Comic Sans MS" panose="030F0702030302020204" pitchFamily="66" charset="0"/>
              </a:rPr>
              <a:t>tamnija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Comic Sans MS" panose="030F0702030302020204" pitchFamily="66" charset="0"/>
              </a:rPr>
              <a:t>na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Comic Sans MS" panose="030F0702030302020204" pitchFamily="66" charset="0"/>
              </a:rPr>
              <a:t>nedostatnu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Comic Sans MS" panose="030F0702030302020204" pitchFamily="66" charset="0"/>
              </a:rPr>
              <a:t>hidrataciju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Comic Sans MS" panose="030F0702030302020204" pitchFamily="66" charset="0"/>
              </a:rPr>
              <a:t>. 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lačić: strelica udesno 1">
            <a:extLst>
              <a:ext uri="{FF2B5EF4-FFF2-40B4-BE49-F238E27FC236}">
                <a16:creationId xmlns:a16="http://schemas.microsoft.com/office/drawing/2014/main" id="{ACB19EA1-F38A-029C-F8F9-A6EFF47BCD36}"/>
              </a:ext>
            </a:extLst>
          </p:cNvPr>
          <p:cNvSpPr/>
          <p:nvPr/>
        </p:nvSpPr>
        <p:spPr>
          <a:xfrm>
            <a:off x="1043571" y="4322229"/>
            <a:ext cx="3030929" cy="830997"/>
          </a:xfrm>
          <a:prstGeom prst="rightArrowCallout">
            <a:avLst>
              <a:gd name="adj1" fmla="val 15698"/>
              <a:gd name="adj2" fmla="val 25000"/>
              <a:gd name="adj3" fmla="val 36628"/>
              <a:gd name="adj4" fmla="val 804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3">
            <a:extLst>
              <a:ext uri="{FF2B5EF4-FFF2-40B4-BE49-F238E27FC236}">
                <a16:creationId xmlns:a16="http://schemas.microsoft.com/office/drawing/2014/main" id="{1DB07A55-B976-38DE-D091-53196C5A33A0}"/>
              </a:ext>
            </a:extLst>
          </p:cNvPr>
          <p:cNvSpPr/>
          <p:nvPr/>
        </p:nvSpPr>
        <p:spPr>
          <a:xfrm>
            <a:off x="882134" y="780444"/>
            <a:ext cx="1091965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bubrezi reguliraju količinu vode i soli u tijelu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stalna količina vode i soli </a:t>
            </a:r>
            <a:r>
              <a:rPr lang="hr-HR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hr-HR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hr-HR" sz="2400" dirty="0">
                <a:latin typeface="Comic Sans MS" panose="030F0702030302020204" pitchFamily="66" charset="0"/>
              </a:rPr>
              <a:t>pravilan rad svih stanica i organa te rad organizma u cjelini</a:t>
            </a:r>
          </a:p>
        </p:txBody>
      </p:sp>
      <p:sp>
        <p:nvSpPr>
          <p:cNvPr id="4" name="Oblačić: strelica udesno 4">
            <a:extLst>
              <a:ext uri="{FF2B5EF4-FFF2-40B4-BE49-F238E27FC236}">
                <a16:creationId xmlns:a16="http://schemas.microsoft.com/office/drawing/2014/main" id="{DFF5BC76-E9C4-DB8D-65DB-0A9C7469F24A}"/>
              </a:ext>
            </a:extLst>
          </p:cNvPr>
          <p:cNvSpPr/>
          <p:nvPr/>
        </p:nvSpPr>
        <p:spPr>
          <a:xfrm>
            <a:off x="1018800" y="2356955"/>
            <a:ext cx="3015819" cy="830997"/>
          </a:xfrm>
          <a:prstGeom prst="rightArrowCallout">
            <a:avLst>
              <a:gd name="adj1" fmla="val 15698"/>
              <a:gd name="adj2" fmla="val 25000"/>
              <a:gd name="adj3" fmla="val 36628"/>
              <a:gd name="adj4" fmla="val 810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5">
            <a:extLst>
              <a:ext uri="{FF2B5EF4-FFF2-40B4-BE49-F238E27FC236}">
                <a16:creationId xmlns:a16="http://schemas.microsoft.com/office/drawing/2014/main" id="{581E2EFC-F2AE-D568-990E-CEFD6A4CA915}"/>
              </a:ext>
            </a:extLst>
          </p:cNvPr>
          <p:cNvSpPr/>
          <p:nvPr/>
        </p:nvSpPr>
        <p:spPr>
          <a:xfrm>
            <a:off x="990323" y="2356955"/>
            <a:ext cx="2472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tijelu nedostaje vode</a:t>
            </a:r>
          </a:p>
        </p:txBody>
      </p:sp>
      <p:sp>
        <p:nvSpPr>
          <p:cNvPr id="6" name="Pravokutnik 6">
            <a:extLst>
              <a:ext uri="{FF2B5EF4-FFF2-40B4-BE49-F238E27FC236}">
                <a16:creationId xmlns:a16="http://schemas.microsoft.com/office/drawing/2014/main" id="{16BEBA81-4BED-DD9A-EB3E-34412DBDE98A}"/>
              </a:ext>
            </a:extLst>
          </p:cNvPr>
          <p:cNvSpPr/>
          <p:nvPr/>
        </p:nvSpPr>
        <p:spPr>
          <a:xfrm>
            <a:off x="3835541" y="2419812"/>
            <a:ext cx="3750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dirty="0">
                <a:latin typeface="Comic Sans MS" panose="030F0702030302020204" pitchFamily="66" charset="0"/>
              </a:rPr>
              <a:t>bubrezi </a:t>
            </a:r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smanjuju</a:t>
            </a:r>
            <a:r>
              <a:rPr lang="hr-HR" dirty="0">
                <a:latin typeface="Comic Sans MS" panose="030F0702030302020204" pitchFamily="66" charset="0"/>
              </a:rPr>
              <a:t> izlučivanje vode mokraćom</a:t>
            </a:r>
          </a:p>
        </p:txBody>
      </p:sp>
      <p:sp>
        <p:nvSpPr>
          <p:cNvPr id="7" name="Oblačić: strelica udesno 7">
            <a:extLst>
              <a:ext uri="{FF2B5EF4-FFF2-40B4-BE49-F238E27FC236}">
                <a16:creationId xmlns:a16="http://schemas.microsoft.com/office/drawing/2014/main" id="{85FA76D9-8ABA-C33C-230D-E02FBF2DE8E0}"/>
              </a:ext>
            </a:extLst>
          </p:cNvPr>
          <p:cNvSpPr/>
          <p:nvPr/>
        </p:nvSpPr>
        <p:spPr>
          <a:xfrm>
            <a:off x="1025701" y="3325211"/>
            <a:ext cx="3030929" cy="830997"/>
          </a:xfrm>
          <a:prstGeom prst="rightArrowCallout">
            <a:avLst>
              <a:gd name="adj1" fmla="val 15698"/>
              <a:gd name="adj2" fmla="val 25000"/>
              <a:gd name="adj3" fmla="val 36628"/>
              <a:gd name="adj4" fmla="val 804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8">
            <a:extLst>
              <a:ext uri="{FF2B5EF4-FFF2-40B4-BE49-F238E27FC236}">
                <a16:creationId xmlns:a16="http://schemas.microsoft.com/office/drawing/2014/main" id="{6924DC4A-CBCB-C05F-128E-FE836C8E1291}"/>
              </a:ext>
            </a:extLst>
          </p:cNvPr>
          <p:cNvSpPr/>
          <p:nvPr/>
        </p:nvSpPr>
        <p:spPr>
          <a:xfrm>
            <a:off x="888891" y="3293308"/>
            <a:ext cx="2472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višak vode u tijelu</a:t>
            </a:r>
          </a:p>
        </p:txBody>
      </p:sp>
      <p:sp>
        <p:nvSpPr>
          <p:cNvPr id="9" name="Pravokutnik 9">
            <a:extLst>
              <a:ext uri="{FF2B5EF4-FFF2-40B4-BE49-F238E27FC236}">
                <a16:creationId xmlns:a16="http://schemas.microsoft.com/office/drawing/2014/main" id="{89278889-646E-CBB9-ED91-3421C2225E5D}"/>
              </a:ext>
            </a:extLst>
          </p:cNvPr>
          <p:cNvSpPr/>
          <p:nvPr/>
        </p:nvSpPr>
        <p:spPr>
          <a:xfrm>
            <a:off x="3918290" y="3305943"/>
            <a:ext cx="3585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dirty="0">
                <a:latin typeface="Comic Sans MS" panose="030F0702030302020204" pitchFamily="66" charset="0"/>
              </a:rPr>
              <a:t>bubrezi </a:t>
            </a:r>
            <a:r>
              <a:rPr lang="hr-HR" dirty="0">
                <a:solidFill>
                  <a:srgbClr val="00B050"/>
                </a:solidFill>
                <a:latin typeface="Comic Sans MS" panose="030F0702030302020204" pitchFamily="66" charset="0"/>
              </a:rPr>
              <a:t>pojačano</a:t>
            </a:r>
            <a:r>
              <a:rPr lang="hr-HR" dirty="0">
                <a:latin typeface="Comic Sans MS" panose="030F0702030302020204" pitchFamily="66" charset="0"/>
              </a:rPr>
              <a:t> izlučuju vodu mokraćom</a:t>
            </a:r>
          </a:p>
        </p:txBody>
      </p:sp>
      <p:sp>
        <p:nvSpPr>
          <p:cNvPr id="10" name="Desna vitičasta zagrada 10">
            <a:extLst>
              <a:ext uri="{FF2B5EF4-FFF2-40B4-BE49-F238E27FC236}">
                <a16:creationId xmlns:a16="http://schemas.microsoft.com/office/drawing/2014/main" id="{40029181-462B-A432-FAB3-3AA0387942C4}"/>
              </a:ext>
            </a:extLst>
          </p:cNvPr>
          <p:cNvSpPr/>
          <p:nvPr/>
        </p:nvSpPr>
        <p:spPr>
          <a:xfrm>
            <a:off x="7179006" y="2149440"/>
            <a:ext cx="731178" cy="4315698"/>
          </a:xfrm>
          <a:prstGeom prst="rightBrace">
            <a:avLst>
              <a:gd name="adj1" fmla="val 63915"/>
              <a:gd name="adj2" fmla="val 3858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1">
            <a:extLst>
              <a:ext uri="{FF2B5EF4-FFF2-40B4-BE49-F238E27FC236}">
                <a16:creationId xmlns:a16="http://schemas.microsoft.com/office/drawing/2014/main" id="{ECAC6899-17D1-FA7B-6B1E-84608F8F95A2}"/>
              </a:ext>
            </a:extLst>
          </p:cNvPr>
          <p:cNvSpPr/>
          <p:nvPr/>
        </p:nvSpPr>
        <p:spPr>
          <a:xfrm>
            <a:off x="7619809" y="3017434"/>
            <a:ext cx="21840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200" dirty="0">
                <a:latin typeface="Comic Sans MS" panose="030F0702030302020204" pitchFamily="66" charset="0"/>
              </a:rPr>
              <a:t>dok se ne uspostavi</a:t>
            </a:r>
          </a:p>
          <a:p>
            <a:pPr algn="ctr"/>
            <a:r>
              <a:rPr lang="hr-HR" sz="2200" dirty="0">
                <a:latin typeface="Comic Sans MS" panose="030F0702030302020204" pitchFamily="66" charset="0"/>
              </a:rPr>
              <a:t>uravnoteženo stanje</a:t>
            </a:r>
          </a:p>
        </p:txBody>
      </p:sp>
      <p:sp>
        <p:nvSpPr>
          <p:cNvPr id="12" name="Pravokutnik 12">
            <a:extLst>
              <a:ext uri="{FF2B5EF4-FFF2-40B4-BE49-F238E27FC236}">
                <a16:creationId xmlns:a16="http://schemas.microsoft.com/office/drawing/2014/main" id="{695E0CDB-30DE-DAE8-BDFA-80C82627B2DD}"/>
              </a:ext>
            </a:extLst>
          </p:cNvPr>
          <p:cNvSpPr/>
          <p:nvPr/>
        </p:nvSpPr>
        <p:spPr>
          <a:xfrm>
            <a:off x="882134" y="4273418"/>
            <a:ext cx="2629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veći</a:t>
            </a:r>
            <a:r>
              <a:rPr lang="hr-HR" dirty="0">
                <a:latin typeface="Comic Sans MS" panose="030F0702030302020204" pitchFamily="66" charset="0"/>
              </a:rPr>
              <a:t> unos soli </a:t>
            </a:r>
            <a:br>
              <a:rPr lang="hr-HR" dirty="0">
                <a:latin typeface="Comic Sans MS" panose="030F0702030302020204" pitchFamily="66" charset="0"/>
              </a:rPr>
            </a:br>
            <a:r>
              <a:rPr lang="hr-HR" dirty="0">
                <a:latin typeface="Comic Sans MS" panose="030F0702030302020204" pitchFamily="66" charset="0"/>
              </a:rPr>
              <a:t>u tijelo/</a:t>
            </a:r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raste</a:t>
            </a:r>
            <a:r>
              <a:rPr lang="hr-HR" dirty="0">
                <a:latin typeface="Comic Sans MS" panose="030F0702030302020204" pitchFamily="66" charset="0"/>
              </a:rPr>
              <a:t> gustoća krvne plazme</a:t>
            </a:r>
          </a:p>
        </p:txBody>
      </p:sp>
      <p:sp>
        <p:nvSpPr>
          <p:cNvPr id="13" name="Pravokutnik 13">
            <a:extLst>
              <a:ext uri="{FF2B5EF4-FFF2-40B4-BE49-F238E27FC236}">
                <a16:creationId xmlns:a16="http://schemas.microsoft.com/office/drawing/2014/main" id="{16D8B5FB-62DE-5864-DFF1-61802A80D5C7}"/>
              </a:ext>
            </a:extLst>
          </p:cNvPr>
          <p:cNvSpPr/>
          <p:nvPr/>
        </p:nvSpPr>
        <p:spPr>
          <a:xfrm>
            <a:off x="3666750" y="4073363"/>
            <a:ext cx="3750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dirty="0">
                <a:latin typeface="Comic Sans MS" panose="030F0702030302020204" pitchFamily="66" charset="0"/>
              </a:rPr>
              <a:t>osjećaj žeđi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dirty="0">
                <a:latin typeface="Comic Sans MS" panose="030F0702030302020204" pitchFamily="66" charset="0"/>
              </a:rPr>
              <a:t>bubrezi vraćaju </a:t>
            </a:r>
            <a:r>
              <a:rPr lang="hr-HR" dirty="0">
                <a:solidFill>
                  <a:srgbClr val="0070C0"/>
                </a:solidFill>
                <a:latin typeface="Comic Sans MS" panose="030F0702030302020204" pitchFamily="66" charset="0"/>
              </a:rPr>
              <a:t>vodu</a:t>
            </a:r>
            <a:r>
              <a:rPr lang="hr-HR" dirty="0">
                <a:latin typeface="Comic Sans MS" panose="030F0702030302020204" pitchFamily="66" charset="0"/>
              </a:rPr>
              <a:t> u krv (kako voda iz stanica ne bi prelazila u krv osmozom)</a:t>
            </a:r>
          </a:p>
        </p:txBody>
      </p:sp>
      <p:sp>
        <p:nvSpPr>
          <p:cNvPr id="14" name="Oblačić: strelica udesno 14">
            <a:extLst>
              <a:ext uri="{FF2B5EF4-FFF2-40B4-BE49-F238E27FC236}">
                <a16:creationId xmlns:a16="http://schemas.microsoft.com/office/drawing/2014/main" id="{9CFBC561-8795-1F5F-21A9-DD2697E5B431}"/>
              </a:ext>
            </a:extLst>
          </p:cNvPr>
          <p:cNvSpPr/>
          <p:nvPr/>
        </p:nvSpPr>
        <p:spPr>
          <a:xfrm>
            <a:off x="1025701" y="5383053"/>
            <a:ext cx="2975222" cy="830998"/>
          </a:xfrm>
          <a:prstGeom prst="rightArrowCallout">
            <a:avLst>
              <a:gd name="adj1" fmla="val 15698"/>
              <a:gd name="adj2" fmla="val 25000"/>
              <a:gd name="adj3" fmla="val 36628"/>
              <a:gd name="adj4" fmla="val 811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5">
            <a:extLst>
              <a:ext uri="{FF2B5EF4-FFF2-40B4-BE49-F238E27FC236}">
                <a16:creationId xmlns:a16="http://schemas.microsoft.com/office/drawing/2014/main" id="{242A57F7-C15D-B822-DDED-7FCFBB176B83}"/>
              </a:ext>
            </a:extLst>
          </p:cNvPr>
          <p:cNvSpPr/>
          <p:nvPr/>
        </p:nvSpPr>
        <p:spPr>
          <a:xfrm>
            <a:off x="911650" y="5336887"/>
            <a:ext cx="2629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manji</a:t>
            </a:r>
            <a:r>
              <a:rPr lang="hr-HR" dirty="0">
                <a:latin typeface="Comic Sans MS" panose="030F0702030302020204" pitchFamily="66" charset="0"/>
              </a:rPr>
              <a:t> unos soli </a:t>
            </a:r>
            <a:br>
              <a:rPr lang="hr-HR" dirty="0">
                <a:latin typeface="Comic Sans MS" panose="030F0702030302020204" pitchFamily="66" charset="0"/>
              </a:rPr>
            </a:br>
            <a:r>
              <a:rPr lang="hr-HR" dirty="0">
                <a:latin typeface="Comic Sans MS" panose="030F0702030302020204" pitchFamily="66" charset="0"/>
              </a:rPr>
              <a:t>u tijelo/gustoća krvne plazme se </a:t>
            </a:r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smanji</a:t>
            </a:r>
          </a:p>
        </p:txBody>
      </p:sp>
      <p:sp>
        <p:nvSpPr>
          <p:cNvPr id="16" name="Pravokutnik 16">
            <a:extLst>
              <a:ext uri="{FF2B5EF4-FFF2-40B4-BE49-F238E27FC236}">
                <a16:creationId xmlns:a16="http://schemas.microsoft.com/office/drawing/2014/main" id="{FF3A205C-A826-9333-20A0-ED8A27DF65DA}"/>
              </a:ext>
            </a:extLst>
          </p:cNvPr>
          <p:cNvSpPr/>
          <p:nvPr/>
        </p:nvSpPr>
        <p:spPr>
          <a:xfrm>
            <a:off x="3652076" y="5447804"/>
            <a:ext cx="3814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dirty="0">
                <a:latin typeface="Comic Sans MS" panose="030F0702030302020204" pitchFamily="66" charset="0"/>
              </a:rPr>
              <a:t>bubrezi izlučuju </a:t>
            </a:r>
            <a:r>
              <a:rPr lang="hr-HR" dirty="0">
                <a:solidFill>
                  <a:srgbClr val="0070C0"/>
                </a:solidFill>
                <a:latin typeface="Comic Sans MS" panose="030F0702030302020204" pitchFamily="66" charset="0"/>
              </a:rPr>
              <a:t>vodu</a:t>
            </a:r>
            <a:r>
              <a:rPr lang="hr-HR" dirty="0">
                <a:latin typeface="Comic Sans MS" panose="030F0702030302020204" pitchFamily="66" charset="0"/>
              </a:rPr>
              <a:t> iz krvi mokraćom (kako bi spriječili ulazak vode iz krvi u stanicu)</a:t>
            </a:r>
          </a:p>
        </p:txBody>
      </p:sp>
      <p:sp>
        <p:nvSpPr>
          <p:cNvPr id="17" name="Pravokutnik 17">
            <a:extLst>
              <a:ext uri="{FF2B5EF4-FFF2-40B4-BE49-F238E27FC236}">
                <a16:creationId xmlns:a16="http://schemas.microsoft.com/office/drawing/2014/main" id="{6ED836A6-7C63-830A-249F-B5DC81CE3B4F}"/>
              </a:ext>
            </a:extLst>
          </p:cNvPr>
          <p:cNvSpPr/>
          <p:nvPr/>
        </p:nvSpPr>
        <p:spPr>
          <a:xfrm>
            <a:off x="7877098" y="4615294"/>
            <a:ext cx="1632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bubrezi troše energiju</a:t>
            </a:r>
          </a:p>
        </p:txBody>
      </p:sp>
      <p:pic>
        <p:nvPicPr>
          <p:cNvPr id="18" name="Picture 4" descr="Hand holding pencil drawing illustration, writing gesture concept, black white sketch style, creative education symbol, human hand outline art">
            <a:extLst>
              <a:ext uri="{FF2B5EF4-FFF2-40B4-BE49-F238E27FC236}">
                <a16:creationId xmlns:a16="http://schemas.microsoft.com/office/drawing/2014/main" id="{21ED6649-06AB-8E83-6EBE-47E0DBCD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" r="53189"/>
          <a:stretch>
            <a:fillRect/>
          </a:stretch>
        </p:blipFill>
        <p:spPr bwMode="auto">
          <a:xfrm rot="1137993">
            <a:off x="11011136" y="1954952"/>
            <a:ext cx="923856" cy="8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7FA33DE-EE81-371A-0B6B-BCB46846D04F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1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21BFC-999F-C7B1-1AE9-6D7550B6F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559F5F-9A52-8EBD-CF5C-4CAE992FC04E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D6E2A9-3BEC-A8EE-BD00-7AF2862D4E4E}"/>
              </a:ext>
            </a:extLst>
          </p:cNvPr>
          <p:cNvSpPr txBox="1"/>
          <p:nvPr/>
        </p:nvSpPr>
        <p:spPr>
          <a:xfrm>
            <a:off x="519433" y="911267"/>
            <a:ext cx="3553691" cy="461665"/>
          </a:xfrm>
          <a:custGeom>
            <a:avLst/>
            <a:gdLst>
              <a:gd name="csX0" fmla="*/ 0 w 3553691"/>
              <a:gd name="csY0" fmla="*/ 0 h 461665"/>
              <a:gd name="csX1" fmla="*/ 592282 w 3553691"/>
              <a:gd name="csY1" fmla="*/ 0 h 461665"/>
              <a:gd name="csX2" fmla="*/ 1220101 w 3553691"/>
              <a:gd name="csY2" fmla="*/ 0 h 461665"/>
              <a:gd name="csX3" fmla="*/ 1883456 w 3553691"/>
              <a:gd name="csY3" fmla="*/ 0 h 461665"/>
              <a:gd name="csX4" fmla="*/ 2369127 w 3553691"/>
              <a:gd name="csY4" fmla="*/ 0 h 461665"/>
              <a:gd name="csX5" fmla="*/ 2890335 w 3553691"/>
              <a:gd name="csY5" fmla="*/ 0 h 461665"/>
              <a:gd name="csX6" fmla="*/ 3553691 w 3553691"/>
              <a:gd name="csY6" fmla="*/ 0 h 461665"/>
              <a:gd name="csX7" fmla="*/ 3553691 w 3553691"/>
              <a:gd name="csY7" fmla="*/ 461665 h 461665"/>
              <a:gd name="csX8" fmla="*/ 2890335 w 3553691"/>
              <a:gd name="csY8" fmla="*/ 461665 h 461665"/>
              <a:gd name="csX9" fmla="*/ 2298054 w 3553691"/>
              <a:gd name="csY9" fmla="*/ 461665 h 461665"/>
              <a:gd name="csX10" fmla="*/ 1776846 w 3553691"/>
              <a:gd name="csY10" fmla="*/ 461665 h 461665"/>
              <a:gd name="csX11" fmla="*/ 1220101 w 3553691"/>
              <a:gd name="csY11" fmla="*/ 461665 h 461665"/>
              <a:gd name="csX12" fmla="*/ 556745 w 3553691"/>
              <a:gd name="csY12" fmla="*/ 461665 h 461665"/>
              <a:gd name="csX13" fmla="*/ 0 w 3553691"/>
              <a:gd name="csY13" fmla="*/ 461665 h 461665"/>
              <a:gd name="csX14" fmla="*/ 0 w 3553691"/>
              <a:gd name="csY14" fmla="*/ 0 h 4616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553691" h="461665" fill="none" extrusionOk="0">
                <a:moveTo>
                  <a:pt x="0" y="0"/>
                </a:moveTo>
                <a:cubicBezTo>
                  <a:pt x="260402" y="-4098"/>
                  <a:pt x="450110" y="23984"/>
                  <a:pt x="592282" y="0"/>
                </a:cubicBezTo>
                <a:cubicBezTo>
                  <a:pt x="734454" y="-23984"/>
                  <a:pt x="1058882" y="2711"/>
                  <a:pt x="1220101" y="0"/>
                </a:cubicBezTo>
                <a:cubicBezTo>
                  <a:pt x="1381320" y="-2711"/>
                  <a:pt x="1607004" y="29220"/>
                  <a:pt x="1883456" y="0"/>
                </a:cubicBezTo>
                <a:cubicBezTo>
                  <a:pt x="2159909" y="-29220"/>
                  <a:pt x="2218508" y="4712"/>
                  <a:pt x="2369127" y="0"/>
                </a:cubicBezTo>
                <a:cubicBezTo>
                  <a:pt x="2519746" y="-4712"/>
                  <a:pt x="2693753" y="-2155"/>
                  <a:pt x="2890335" y="0"/>
                </a:cubicBezTo>
                <a:cubicBezTo>
                  <a:pt x="3086917" y="2155"/>
                  <a:pt x="3266261" y="-4218"/>
                  <a:pt x="3553691" y="0"/>
                </a:cubicBezTo>
                <a:cubicBezTo>
                  <a:pt x="3562424" y="197112"/>
                  <a:pt x="3560984" y="352246"/>
                  <a:pt x="3553691" y="461665"/>
                </a:cubicBezTo>
                <a:cubicBezTo>
                  <a:pt x="3315807" y="472900"/>
                  <a:pt x="3109422" y="458166"/>
                  <a:pt x="2890335" y="461665"/>
                </a:cubicBezTo>
                <a:cubicBezTo>
                  <a:pt x="2671248" y="465164"/>
                  <a:pt x="2447720" y="482322"/>
                  <a:pt x="2298054" y="461665"/>
                </a:cubicBezTo>
                <a:cubicBezTo>
                  <a:pt x="2148388" y="441008"/>
                  <a:pt x="1910568" y="485835"/>
                  <a:pt x="1776846" y="461665"/>
                </a:cubicBezTo>
                <a:cubicBezTo>
                  <a:pt x="1643124" y="437495"/>
                  <a:pt x="1431690" y="486342"/>
                  <a:pt x="1220101" y="461665"/>
                </a:cubicBezTo>
                <a:cubicBezTo>
                  <a:pt x="1008513" y="436988"/>
                  <a:pt x="774420" y="479519"/>
                  <a:pt x="556745" y="461665"/>
                </a:cubicBezTo>
                <a:cubicBezTo>
                  <a:pt x="339070" y="443811"/>
                  <a:pt x="269100" y="484130"/>
                  <a:pt x="0" y="461665"/>
                </a:cubicBezTo>
                <a:cubicBezTo>
                  <a:pt x="-14733" y="309496"/>
                  <a:pt x="-12593" y="217519"/>
                  <a:pt x="0" y="0"/>
                </a:cubicBezTo>
                <a:close/>
              </a:path>
              <a:path w="3553691" h="461665" stroke="0" extrusionOk="0">
                <a:moveTo>
                  <a:pt x="0" y="0"/>
                </a:moveTo>
                <a:cubicBezTo>
                  <a:pt x="140473" y="6587"/>
                  <a:pt x="375522" y="-2364"/>
                  <a:pt x="592282" y="0"/>
                </a:cubicBezTo>
                <a:cubicBezTo>
                  <a:pt x="809042" y="2364"/>
                  <a:pt x="1077092" y="-27287"/>
                  <a:pt x="1255637" y="0"/>
                </a:cubicBezTo>
                <a:cubicBezTo>
                  <a:pt x="1434182" y="27287"/>
                  <a:pt x="1646615" y="-5680"/>
                  <a:pt x="1812382" y="0"/>
                </a:cubicBezTo>
                <a:cubicBezTo>
                  <a:pt x="1978150" y="5680"/>
                  <a:pt x="2140287" y="20985"/>
                  <a:pt x="2404664" y="0"/>
                </a:cubicBezTo>
                <a:cubicBezTo>
                  <a:pt x="2669041" y="-20985"/>
                  <a:pt x="2902271" y="-6052"/>
                  <a:pt x="3032483" y="0"/>
                </a:cubicBezTo>
                <a:cubicBezTo>
                  <a:pt x="3162695" y="6052"/>
                  <a:pt x="3328490" y="15969"/>
                  <a:pt x="3553691" y="0"/>
                </a:cubicBezTo>
                <a:cubicBezTo>
                  <a:pt x="3571815" y="149862"/>
                  <a:pt x="3556923" y="349966"/>
                  <a:pt x="3553691" y="461665"/>
                </a:cubicBezTo>
                <a:cubicBezTo>
                  <a:pt x="3278963" y="452552"/>
                  <a:pt x="3180466" y="443271"/>
                  <a:pt x="2996946" y="461665"/>
                </a:cubicBezTo>
                <a:cubicBezTo>
                  <a:pt x="2813427" y="480059"/>
                  <a:pt x="2696332" y="465771"/>
                  <a:pt x="2440201" y="461665"/>
                </a:cubicBezTo>
                <a:cubicBezTo>
                  <a:pt x="2184071" y="457559"/>
                  <a:pt x="2078110" y="436559"/>
                  <a:pt x="1847919" y="461665"/>
                </a:cubicBezTo>
                <a:cubicBezTo>
                  <a:pt x="1617728" y="486771"/>
                  <a:pt x="1490055" y="485619"/>
                  <a:pt x="1362248" y="461665"/>
                </a:cubicBezTo>
                <a:cubicBezTo>
                  <a:pt x="1234441" y="437711"/>
                  <a:pt x="1033183" y="443028"/>
                  <a:pt x="734429" y="461665"/>
                </a:cubicBezTo>
                <a:cubicBezTo>
                  <a:pt x="435675" y="480302"/>
                  <a:pt x="353684" y="455034"/>
                  <a:pt x="0" y="461665"/>
                </a:cubicBezTo>
                <a:cubicBezTo>
                  <a:pt x="7348" y="267771"/>
                  <a:pt x="2060" y="139678"/>
                  <a:pt x="0" y="0"/>
                </a:cubicBezTo>
                <a:close/>
              </a:path>
            </a:pathLst>
          </a:custGeom>
          <a:solidFill>
            <a:srgbClr val="FDE8E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199121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REFLEKSIJA</a:t>
            </a:r>
          </a:p>
        </p:txBody>
      </p:sp>
      <p:pic>
        <p:nvPicPr>
          <p:cNvPr id="6" name="Picture 3" descr="Pencil and Paper Clip Art Image - ClipSafari">
            <a:extLst>
              <a:ext uri="{FF2B5EF4-FFF2-40B4-BE49-F238E27FC236}">
                <a16:creationId xmlns:a16="http://schemas.microsoft.com/office/drawing/2014/main" id="{C49FFB59-9691-43C1-9561-18C364974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96" y="2717985"/>
            <a:ext cx="2144493" cy="16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9D5E6C1A-8947-8A48-1E4C-A1C00818F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95872" y="1607874"/>
            <a:ext cx="5338915" cy="3775206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36CA121-2F93-CC2C-0496-469E8A3D79AD}"/>
              </a:ext>
            </a:extLst>
          </p:cNvPr>
          <p:cNvSpPr txBox="1"/>
          <p:nvPr/>
        </p:nvSpPr>
        <p:spPr>
          <a:xfrm>
            <a:off x="4425838" y="2924928"/>
            <a:ext cx="387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Riješi </a:t>
            </a: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RB, str. 49. zadatak 2.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Brain thinking Images - Free Download on Freepik">
            <a:extLst>
              <a:ext uri="{FF2B5EF4-FFF2-40B4-BE49-F238E27FC236}">
                <a16:creationId xmlns:a16="http://schemas.microsoft.com/office/drawing/2014/main" id="{FCD2C840-8A7D-FD82-CBE5-F08CE3F54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88" y="5236113"/>
            <a:ext cx="710620" cy="7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62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929D6C-EBCB-801E-990C-585F71729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250A-BFB3-829F-F900-CA9FB84AE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05057-8EB2-4EDC-47D0-8AB06EAB6D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DD75E-0657-D53B-0CFE-30F09AFB0E83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58061-1F22-B061-9A34-67C0F3034A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8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66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5161E-D07B-5337-D69C-C0C3FD2E7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A8AA74-11F7-44B7-5106-1D6A045FF730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Slika 1">
            <a:extLst>
              <a:ext uri="{FF2B5EF4-FFF2-40B4-BE49-F238E27FC236}">
                <a16:creationId xmlns:a16="http://schemas.microsoft.com/office/drawing/2014/main" id="{195B123C-97BA-D589-EAC0-548CBF2BDC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67188" t="39810" r="28461" b="51969"/>
          <a:stretch/>
        </p:blipFill>
        <p:spPr>
          <a:xfrm>
            <a:off x="8513522" y="2284261"/>
            <a:ext cx="1466220" cy="1557694"/>
          </a:xfrm>
          <a:prstGeom prst="flowChartConnector">
            <a:avLst/>
          </a:prstGeom>
        </p:spPr>
      </p:pic>
      <p:sp>
        <p:nvSpPr>
          <p:cNvPr id="5" name="Dijagram toka: Kraj 10">
            <a:extLst>
              <a:ext uri="{FF2B5EF4-FFF2-40B4-BE49-F238E27FC236}">
                <a16:creationId xmlns:a16="http://schemas.microsoft.com/office/drawing/2014/main" id="{E6AED7CE-FA11-9CFD-B3A0-9575773B2EF7}"/>
              </a:ext>
            </a:extLst>
          </p:cNvPr>
          <p:cNvSpPr/>
          <p:nvPr/>
        </p:nvSpPr>
        <p:spPr>
          <a:xfrm>
            <a:off x="1673582" y="3854245"/>
            <a:ext cx="8306160" cy="2169904"/>
          </a:xfrm>
          <a:prstGeom prst="flowChartTerminator">
            <a:avLst/>
          </a:prstGeom>
          <a:solidFill>
            <a:srgbClr val="F2EC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rgbClr val="E27ACE"/>
              </a:solidFill>
            </a:endParaRPr>
          </a:p>
        </p:txBody>
      </p:sp>
      <p:sp>
        <p:nvSpPr>
          <p:cNvPr id="6" name="TekstniOkvir 10">
            <a:extLst>
              <a:ext uri="{FF2B5EF4-FFF2-40B4-BE49-F238E27FC236}">
                <a16:creationId xmlns:a16="http://schemas.microsoft.com/office/drawing/2014/main" id="{11695C39-7E07-EAB0-AD47-5D4C99BA6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980" y="4170494"/>
            <a:ext cx="68140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b="1" dirty="0">
                <a:latin typeface="Comic Sans MS" panose="030F0702030302020204" pitchFamily="66" charset="0"/>
              </a:rPr>
              <a:t>Udžbenik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dirty="0">
                <a:latin typeface="Comic Sans MS" panose="030F0702030302020204" pitchFamily="66" charset="0"/>
              </a:rPr>
              <a:t>Znam li odgovoriti? </a:t>
            </a:r>
            <a:r>
              <a:rPr lang="hr-HR" altLang="sr-Latn-RS" b="1" dirty="0">
                <a:latin typeface="Comic Sans MS" panose="030F0702030302020204" pitchFamily="66" charset="0"/>
              </a:rPr>
              <a:t>str. </a:t>
            </a:r>
            <a:r>
              <a:rPr lang="en-US" altLang="sr-Latn-RS" b="1" dirty="0">
                <a:latin typeface="Comic Sans MS" panose="030F0702030302020204" pitchFamily="66" charset="0"/>
              </a:rPr>
              <a:t>86</a:t>
            </a:r>
            <a:r>
              <a:rPr lang="hr-HR" altLang="sr-Latn-RS" b="1" dirty="0">
                <a:latin typeface="Comic Sans MS" panose="030F0702030302020204" pitchFamily="66" charset="0"/>
              </a:rPr>
              <a:t>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dirty="0">
                <a:latin typeface="Comic Sans MS" panose="030F0702030302020204" pitchFamily="66" charset="0"/>
              </a:rPr>
              <a:t>(domaća zadaća)</a:t>
            </a:r>
          </a:p>
        </p:txBody>
      </p:sp>
      <p:pic>
        <p:nvPicPr>
          <p:cNvPr id="9" name="Picture 2" descr="Homework cartoon background vector free download">
            <a:extLst>
              <a:ext uri="{FF2B5EF4-FFF2-40B4-BE49-F238E27FC236}">
                <a16:creationId xmlns:a16="http://schemas.microsoft.com/office/drawing/2014/main" id="{14E12136-5F25-D682-14B2-EC321EBB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26" y="1271013"/>
            <a:ext cx="2823702" cy="28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01F50-25F4-D287-468B-2E00E2662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91C5-F0B5-12B3-D3DA-6CE2BFC967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8C134-C84B-D3E0-E8F4-9A9333F77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90499B-F1B4-5D71-33EE-4290D4FEC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"/>
            <a:ext cx="12192000" cy="68442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FABD3D-FA32-7741-5743-FD218750BA74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3B4DC-6E2C-A351-49E7-63FB4FF19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21" y="2552901"/>
            <a:ext cx="6444640" cy="1219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F63DBB-C69C-FD34-3AA7-7C13645C44F2}"/>
              </a:ext>
            </a:extLst>
          </p:cNvPr>
          <p:cNvSpPr txBox="1"/>
          <p:nvPr/>
        </p:nvSpPr>
        <p:spPr>
          <a:xfrm>
            <a:off x="436657" y="1783386"/>
            <a:ext cx="1015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”</a:t>
            </a:r>
            <a:r>
              <a:rPr lang="en-US" sz="2400" b="1" dirty="0" err="1">
                <a:latin typeface="Comic Sans MS" panose="030F0702030302020204" pitchFamily="66" charset="0"/>
              </a:rPr>
              <a:t>Razmisli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odgovori</a:t>
            </a:r>
            <a:r>
              <a:rPr lang="en-US" sz="2400" dirty="0">
                <a:latin typeface="Comic Sans MS" panose="030F0702030302020204" pitchFamily="66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98F97-114D-C213-FC54-EC2ADDA44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21" y="4310889"/>
            <a:ext cx="6567065" cy="1219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0363C2-097E-14D9-3AA5-A345BD946089}"/>
              </a:ext>
            </a:extLst>
          </p:cNvPr>
          <p:cNvSpPr txBox="1"/>
          <p:nvPr/>
        </p:nvSpPr>
        <p:spPr>
          <a:xfrm>
            <a:off x="1565072" y="4481058"/>
            <a:ext cx="49161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Sudjeluju li bubrezi u preživljavanju organizma?</a:t>
            </a:r>
            <a:endParaRPr lang="en-US" sz="2400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26B064-7730-0D98-6780-28F864F6A3E2}"/>
              </a:ext>
            </a:extLst>
          </p:cNvPr>
          <p:cNvSpPr txBox="1"/>
          <p:nvPr/>
        </p:nvSpPr>
        <p:spPr>
          <a:xfrm>
            <a:off x="1565073" y="2755223"/>
            <a:ext cx="47352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Što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sve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možemo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otkriti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analizom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mokraće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92EF0570-878C-2220-06DD-8FC5482940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1073" y="1327804"/>
            <a:ext cx="5319714" cy="3929995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3C10C884-3E4E-DB6C-26D8-E3EA38E9C5F9}"/>
              </a:ext>
            </a:extLst>
          </p:cNvPr>
          <p:cNvSpPr txBox="1"/>
          <p:nvPr/>
        </p:nvSpPr>
        <p:spPr>
          <a:xfrm>
            <a:off x="7383073" y="2509998"/>
            <a:ext cx="4060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800" dirty="0">
                <a:latin typeface="Comic Sans MS" panose="030F0702030302020204" pitchFamily="66" charset="0"/>
              </a:rPr>
              <a:t>Kako ostati u ravnoteži?</a:t>
            </a: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RB, str. 48. zadatak 1.</a:t>
            </a:r>
          </a:p>
          <a:p>
            <a:pPr algn="ctr"/>
            <a:r>
              <a:rPr lang="hr-HR" sz="2000" dirty="0">
                <a:latin typeface="Comic Sans MS" panose="030F0702030302020204" pitchFamily="66" charset="0"/>
              </a:rPr>
              <a:t>(prethodno postavljen pokus)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9" name="Picture 4" descr="Brain thinking Images - Free Download on Freepik">
            <a:extLst>
              <a:ext uri="{FF2B5EF4-FFF2-40B4-BE49-F238E27FC236}">
                <a16:creationId xmlns:a16="http://schemas.microsoft.com/office/drawing/2014/main" id="{0C8AF308-47D5-796A-141E-AAB8D219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69" y="5343574"/>
            <a:ext cx="1093361" cy="10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3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563DB-AFFE-2DEF-2435-6654525B8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1" y="1074066"/>
            <a:ext cx="8219768" cy="47098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12376C-A58C-DC55-A405-FC8CADBD2EBF}"/>
              </a:ext>
            </a:extLst>
          </p:cNvPr>
          <p:cNvSpPr/>
          <p:nvPr/>
        </p:nvSpPr>
        <p:spPr>
          <a:xfrm>
            <a:off x="8632724" y="816077"/>
            <a:ext cx="3559276" cy="5220929"/>
          </a:xfrm>
          <a:prstGeom prst="rect">
            <a:avLst/>
          </a:prstGeom>
          <a:solidFill>
            <a:srgbClr val="F2EC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Zadatak: individualni rad</a:t>
            </a:r>
          </a:p>
          <a:p>
            <a:pPr algn="ctr"/>
            <a:endParaRPr lang="hr-HR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Zalijepi shematski prikaz  u bilježnicu.</a:t>
            </a:r>
          </a:p>
          <a:p>
            <a:pPr algn="ctr"/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Pročitaj odlomak „</a:t>
            </a:r>
            <a:r>
              <a:rPr lang="hr-HR" sz="20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Građa mokraćnog sustava</a:t>
            </a:r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” iz udžbenika str. 83. i 84. i popuni prazne prostore.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sive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okvire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najprije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upiši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nazive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organa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mokraćnog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sustava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Po potrebi se posluži i internetom.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Tijekom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predavanja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provjeri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točnost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upisanih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podataka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D8305-A110-B0B8-4D1F-F57F62ABCD7B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Hand holding pencil drawing illustration, writing gesture concept, black white sketch style, creative education symbol, human hand outline art">
            <a:extLst>
              <a:ext uri="{FF2B5EF4-FFF2-40B4-BE49-F238E27FC236}">
                <a16:creationId xmlns:a16="http://schemas.microsoft.com/office/drawing/2014/main" id="{2CEBBE8E-6B74-3DE9-686A-DB4A5458E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" r="53189"/>
          <a:stretch>
            <a:fillRect/>
          </a:stretch>
        </p:blipFill>
        <p:spPr bwMode="auto">
          <a:xfrm rot="1137993">
            <a:off x="7603291" y="1202374"/>
            <a:ext cx="923856" cy="8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1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1">
            <a:extLst>
              <a:ext uri="{FF2B5EF4-FFF2-40B4-BE49-F238E27FC236}">
                <a16:creationId xmlns:a16="http://schemas.microsoft.com/office/drawing/2014/main" id="{7DFC9167-F1B7-D705-83E1-72681CC3D5A6}"/>
              </a:ext>
            </a:extLst>
          </p:cNvPr>
          <p:cNvSpPr/>
          <p:nvPr/>
        </p:nvSpPr>
        <p:spPr>
          <a:xfrm>
            <a:off x="262577" y="1032283"/>
            <a:ext cx="4416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sz="3600" b="1" dirty="0">
                <a:latin typeface="Comic Sans MS" panose="030F0702030302020204" pitchFamily="66" charset="0"/>
              </a:rPr>
              <a:t>BUBREG </a:t>
            </a:r>
            <a:r>
              <a:rPr lang="hr-HR" sz="2800" b="1" dirty="0">
                <a:latin typeface="Comic Sans MS" panose="030F0702030302020204" pitchFamily="66" charset="0"/>
              </a:rPr>
              <a:t>(parni organ)</a:t>
            </a:r>
            <a:endParaRPr lang="hr-HR" sz="3600" b="1" dirty="0">
              <a:latin typeface="Comic Sans MS" panose="030F0702030302020204" pitchFamily="66" charset="0"/>
            </a:endParaRPr>
          </a:p>
        </p:txBody>
      </p:sp>
      <p:pic>
        <p:nvPicPr>
          <p:cNvPr id="3" name="Slika 31">
            <a:extLst>
              <a:ext uri="{FF2B5EF4-FFF2-40B4-BE49-F238E27FC236}">
                <a16:creationId xmlns:a16="http://schemas.microsoft.com/office/drawing/2014/main" id="{9A878D26-28F6-5F48-3F9E-F60354BA1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116" y="896563"/>
            <a:ext cx="3364057" cy="4929154"/>
          </a:xfrm>
          <a:prstGeom prst="rect">
            <a:avLst/>
          </a:prstGeom>
        </p:spPr>
      </p:pic>
      <p:sp>
        <p:nvSpPr>
          <p:cNvPr id="4" name="TekstniOkvir 1">
            <a:extLst>
              <a:ext uri="{FF2B5EF4-FFF2-40B4-BE49-F238E27FC236}">
                <a16:creationId xmlns:a16="http://schemas.microsoft.com/office/drawing/2014/main" id="{541A2810-9DCD-AD00-2BC1-A3AD5A868CC7}"/>
              </a:ext>
            </a:extLst>
          </p:cNvPr>
          <p:cNvSpPr txBox="1"/>
          <p:nvPr/>
        </p:nvSpPr>
        <p:spPr>
          <a:xfrm>
            <a:off x="46490" y="2335556"/>
            <a:ext cx="68642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i="1" dirty="0">
                <a:latin typeface="Comic Sans MS" panose="030F0702030302020204" pitchFamily="66" charset="0"/>
              </a:rPr>
              <a:t>Opišite smještaj bubrega.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i="1" dirty="0">
                <a:latin typeface="Comic Sans MS" panose="030F0702030302020204" pitchFamily="66" charset="0"/>
              </a:rPr>
              <a:t>Navedite boju bubrega.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i="1" dirty="0">
                <a:latin typeface="Comic Sans MS" panose="030F0702030302020204" pitchFamily="66" charset="0"/>
              </a:rPr>
              <a:t>Koje je veličine bubreg?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i="1" dirty="0">
                <a:latin typeface="Comic Sans MS" panose="030F0702030302020204" pitchFamily="66" charset="0"/>
              </a:rPr>
              <a:t>Je li bubreg zaštićen? Ako je, čime?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i="1" dirty="0">
                <a:latin typeface="Comic Sans MS" panose="030F0702030302020204" pitchFamily="66" charset="0"/>
              </a:rPr>
              <a:t>Koja je uloga bubrega?</a:t>
            </a:r>
          </a:p>
          <a:p>
            <a:endParaRPr lang="hr-HR" i="1" dirty="0"/>
          </a:p>
          <a:p>
            <a:endParaRPr lang="hr-HR" dirty="0"/>
          </a:p>
        </p:txBody>
      </p:sp>
      <p:sp>
        <p:nvSpPr>
          <p:cNvPr id="5" name="Oblačić za govor: pravokutnik sa zaobljenim kutovima 2">
            <a:extLst>
              <a:ext uri="{FF2B5EF4-FFF2-40B4-BE49-F238E27FC236}">
                <a16:creationId xmlns:a16="http://schemas.microsoft.com/office/drawing/2014/main" id="{84626FE3-B48E-F395-210F-083226143A88}"/>
              </a:ext>
            </a:extLst>
          </p:cNvPr>
          <p:cNvSpPr/>
          <p:nvPr/>
        </p:nvSpPr>
        <p:spPr>
          <a:xfrm>
            <a:off x="9048131" y="896563"/>
            <a:ext cx="3009027" cy="883180"/>
          </a:xfrm>
          <a:prstGeom prst="wedgeRoundRectCallout">
            <a:avLst>
              <a:gd name="adj1" fmla="val -39651"/>
              <a:gd name="adj2" fmla="val 11816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leđna strana trbušne šupljine ispod ošita</a:t>
            </a:r>
          </a:p>
        </p:txBody>
      </p:sp>
      <p:sp>
        <p:nvSpPr>
          <p:cNvPr id="6" name="Oblačić za govor: pravokutnik sa zaobljenim kutovima 4">
            <a:extLst>
              <a:ext uri="{FF2B5EF4-FFF2-40B4-BE49-F238E27FC236}">
                <a16:creationId xmlns:a16="http://schemas.microsoft.com/office/drawing/2014/main" id="{110103B5-AB4A-F0A3-5455-C7B2640A8A59}"/>
              </a:ext>
            </a:extLst>
          </p:cNvPr>
          <p:cNvSpPr/>
          <p:nvPr/>
        </p:nvSpPr>
        <p:spPr>
          <a:xfrm>
            <a:off x="5177657" y="1032283"/>
            <a:ext cx="2408319" cy="883180"/>
          </a:xfrm>
          <a:prstGeom prst="wedgeRoundRectCallout">
            <a:avLst>
              <a:gd name="adj1" fmla="val 55554"/>
              <a:gd name="adj2" fmla="val 9033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smeđe boje</a:t>
            </a:r>
          </a:p>
        </p:txBody>
      </p:sp>
      <p:sp>
        <p:nvSpPr>
          <p:cNvPr id="7" name="Oblačić za govor: pravokutnik sa zaobljenim kutovima 5">
            <a:extLst>
              <a:ext uri="{FF2B5EF4-FFF2-40B4-BE49-F238E27FC236}">
                <a16:creationId xmlns:a16="http://schemas.microsoft.com/office/drawing/2014/main" id="{872CD632-44CB-3D03-24C5-88C3D25F97C1}"/>
              </a:ext>
            </a:extLst>
          </p:cNvPr>
          <p:cNvSpPr/>
          <p:nvPr/>
        </p:nvSpPr>
        <p:spPr>
          <a:xfrm>
            <a:off x="4764600" y="5373263"/>
            <a:ext cx="3009027" cy="883180"/>
          </a:xfrm>
          <a:prstGeom prst="wedgeRoundRectCallout">
            <a:avLst>
              <a:gd name="adj1" fmla="val 44979"/>
              <a:gd name="adj2" fmla="val -11451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veličina stisnute šake</a:t>
            </a:r>
          </a:p>
        </p:txBody>
      </p:sp>
      <p:sp>
        <p:nvSpPr>
          <p:cNvPr id="8" name="Oblačić za govor: pravokutnik sa zaobljenim kutovima 6">
            <a:extLst>
              <a:ext uri="{FF2B5EF4-FFF2-40B4-BE49-F238E27FC236}">
                <a16:creationId xmlns:a16="http://schemas.microsoft.com/office/drawing/2014/main" id="{F1B2D1C7-2CAE-BA52-A7B4-B5B74C6D963B}"/>
              </a:ext>
            </a:extLst>
          </p:cNvPr>
          <p:cNvSpPr/>
          <p:nvPr/>
        </p:nvSpPr>
        <p:spPr>
          <a:xfrm>
            <a:off x="9048131" y="4667807"/>
            <a:ext cx="3009027" cy="1918587"/>
          </a:xfrm>
          <a:prstGeom prst="wedgeRoundRectCallout">
            <a:avLst>
              <a:gd name="adj1" fmla="val -38344"/>
              <a:gd name="adj2" fmla="val -729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zaštićen ovojnicom i slojem masnog tkiva (učvršćuje u tijelu i sprječava gubitak topline)</a:t>
            </a:r>
          </a:p>
        </p:txBody>
      </p:sp>
      <p:sp>
        <p:nvSpPr>
          <p:cNvPr id="9" name="Oblačić za govor: pravokutnik sa zaobljenim kutovima 7">
            <a:extLst>
              <a:ext uri="{FF2B5EF4-FFF2-40B4-BE49-F238E27FC236}">
                <a16:creationId xmlns:a16="http://schemas.microsoft.com/office/drawing/2014/main" id="{626B016F-0B39-7FFB-C923-85AE708CC591}"/>
              </a:ext>
            </a:extLst>
          </p:cNvPr>
          <p:cNvSpPr/>
          <p:nvPr/>
        </p:nvSpPr>
        <p:spPr>
          <a:xfrm>
            <a:off x="9571265" y="2919550"/>
            <a:ext cx="2315853" cy="883180"/>
          </a:xfrm>
          <a:prstGeom prst="wedgeRoundRectCallout">
            <a:avLst>
              <a:gd name="adj1" fmla="val -63851"/>
              <a:gd name="adj2" fmla="val 39121"/>
              <a:gd name="adj3" fmla="val 16667"/>
            </a:avLst>
          </a:prstGeom>
          <a:solidFill>
            <a:srgbClr val="FF93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filtrira krv i stvara mokraću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B8032-9FE4-8C99-FFD7-75BCDD09142A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Slika na kojoj se prikazuje stol, namještaj, samostojeće ogledalo&#10;&#10;Opis je automatski generiran">
            <a:extLst>
              <a:ext uri="{FF2B5EF4-FFF2-40B4-BE49-F238E27FC236}">
                <a16:creationId xmlns:a16="http://schemas.microsoft.com/office/drawing/2014/main" id="{120912B7-95EA-BAF2-88F5-FF195C0A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933" y="1988483"/>
            <a:ext cx="1345789" cy="3731505"/>
          </a:xfrm>
          <a:prstGeom prst="rect">
            <a:avLst/>
          </a:prstGeom>
        </p:spPr>
      </p:pic>
      <p:sp>
        <p:nvSpPr>
          <p:cNvPr id="3" name="Pravokutnik 11">
            <a:extLst>
              <a:ext uri="{FF2B5EF4-FFF2-40B4-BE49-F238E27FC236}">
                <a16:creationId xmlns:a16="http://schemas.microsoft.com/office/drawing/2014/main" id="{1D7B96E0-7E4E-D548-48A8-423E5750C692}"/>
              </a:ext>
            </a:extLst>
          </p:cNvPr>
          <p:cNvSpPr/>
          <p:nvPr/>
        </p:nvSpPr>
        <p:spPr>
          <a:xfrm>
            <a:off x="61248" y="1104602"/>
            <a:ext cx="6583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sz="3600" b="1" dirty="0">
                <a:latin typeface="Comic Sans MS" panose="030F0702030302020204" pitchFamily="66" charset="0"/>
              </a:rPr>
              <a:t>MOKRAĆOVOD (parni organ)</a:t>
            </a:r>
          </a:p>
        </p:txBody>
      </p:sp>
      <p:pic>
        <p:nvPicPr>
          <p:cNvPr id="4" name="Slika 28">
            <a:extLst>
              <a:ext uri="{FF2B5EF4-FFF2-40B4-BE49-F238E27FC236}">
                <a16:creationId xmlns:a16="http://schemas.microsoft.com/office/drawing/2014/main" id="{75A87DAF-6744-C027-2504-64F0F75B9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0" b="78000" l="30000" r="73000">
                        <a14:foregroundMark x1="30000" y1="51000" x2="30000" y2="51000"/>
                        <a14:foregroundMark x1="51000" y1="22500" x2="51000" y2="22500"/>
                        <a14:foregroundMark x1="51000" y1="78000" x2="51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75" t="17399" r="21269" b="16467"/>
          <a:stretch/>
        </p:blipFill>
        <p:spPr>
          <a:xfrm>
            <a:off x="7349646" y="1295911"/>
            <a:ext cx="1266063" cy="1587147"/>
          </a:xfrm>
          <a:prstGeom prst="rect">
            <a:avLst/>
          </a:prstGeom>
        </p:spPr>
      </p:pic>
      <p:pic>
        <p:nvPicPr>
          <p:cNvPr id="5" name="Slika 30">
            <a:extLst>
              <a:ext uri="{FF2B5EF4-FFF2-40B4-BE49-F238E27FC236}">
                <a16:creationId xmlns:a16="http://schemas.microsoft.com/office/drawing/2014/main" id="{61B70D2D-F8D9-5839-04C4-82D93EAF49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00" b="69333" l="32000" r="66000">
                        <a14:foregroundMark x1="52000" y1="31333" x2="52000" y2="31333"/>
                        <a14:foregroundMark x1="65333" y1="57000" x2="65333" y2="57000"/>
                        <a14:foregroundMark x1="51667" y1="69333" x2="51667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48" t="27888" r="29589" b="27374"/>
          <a:stretch/>
        </p:blipFill>
        <p:spPr>
          <a:xfrm>
            <a:off x="8838826" y="1104236"/>
            <a:ext cx="1471989" cy="1554510"/>
          </a:xfrm>
          <a:prstGeom prst="rect">
            <a:avLst/>
          </a:prstGeom>
        </p:spPr>
      </p:pic>
      <p:sp>
        <p:nvSpPr>
          <p:cNvPr id="6" name="TekstniOkvir 8">
            <a:extLst>
              <a:ext uri="{FF2B5EF4-FFF2-40B4-BE49-F238E27FC236}">
                <a16:creationId xmlns:a16="http://schemas.microsoft.com/office/drawing/2014/main" id="{BAA8EC8C-E44E-A5B2-E7AA-6BDCE88B2616}"/>
              </a:ext>
            </a:extLst>
          </p:cNvPr>
          <p:cNvSpPr txBox="1"/>
          <p:nvPr/>
        </p:nvSpPr>
        <p:spPr>
          <a:xfrm>
            <a:off x="262252" y="2706918"/>
            <a:ext cx="686427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i="1" dirty="0">
                <a:latin typeface="Comic Sans MS" panose="030F0702030302020204" pitchFamily="66" charset="0"/>
              </a:rPr>
              <a:t>Mokraćovodi su mišićne cijevi. Od koje su vrste mišića građeni?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i="1" dirty="0">
                <a:latin typeface="Comic Sans MS" panose="030F0702030302020204" pitchFamily="66" charset="0"/>
              </a:rPr>
              <a:t>Navedite duljinu mokraćovoda.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i="1" dirty="0">
                <a:latin typeface="Comic Sans MS" panose="030F0702030302020204" pitchFamily="66" charset="0"/>
              </a:rPr>
              <a:t>Koja je uloga mokraćovoda?</a:t>
            </a:r>
            <a:endParaRPr lang="hr-HR" i="1" dirty="0"/>
          </a:p>
          <a:p>
            <a:endParaRPr lang="hr-HR" dirty="0"/>
          </a:p>
        </p:txBody>
      </p:sp>
      <p:sp>
        <p:nvSpPr>
          <p:cNvPr id="7" name="Oblačić za govor: pravokutnik sa zaobljenim kutovima 9">
            <a:extLst>
              <a:ext uri="{FF2B5EF4-FFF2-40B4-BE49-F238E27FC236}">
                <a16:creationId xmlns:a16="http://schemas.microsoft.com/office/drawing/2014/main" id="{59A6230F-A222-F247-11CD-FF582586B50C}"/>
              </a:ext>
            </a:extLst>
          </p:cNvPr>
          <p:cNvSpPr/>
          <p:nvPr/>
        </p:nvSpPr>
        <p:spPr>
          <a:xfrm>
            <a:off x="9614021" y="2665222"/>
            <a:ext cx="2408319" cy="883180"/>
          </a:xfrm>
          <a:prstGeom prst="wedgeRoundRectCallout">
            <a:avLst>
              <a:gd name="adj1" fmla="val -43245"/>
              <a:gd name="adj2" fmla="val 8587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glatki mišići</a:t>
            </a:r>
          </a:p>
        </p:txBody>
      </p:sp>
      <p:sp>
        <p:nvSpPr>
          <p:cNvPr id="8" name="Oblačić za govor: pravokutnik sa zaobljenim kutovima 10">
            <a:extLst>
              <a:ext uri="{FF2B5EF4-FFF2-40B4-BE49-F238E27FC236}">
                <a16:creationId xmlns:a16="http://schemas.microsoft.com/office/drawing/2014/main" id="{ED4D854C-1AA4-1444-80A6-9E8438698770}"/>
              </a:ext>
            </a:extLst>
          </p:cNvPr>
          <p:cNvSpPr/>
          <p:nvPr/>
        </p:nvSpPr>
        <p:spPr>
          <a:xfrm>
            <a:off x="4821532" y="5349909"/>
            <a:ext cx="3009027" cy="883180"/>
          </a:xfrm>
          <a:prstGeom prst="wedgeRoundRectCallout">
            <a:avLst>
              <a:gd name="adj1" fmla="val 53802"/>
              <a:gd name="adj2" fmla="val -8445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odvode mokraću do mokraćnog mjehura</a:t>
            </a:r>
          </a:p>
        </p:txBody>
      </p:sp>
      <p:sp>
        <p:nvSpPr>
          <p:cNvPr id="9" name="Oblačić za govor: pravokutnik sa zaobljenim kutovima 14">
            <a:extLst>
              <a:ext uri="{FF2B5EF4-FFF2-40B4-BE49-F238E27FC236}">
                <a16:creationId xmlns:a16="http://schemas.microsoft.com/office/drawing/2014/main" id="{DA1BE6E7-91EA-16C3-482E-E3641D4DD578}"/>
              </a:ext>
            </a:extLst>
          </p:cNvPr>
          <p:cNvSpPr/>
          <p:nvPr/>
        </p:nvSpPr>
        <p:spPr>
          <a:xfrm>
            <a:off x="9876147" y="4908319"/>
            <a:ext cx="2315853" cy="883180"/>
          </a:xfrm>
          <a:prstGeom prst="wedgeRoundRectCallout">
            <a:avLst>
              <a:gd name="adj1" fmla="val -67672"/>
              <a:gd name="adj2" fmla="val -19883"/>
              <a:gd name="adj3" fmla="val 16667"/>
            </a:avLst>
          </a:prstGeom>
          <a:solidFill>
            <a:srgbClr val="FF93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duljina </a:t>
            </a:r>
          </a:p>
          <a:p>
            <a:pPr algn="ctr"/>
            <a:r>
              <a:rPr lang="hr-HR" sz="2400" dirty="0">
                <a:solidFill>
                  <a:schemeClr val="tx1"/>
                </a:solidFill>
              </a:rPr>
              <a:t>20 – 35 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9118AE-7ABD-C7A6-44FE-FE11EC3D7FE3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2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D2F30-EA8D-2220-3889-410136732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7A861B-7F6B-0594-1BC1-8540B48D62A2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Slika 2" descr="Slika na kojoj se prikazuje stol, namještaj, samostojeće ogledalo&#10;&#10;Opis je automatski generiran">
            <a:extLst>
              <a:ext uri="{FF2B5EF4-FFF2-40B4-BE49-F238E27FC236}">
                <a16:creationId xmlns:a16="http://schemas.microsoft.com/office/drawing/2014/main" id="{842B47DE-8C1C-06EC-0C65-905FC2D1F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92" y="1687630"/>
            <a:ext cx="1345789" cy="3731505"/>
          </a:xfrm>
          <a:prstGeom prst="rect">
            <a:avLst/>
          </a:prstGeom>
        </p:spPr>
      </p:pic>
      <p:sp>
        <p:nvSpPr>
          <p:cNvPr id="4" name="Pravokutnik 11">
            <a:extLst>
              <a:ext uri="{FF2B5EF4-FFF2-40B4-BE49-F238E27FC236}">
                <a16:creationId xmlns:a16="http://schemas.microsoft.com/office/drawing/2014/main" id="{EE278B3D-ED5F-31C5-4C59-29CE1CF24EDD}"/>
              </a:ext>
            </a:extLst>
          </p:cNvPr>
          <p:cNvSpPr/>
          <p:nvPr/>
        </p:nvSpPr>
        <p:spPr>
          <a:xfrm>
            <a:off x="353319" y="1257472"/>
            <a:ext cx="4980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sz="3600" b="1" dirty="0">
                <a:latin typeface="Comic Sans MS" panose="030F0702030302020204" pitchFamily="66" charset="0"/>
              </a:rPr>
              <a:t>MOKRAĆNI MJEHUR</a:t>
            </a:r>
          </a:p>
        </p:txBody>
      </p:sp>
      <p:pic>
        <p:nvPicPr>
          <p:cNvPr id="5" name="Slika 28">
            <a:extLst>
              <a:ext uri="{FF2B5EF4-FFF2-40B4-BE49-F238E27FC236}">
                <a16:creationId xmlns:a16="http://schemas.microsoft.com/office/drawing/2014/main" id="{A706D9AA-B2A0-5C9C-4073-A160CA2819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0" b="78000" l="30000" r="73000">
                        <a14:foregroundMark x1="30000" y1="51000" x2="30000" y2="51000"/>
                        <a14:foregroundMark x1="51000" y1="22500" x2="51000" y2="22500"/>
                        <a14:foregroundMark x1="51000" y1="78000" x2="51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75" t="17399" r="21269" b="16467"/>
          <a:stretch/>
        </p:blipFill>
        <p:spPr>
          <a:xfrm>
            <a:off x="7545505" y="995058"/>
            <a:ext cx="1266063" cy="1587147"/>
          </a:xfrm>
          <a:prstGeom prst="rect">
            <a:avLst/>
          </a:prstGeom>
        </p:spPr>
      </p:pic>
      <p:pic>
        <p:nvPicPr>
          <p:cNvPr id="6" name="Slika 30">
            <a:extLst>
              <a:ext uri="{FF2B5EF4-FFF2-40B4-BE49-F238E27FC236}">
                <a16:creationId xmlns:a16="http://schemas.microsoft.com/office/drawing/2014/main" id="{521C1292-87BE-D970-FFC9-DDE038CC26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00" b="69333" l="32000" r="66000">
                        <a14:foregroundMark x1="52000" y1="31333" x2="52000" y2="31333"/>
                        <a14:foregroundMark x1="65333" y1="57000" x2="65333" y2="57000"/>
                        <a14:foregroundMark x1="51667" y1="69333" x2="51667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48" t="27888" r="29589" b="27374"/>
          <a:stretch/>
        </p:blipFill>
        <p:spPr>
          <a:xfrm>
            <a:off x="9034685" y="803383"/>
            <a:ext cx="1471989" cy="1554510"/>
          </a:xfrm>
          <a:prstGeom prst="rect">
            <a:avLst/>
          </a:prstGeom>
        </p:spPr>
      </p:pic>
      <p:pic>
        <p:nvPicPr>
          <p:cNvPr id="7" name="Slika 3">
            <a:extLst>
              <a:ext uri="{FF2B5EF4-FFF2-40B4-BE49-F238E27FC236}">
                <a16:creationId xmlns:a16="http://schemas.microsoft.com/office/drawing/2014/main" id="{88448C3F-4594-3DEE-F5F9-9C39A4452C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31" l="5376" r="95699">
                        <a14:foregroundMark x1="51613" y1="8475" x2="51613" y2="8475"/>
                        <a14:foregroundMark x1="52688" y1="7627" x2="32258" y2="8475"/>
                        <a14:foregroundMark x1="58065" y1="11864" x2="83871" y2="25424"/>
                        <a14:foregroundMark x1="89247" y1="19492" x2="95699" y2="38983"/>
                        <a14:foregroundMark x1="35484" y1="8475" x2="19355" y2="21186"/>
                        <a14:foregroundMark x1="46237" y1="847" x2="46237" y2="847"/>
                        <a14:foregroundMark x1="5376" y1="22034" x2="5376" y2="22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702"/>
          <a:stretch/>
        </p:blipFill>
        <p:spPr>
          <a:xfrm>
            <a:off x="8361790" y="4675850"/>
            <a:ext cx="1304029" cy="1295498"/>
          </a:xfrm>
          <a:prstGeom prst="rect">
            <a:avLst/>
          </a:prstGeom>
        </p:spPr>
      </p:pic>
      <p:sp>
        <p:nvSpPr>
          <p:cNvPr id="8" name="TekstniOkvir 8">
            <a:extLst>
              <a:ext uri="{FF2B5EF4-FFF2-40B4-BE49-F238E27FC236}">
                <a16:creationId xmlns:a16="http://schemas.microsoft.com/office/drawing/2014/main" id="{DCEEC8DE-D4B9-15B5-B6D6-A72210C32A21}"/>
              </a:ext>
            </a:extLst>
          </p:cNvPr>
          <p:cNvSpPr txBox="1"/>
          <p:nvPr/>
        </p:nvSpPr>
        <p:spPr>
          <a:xfrm>
            <a:off x="273084" y="2357893"/>
            <a:ext cx="68642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i="1" dirty="0">
                <a:latin typeface="Comic Sans MS" panose="030F0702030302020204" pitchFamily="66" charset="0"/>
              </a:rPr>
              <a:t>Navedite smještaj mokraćnog mjehura.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i="1" dirty="0">
                <a:latin typeface="Comic Sans MS" panose="030F0702030302020204" pitchFamily="66" charset="0"/>
              </a:rPr>
              <a:t>Od koje je vrste mišićnog tkiva građena stijenka mokraćnog mjehura?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i="1" dirty="0">
                <a:latin typeface="Comic Sans MS" panose="030F0702030302020204" pitchFamily="66" charset="0"/>
              </a:rPr>
              <a:t>Koja je uloga mokraćnog mjehura?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i="1" dirty="0">
                <a:latin typeface="Comic Sans MS" panose="030F0702030302020204" pitchFamily="66" charset="0"/>
              </a:rPr>
              <a:t>Koji sustav kontrolira pražnjenje mokraćnog mjehura?</a:t>
            </a:r>
            <a:endParaRPr lang="hr-HR" dirty="0"/>
          </a:p>
        </p:txBody>
      </p:sp>
      <p:sp>
        <p:nvSpPr>
          <p:cNvPr id="9" name="Oblačić za govor: pravokutnik sa zaobljenim kutovima 9">
            <a:extLst>
              <a:ext uri="{FF2B5EF4-FFF2-40B4-BE49-F238E27FC236}">
                <a16:creationId xmlns:a16="http://schemas.microsoft.com/office/drawing/2014/main" id="{9D6A66C2-A45C-D779-CA3C-58DBB52FDAAA}"/>
              </a:ext>
            </a:extLst>
          </p:cNvPr>
          <p:cNvSpPr/>
          <p:nvPr/>
        </p:nvSpPr>
        <p:spPr>
          <a:xfrm>
            <a:off x="9441688" y="5157985"/>
            <a:ext cx="2477228" cy="883180"/>
          </a:xfrm>
          <a:prstGeom prst="wedgeRoundRectCallout">
            <a:avLst>
              <a:gd name="adj1" fmla="val -58888"/>
              <a:gd name="adj2" fmla="val -1765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smještaj u zdjelici</a:t>
            </a:r>
          </a:p>
        </p:txBody>
      </p:sp>
      <p:sp>
        <p:nvSpPr>
          <p:cNvPr id="10" name="Oblačić za govor: pravokutnik sa zaobljenim kutovima 10">
            <a:extLst>
              <a:ext uri="{FF2B5EF4-FFF2-40B4-BE49-F238E27FC236}">
                <a16:creationId xmlns:a16="http://schemas.microsoft.com/office/drawing/2014/main" id="{A849E054-C3F2-C766-8C35-26536EB7310B}"/>
              </a:ext>
            </a:extLst>
          </p:cNvPr>
          <p:cNvSpPr/>
          <p:nvPr/>
        </p:nvSpPr>
        <p:spPr>
          <a:xfrm>
            <a:off x="9013804" y="3486929"/>
            <a:ext cx="2408319" cy="883180"/>
          </a:xfrm>
          <a:prstGeom prst="wedgeRoundRectCallout">
            <a:avLst>
              <a:gd name="adj1" fmla="val -48144"/>
              <a:gd name="adj2" fmla="val 9144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glatki mišići</a:t>
            </a:r>
          </a:p>
        </p:txBody>
      </p:sp>
      <p:sp>
        <p:nvSpPr>
          <p:cNvPr id="11" name="Oblačić za govor: pravokutnik sa zaobljenim kutovima 14">
            <a:extLst>
              <a:ext uri="{FF2B5EF4-FFF2-40B4-BE49-F238E27FC236}">
                <a16:creationId xmlns:a16="http://schemas.microsoft.com/office/drawing/2014/main" id="{23F51DB1-0EE8-2085-F6B6-5BD0D9FEB786}"/>
              </a:ext>
            </a:extLst>
          </p:cNvPr>
          <p:cNvSpPr/>
          <p:nvPr/>
        </p:nvSpPr>
        <p:spPr>
          <a:xfrm>
            <a:off x="5500341" y="5529758"/>
            <a:ext cx="2315853" cy="883180"/>
          </a:xfrm>
          <a:prstGeom prst="wedgeRoundRectCallout">
            <a:avLst>
              <a:gd name="adj1" fmla="val 74950"/>
              <a:gd name="adj2" fmla="val -77536"/>
              <a:gd name="adj3" fmla="val 16667"/>
            </a:avLst>
          </a:prstGeom>
          <a:solidFill>
            <a:srgbClr val="FF93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skupljanje mokraće</a:t>
            </a:r>
          </a:p>
        </p:txBody>
      </p:sp>
    </p:spTree>
    <p:extLst>
      <p:ext uri="{BB962C8B-B14F-4D97-AF65-F5344CB8AC3E}">
        <p14:creationId xmlns:p14="http://schemas.microsoft.com/office/powerpoint/2010/main" val="12969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9D6240-C311-6356-ACAE-6351CB17A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110" y="1306950"/>
            <a:ext cx="4629796" cy="3686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F1C75B-F20E-E110-4A8E-42A3098FD70D}"/>
              </a:ext>
            </a:extLst>
          </p:cNvPr>
          <p:cNvSpPr txBox="1"/>
          <p:nvPr/>
        </p:nvSpPr>
        <p:spPr>
          <a:xfrm>
            <a:off x="1426866" y="281354"/>
            <a:ext cx="944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1.7. IZLUČIVANJE OTPADNIH TVARI IZ TIJELA U SLUŽBI ZDRAVLJA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Pravokutnik 11">
            <a:extLst>
              <a:ext uri="{FF2B5EF4-FFF2-40B4-BE49-F238E27FC236}">
                <a16:creationId xmlns:a16="http://schemas.microsoft.com/office/drawing/2014/main" id="{480BC237-8C54-D2EA-3F04-BDF1BFECF058}"/>
              </a:ext>
            </a:extLst>
          </p:cNvPr>
          <p:cNvSpPr/>
          <p:nvPr/>
        </p:nvSpPr>
        <p:spPr>
          <a:xfrm>
            <a:off x="78348" y="1107990"/>
            <a:ext cx="466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sz="3600" b="1" dirty="0">
                <a:latin typeface="Comic Sans MS" panose="030F0702030302020204" pitchFamily="66" charset="0"/>
              </a:rPr>
              <a:t>MOKRAĆNA CIJEV</a:t>
            </a:r>
          </a:p>
        </p:txBody>
      </p:sp>
      <p:sp>
        <p:nvSpPr>
          <p:cNvPr id="10" name="TekstniOkvir 10">
            <a:extLst>
              <a:ext uri="{FF2B5EF4-FFF2-40B4-BE49-F238E27FC236}">
                <a16:creationId xmlns:a16="http://schemas.microsoft.com/office/drawing/2014/main" id="{8FFC8743-4B19-ADE3-DCE1-950169B811C3}"/>
              </a:ext>
            </a:extLst>
          </p:cNvPr>
          <p:cNvSpPr txBox="1"/>
          <p:nvPr/>
        </p:nvSpPr>
        <p:spPr>
          <a:xfrm>
            <a:off x="209163" y="2816104"/>
            <a:ext cx="6864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i="1" dirty="0">
                <a:latin typeface="Comic Sans MS" panose="030F0702030302020204" pitchFamily="66" charset="0"/>
              </a:rPr>
              <a:t>Tko ima dulju mokraćnu cijev: muškarci ili žene? Zašto?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800" i="1" dirty="0">
                <a:latin typeface="Comic Sans MS" panose="030F0702030302020204" pitchFamily="66" charset="0"/>
              </a:rPr>
              <a:t>Koja je uloga mokraćne cijevi?</a:t>
            </a:r>
            <a:endParaRPr lang="hr-HR" dirty="0"/>
          </a:p>
        </p:txBody>
      </p:sp>
      <p:sp>
        <p:nvSpPr>
          <p:cNvPr id="11" name="Oblačić za govor: pravokutnik sa zaobljenim kutovima 12">
            <a:extLst>
              <a:ext uri="{FF2B5EF4-FFF2-40B4-BE49-F238E27FC236}">
                <a16:creationId xmlns:a16="http://schemas.microsoft.com/office/drawing/2014/main" id="{88A490BC-437B-6FA4-586E-FAC5A44128BD}"/>
              </a:ext>
            </a:extLst>
          </p:cNvPr>
          <p:cNvSpPr/>
          <p:nvPr/>
        </p:nvSpPr>
        <p:spPr>
          <a:xfrm>
            <a:off x="8065280" y="4513992"/>
            <a:ext cx="2697822" cy="959293"/>
          </a:xfrm>
          <a:prstGeom prst="wedgeRoundRectCallout">
            <a:avLst>
              <a:gd name="adj1" fmla="val -84993"/>
              <a:gd name="adj2" fmla="val -9756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dulja kod muškaraca </a:t>
            </a:r>
          </a:p>
        </p:txBody>
      </p:sp>
      <p:sp>
        <p:nvSpPr>
          <p:cNvPr id="12" name="Oblačić za govor: pravokutnik sa zaobljenim kutovima 13">
            <a:extLst>
              <a:ext uri="{FF2B5EF4-FFF2-40B4-BE49-F238E27FC236}">
                <a16:creationId xmlns:a16="http://schemas.microsoft.com/office/drawing/2014/main" id="{B0F40A72-7F2E-71D6-E729-1953E3C985CE}"/>
              </a:ext>
            </a:extLst>
          </p:cNvPr>
          <p:cNvSpPr/>
          <p:nvPr/>
        </p:nvSpPr>
        <p:spPr>
          <a:xfrm>
            <a:off x="3668861" y="4944403"/>
            <a:ext cx="2855535" cy="883180"/>
          </a:xfrm>
          <a:prstGeom prst="wedgeRoundRectCallout">
            <a:avLst>
              <a:gd name="adj1" fmla="val 67305"/>
              <a:gd name="adj2" fmla="val -1211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provodi mokraću te mokraću i spermu</a:t>
            </a:r>
          </a:p>
        </p:txBody>
      </p:sp>
      <p:sp>
        <p:nvSpPr>
          <p:cNvPr id="13" name="Oblačić za govor: pravokutnik sa zaobljenim kutovima 1">
            <a:extLst>
              <a:ext uri="{FF2B5EF4-FFF2-40B4-BE49-F238E27FC236}">
                <a16:creationId xmlns:a16="http://schemas.microsoft.com/office/drawing/2014/main" id="{BD59BE1E-67EC-EFF2-9D2B-0A6F089F5671}"/>
              </a:ext>
            </a:extLst>
          </p:cNvPr>
          <p:cNvSpPr/>
          <p:nvPr/>
        </p:nvSpPr>
        <p:spPr>
          <a:xfrm>
            <a:off x="9414191" y="3429000"/>
            <a:ext cx="2219151" cy="883180"/>
          </a:xfrm>
          <a:prstGeom prst="wedgeRoundRectCallout">
            <a:avLst>
              <a:gd name="adj1" fmla="val -78321"/>
              <a:gd name="adj2" fmla="val -8111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provodi mokraću  </a:t>
            </a:r>
          </a:p>
        </p:txBody>
      </p:sp>
      <p:pic>
        <p:nvPicPr>
          <p:cNvPr id="14" name="Picture 2" descr="Venus símbolo femenino icono vectorial Vector de stock por  ©anastasyastocks.gmail.com 142158746">
            <a:extLst>
              <a:ext uri="{FF2B5EF4-FFF2-40B4-BE49-F238E27FC236}">
                <a16:creationId xmlns:a16="http://schemas.microsoft.com/office/drawing/2014/main" id="{4A43E85F-7D4C-8745-8630-38ABEB634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20946" y="2865069"/>
            <a:ext cx="489155" cy="48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lements Gear - Products - TUNDER 4.0 LONGJOHN">
            <a:extLst>
              <a:ext uri="{FF2B5EF4-FFF2-40B4-BE49-F238E27FC236}">
                <a16:creationId xmlns:a16="http://schemas.microsoft.com/office/drawing/2014/main" id="{CC23A572-2B2F-AD74-7D50-2CCF5BE7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30" y="4392227"/>
            <a:ext cx="552176" cy="55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5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5">
            <a:extLst>
              <a:ext uri="{FF2B5EF4-FFF2-40B4-BE49-F238E27FC236}">
                <a16:creationId xmlns:a16="http://schemas.microsoft.com/office/drawing/2014/main" id="{9897E1D5-6988-F3D2-4F65-1F2A529C5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66" y="45910"/>
            <a:ext cx="11891943" cy="6755801"/>
          </a:xfrm>
          <a:prstGeom prst="rect">
            <a:avLst/>
          </a:prstGeom>
        </p:spPr>
      </p:pic>
      <p:sp>
        <p:nvSpPr>
          <p:cNvPr id="3" name="TekstniOkvir 175">
            <a:extLst>
              <a:ext uri="{FF2B5EF4-FFF2-40B4-BE49-F238E27FC236}">
                <a16:creationId xmlns:a16="http://schemas.microsoft.com/office/drawing/2014/main" id="{B772532A-3243-F102-6540-4F528F078A8C}"/>
              </a:ext>
            </a:extLst>
          </p:cNvPr>
          <p:cNvSpPr txBox="1"/>
          <p:nvPr/>
        </p:nvSpPr>
        <p:spPr>
          <a:xfrm>
            <a:off x="4365856" y="1944877"/>
            <a:ext cx="154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BUBREZI</a:t>
            </a:r>
          </a:p>
        </p:txBody>
      </p:sp>
      <p:sp>
        <p:nvSpPr>
          <p:cNvPr id="4" name="TekstniOkvir 176">
            <a:extLst>
              <a:ext uri="{FF2B5EF4-FFF2-40B4-BE49-F238E27FC236}">
                <a16:creationId xmlns:a16="http://schemas.microsoft.com/office/drawing/2014/main" id="{361DCCF5-63A0-18B5-5622-515A1CE84A37}"/>
              </a:ext>
            </a:extLst>
          </p:cNvPr>
          <p:cNvSpPr txBox="1"/>
          <p:nvPr/>
        </p:nvSpPr>
        <p:spPr>
          <a:xfrm>
            <a:off x="1298721" y="1760211"/>
            <a:ext cx="165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leđna strana</a:t>
            </a:r>
          </a:p>
        </p:txBody>
      </p:sp>
      <p:sp>
        <p:nvSpPr>
          <p:cNvPr id="5" name="TekstniOkvir 177">
            <a:extLst>
              <a:ext uri="{FF2B5EF4-FFF2-40B4-BE49-F238E27FC236}">
                <a16:creationId xmlns:a16="http://schemas.microsoft.com/office/drawing/2014/main" id="{A6F475BB-C2E1-8E2A-A9BA-097A0208ED35}"/>
              </a:ext>
            </a:extLst>
          </p:cNvPr>
          <p:cNvSpPr txBox="1"/>
          <p:nvPr/>
        </p:nvSpPr>
        <p:spPr>
          <a:xfrm>
            <a:off x="3483368" y="893671"/>
            <a:ext cx="165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smeđa</a:t>
            </a:r>
          </a:p>
        </p:txBody>
      </p:sp>
      <p:sp>
        <p:nvSpPr>
          <p:cNvPr id="6" name="TekstniOkvir 178">
            <a:extLst>
              <a:ext uri="{FF2B5EF4-FFF2-40B4-BE49-F238E27FC236}">
                <a16:creationId xmlns:a16="http://schemas.microsoft.com/office/drawing/2014/main" id="{58061A21-7AA0-E71B-B37B-EA8F1CDB8FA5}"/>
              </a:ext>
            </a:extLst>
          </p:cNvPr>
          <p:cNvSpPr txBox="1"/>
          <p:nvPr/>
        </p:nvSpPr>
        <p:spPr>
          <a:xfrm>
            <a:off x="1298721" y="106810"/>
            <a:ext cx="894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održavanje stalnog sastava tjelesnih tekućina (ravnoteža vode i soli u tijelu) pročišćavanje krvi i stvaranje mokraće</a:t>
            </a:r>
          </a:p>
        </p:txBody>
      </p:sp>
      <p:sp>
        <p:nvSpPr>
          <p:cNvPr id="7" name="TekstniOkvir 179">
            <a:extLst>
              <a:ext uri="{FF2B5EF4-FFF2-40B4-BE49-F238E27FC236}">
                <a16:creationId xmlns:a16="http://schemas.microsoft.com/office/drawing/2014/main" id="{AA94F0D5-B0CE-0F49-6486-F25BE61EA0EE}"/>
              </a:ext>
            </a:extLst>
          </p:cNvPr>
          <p:cNvSpPr txBox="1"/>
          <p:nvPr/>
        </p:nvSpPr>
        <p:spPr>
          <a:xfrm>
            <a:off x="5909756" y="939837"/>
            <a:ext cx="165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ovojnica +</a:t>
            </a:r>
          </a:p>
          <a:p>
            <a:pPr algn="ctr"/>
            <a:r>
              <a:rPr lang="hr-HR" dirty="0"/>
              <a:t> masno tkivo</a:t>
            </a:r>
          </a:p>
        </p:txBody>
      </p:sp>
      <p:sp>
        <p:nvSpPr>
          <p:cNvPr id="8" name="TekstniOkvir 180">
            <a:extLst>
              <a:ext uri="{FF2B5EF4-FFF2-40B4-BE49-F238E27FC236}">
                <a16:creationId xmlns:a16="http://schemas.microsoft.com/office/drawing/2014/main" id="{08630F92-6019-207F-08CA-5EFCCDECBC9F}"/>
              </a:ext>
            </a:extLst>
          </p:cNvPr>
          <p:cNvSpPr txBox="1"/>
          <p:nvPr/>
        </p:nvSpPr>
        <p:spPr>
          <a:xfrm>
            <a:off x="2953159" y="3214431"/>
            <a:ext cx="160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stisnuta šaka</a:t>
            </a:r>
          </a:p>
        </p:txBody>
      </p:sp>
      <p:sp>
        <p:nvSpPr>
          <p:cNvPr id="9" name="TekstniOkvir 181">
            <a:extLst>
              <a:ext uri="{FF2B5EF4-FFF2-40B4-BE49-F238E27FC236}">
                <a16:creationId xmlns:a16="http://schemas.microsoft.com/office/drawing/2014/main" id="{69CFEC68-6794-85B9-BD58-54CCC971B28C}"/>
              </a:ext>
            </a:extLst>
          </p:cNvPr>
          <p:cNvSpPr txBox="1"/>
          <p:nvPr/>
        </p:nvSpPr>
        <p:spPr>
          <a:xfrm>
            <a:off x="7021387" y="1944877"/>
            <a:ext cx="2048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MOKRAĆOVODI</a:t>
            </a:r>
          </a:p>
        </p:txBody>
      </p:sp>
      <p:sp>
        <p:nvSpPr>
          <p:cNvPr id="10" name="TekstniOkvir 182">
            <a:extLst>
              <a:ext uri="{FF2B5EF4-FFF2-40B4-BE49-F238E27FC236}">
                <a16:creationId xmlns:a16="http://schemas.microsoft.com/office/drawing/2014/main" id="{13B6CA6E-5183-F0C8-B362-43B131DDE10D}"/>
              </a:ext>
            </a:extLst>
          </p:cNvPr>
          <p:cNvSpPr txBox="1"/>
          <p:nvPr/>
        </p:nvSpPr>
        <p:spPr>
          <a:xfrm>
            <a:off x="7952560" y="889970"/>
            <a:ext cx="223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provode mokraću do mokraćnog mjehura</a:t>
            </a:r>
          </a:p>
        </p:txBody>
      </p:sp>
      <p:sp>
        <p:nvSpPr>
          <p:cNvPr id="11" name="TekstniOkvir 183">
            <a:extLst>
              <a:ext uri="{FF2B5EF4-FFF2-40B4-BE49-F238E27FC236}">
                <a16:creationId xmlns:a16="http://schemas.microsoft.com/office/drawing/2014/main" id="{04B107B1-8A1D-5D32-422E-3D05B49D721B}"/>
              </a:ext>
            </a:extLst>
          </p:cNvPr>
          <p:cNvSpPr txBox="1"/>
          <p:nvPr/>
        </p:nvSpPr>
        <p:spPr>
          <a:xfrm>
            <a:off x="9798946" y="1847819"/>
            <a:ext cx="135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20 – 30 cm </a:t>
            </a:r>
          </a:p>
        </p:txBody>
      </p:sp>
      <p:sp>
        <p:nvSpPr>
          <p:cNvPr id="12" name="TekstniOkvir 184">
            <a:extLst>
              <a:ext uri="{FF2B5EF4-FFF2-40B4-BE49-F238E27FC236}">
                <a16:creationId xmlns:a16="http://schemas.microsoft.com/office/drawing/2014/main" id="{AAF3BC99-3C66-1BFA-9DCE-A4A09E3C5E5E}"/>
              </a:ext>
            </a:extLst>
          </p:cNvPr>
          <p:cNvSpPr txBox="1"/>
          <p:nvPr/>
        </p:nvSpPr>
        <p:spPr>
          <a:xfrm>
            <a:off x="10622792" y="3273849"/>
            <a:ext cx="135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glatko</a:t>
            </a:r>
          </a:p>
        </p:txBody>
      </p:sp>
      <p:sp>
        <p:nvSpPr>
          <p:cNvPr id="13" name="TekstniOkvir 185">
            <a:extLst>
              <a:ext uri="{FF2B5EF4-FFF2-40B4-BE49-F238E27FC236}">
                <a16:creationId xmlns:a16="http://schemas.microsoft.com/office/drawing/2014/main" id="{CDB2E517-3434-6459-428E-EB1DE319798C}"/>
              </a:ext>
            </a:extLst>
          </p:cNvPr>
          <p:cNvSpPr txBox="1"/>
          <p:nvPr/>
        </p:nvSpPr>
        <p:spPr>
          <a:xfrm>
            <a:off x="6570581" y="4513014"/>
            <a:ext cx="2205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rgbClr val="FF0000"/>
                </a:solidFill>
              </a:rPr>
              <a:t>MOKRAĆNI MJEHUR</a:t>
            </a:r>
          </a:p>
        </p:txBody>
      </p:sp>
      <p:sp>
        <p:nvSpPr>
          <p:cNvPr id="14" name="TekstniOkvir 186">
            <a:extLst>
              <a:ext uri="{FF2B5EF4-FFF2-40B4-BE49-F238E27FC236}">
                <a16:creationId xmlns:a16="http://schemas.microsoft.com/office/drawing/2014/main" id="{56D420B7-577E-C23E-4713-8188B2AFE5DC}"/>
              </a:ext>
            </a:extLst>
          </p:cNvPr>
          <p:cNvSpPr txBox="1"/>
          <p:nvPr/>
        </p:nvSpPr>
        <p:spPr>
          <a:xfrm>
            <a:off x="9993548" y="4094990"/>
            <a:ext cx="165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skupljanje mokraće</a:t>
            </a:r>
          </a:p>
        </p:txBody>
      </p:sp>
      <p:sp>
        <p:nvSpPr>
          <p:cNvPr id="15" name="TekstniOkvir 187">
            <a:extLst>
              <a:ext uri="{FF2B5EF4-FFF2-40B4-BE49-F238E27FC236}">
                <a16:creationId xmlns:a16="http://schemas.microsoft.com/office/drawing/2014/main" id="{266B5873-6E9D-1E43-C6DF-0F9BA4043836}"/>
              </a:ext>
            </a:extLst>
          </p:cNvPr>
          <p:cNvSpPr txBox="1"/>
          <p:nvPr/>
        </p:nvSpPr>
        <p:spPr>
          <a:xfrm>
            <a:off x="8823329" y="5783364"/>
            <a:ext cx="165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zdjelica</a:t>
            </a:r>
          </a:p>
        </p:txBody>
      </p:sp>
      <p:sp>
        <p:nvSpPr>
          <p:cNvPr id="16" name="TekstniOkvir 188">
            <a:extLst>
              <a:ext uri="{FF2B5EF4-FFF2-40B4-BE49-F238E27FC236}">
                <a16:creationId xmlns:a16="http://schemas.microsoft.com/office/drawing/2014/main" id="{9B9FB2E6-3A59-0233-B202-4E6BB4489F93}"/>
              </a:ext>
            </a:extLst>
          </p:cNvPr>
          <p:cNvSpPr txBox="1"/>
          <p:nvPr/>
        </p:nvSpPr>
        <p:spPr>
          <a:xfrm>
            <a:off x="6593400" y="6152696"/>
            <a:ext cx="194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živčani sustav</a:t>
            </a:r>
          </a:p>
        </p:txBody>
      </p:sp>
      <p:sp>
        <p:nvSpPr>
          <p:cNvPr id="17" name="TekstniOkvir 189">
            <a:extLst>
              <a:ext uri="{FF2B5EF4-FFF2-40B4-BE49-F238E27FC236}">
                <a16:creationId xmlns:a16="http://schemas.microsoft.com/office/drawing/2014/main" id="{8864FEC6-273A-5111-70D9-292AC7B918CC}"/>
              </a:ext>
            </a:extLst>
          </p:cNvPr>
          <p:cNvSpPr txBox="1"/>
          <p:nvPr/>
        </p:nvSpPr>
        <p:spPr>
          <a:xfrm>
            <a:off x="2345259" y="4143682"/>
            <a:ext cx="213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MOKRAĆNA CIJEV</a:t>
            </a:r>
          </a:p>
        </p:txBody>
      </p:sp>
      <p:sp>
        <p:nvSpPr>
          <p:cNvPr id="18" name="TekstniOkvir 190">
            <a:extLst>
              <a:ext uri="{FF2B5EF4-FFF2-40B4-BE49-F238E27FC236}">
                <a16:creationId xmlns:a16="http://schemas.microsoft.com/office/drawing/2014/main" id="{90762DB9-FFD5-399A-0E08-B544AEB382DD}"/>
              </a:ext>
            </a:extLst>
          </p:cNvPr>
          <p:cNvSpPr txBox="1"/>
          <p:nvPr/>
        </p:nvSpPr>
        <p:spPr>
          <a:xfrm>
            <a:off x="2345259" y="5072933"/>
            <a:ext cx="190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MOKRAĆNO-SPOLNA CIJEV</a:t>
            </a:r>
          </a:p>
        </p:txBody>
      </p:sp>
      <p:sp>
        <p:nvSpPr>
          <p:cNvPr id="19" name="TekstniOkvir 191">
            <a:extLst>
              <a:ext uri="{FF2B5EF4-FFF2-40B4-BE49-F238E27FC236}">
                <a16:creationId xmlns:a16="http://schemas.microsoft.com/office/drawing/2014/main" id="{A2748E49-512C-6BB3-79F1-F45E132231B6}"/>
              </a:ext>
            </a:extLst>
          </p:cNvPr>
          <p:cNvSpPr txBox="1"/>
          <p:nvPr/>
        </p:nvSpPr>
        <p:spPr>
          <a:xfrm>
            <a:off x="1023813" y="2937432"/>
            <a:ext cx="165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izlučuje mokraću</a:t>
            </a:r>
          </a:p>
        </p:txBody>
      </p:sp>
      <p:sp>
        <p:nvSpPr>
          <p:cNvPr id="20" name="TekstniOkvir 192">
            <a:extLst>
              <a:ext uri="{FF2B5EF4-FFF2-40B4-BE49-F238E27FC236}">
                <a16:creationId xmlns:a16="http://schemas.microsoft.com/office/drawing/2014/main" id="{FB05D60C-7F71-64B3-6440-87242308FE1D}"/>
              </a:ext>
            </a:extLst>
          </p:cNvPr>
          <p:cNvSpPr txBox="1"/>
          <p:nvPr/>
        </p:nvSpPr>
        <p:spPr>
          <a:xfrm>
            <a:off x="2566737" y="6112174"/>
            <a:ext cx="222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izlučuje mokraću i spermu</a:t>
            </a:r>
          </a:p>
        </p:txBody>
      </p:sp>
      <p:sp>
        <p:nvSpPr>
          <p:cNvPr id="21" name="TekstniOkvir 193">
            <a:extLst>
              <a:ext uri="{FF2B5EF4-FFF2-40B4-BE49-F238E27FC236}">
                <a16:creationId xmlns:a16="http://schemas.microsoft.com/office/drawing/2014/main" id="{9DC427DD-EBBF-8F96-BF7E-124DE755038F}"/>
              </a:ext>
            </a:extLst>
          </p:cNvPr>
          <p:cNvSpPr txBox="1"/>
          <p:nvPr/>
        </p:nvSpPr>
        <p:spPr>
          <a:xfrm>
            <a:off x="692389" y="6112174"/>
            <a:ext cx="165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spolni ud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B4F882-90A5-0E13-6EAF-7FB3AACFABBB}"/>
              </a:ext>
            </a:extLst>
          </p:cNvPr>
          <p:cNvSpPr/>
          <p:nvPr/>
        </p:nvSpPr>
        <p:spPr>
          <a:xfrm>
            <a:off x="11021961" y="45910"/>
            <a:ext cx="1081548" cy="107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Hand holding pencil drawing illustration, writing gesture concept, black white sketch style, creative education symbol, human hand outline art">
            <a:extLst>
              <a:ext uri="{FF2B5EF4-FFF2-40B4-BE49-F238E27FC236}">
                <a16:creationId xmlns:a16="http://schemas.microsoft.com/office/drawing/2014/main" id="{045B6119-4A65-8DB4-3377-E6ACB2E4A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" r="53189"/>
          <a:stretch>
            <a:fillRect/>
          </a:stretch>
        </p:blipFill>
        <p:spPr bwMode="auto">
          <a:xfrm rot="1137993">
            <a:off x="11007582" y="927903"/>
            <a:ext cx="923856" cy="8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1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1053</Words>
  <Application>Microsoft Office PowerPoint</Application>
  <PresentationFormat>Široki zaslon</PresentationFormat>
  <Paragraphs>173</Paragraphs>
  <Slides>20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Comic Sans MS</vt:lpstr>
      <vt:lpstr>Segoe UI Semilight</vt:lpstr>
      <vt:lpstr>Wingdings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Dijana Šutak</dc:creator>
  <cp:lastModifiedBy>Dijana Šutak</cp:lastModifiedBy>
  <cp:revision>3</cp:revision>
  <dcterms:created xsi:type="dcterms:W3CDTF">2026-03-11T16:02:24Z</dcterms:created>
  <dcterms:modified xsi:type="dcterms:W3CDTF">2026-04-11T15:00:31Z</dcterms:modified>
</cp:coreProperties>
</file>