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0"/>
  </p:notesMasterIdLst>
  <p:sldIdLst>
    <p:sldId id="271" r:id="rId5"/>
    <p:sldId id="264" r:id="rId6"/>
    <p:sldId id="270" r:id="rId7"/>
    <p:sldId id="268" r:id="rId8"/>
    <p:sldId id="266" r:id="rId9"/>
    <p:sldId id="275" r:id="rId10"/>
    <p:sldId id="274" r:id="rId11"/>
    <p:sldId id="273" r:id="rId12"/>
    <p:sldId id="278" r:id="rId13"/>
    <p:sldId id="276" r:id="rId14"/>
    <p:sldId id="280" r:id="rId15"/>
    <p:sldId id="282" r:id="rId16"/>
    <p:sldId id="281" r:id="rId17"/>
    <p:sldId id="272" r:id="rId18"/>
    <p:sldId id="283" r:id="rId19"/>
    <p:sldId id="284" r:id="rId20"/>
    <p:sldId id="286" r:id="rId21"/>
    <p:sldId id="285" r:id="rId22"/>
    <p:sldId id="287" r:id="rId23"/>
    <p:sldId id="262" r:id="rId24"/>
    <p:sldId id="265" r:id="rId25"/>
    <p:sldId id="294" r:id="rId26"/>
    <p:sldId id="289" r:id="rId27"/>
    <p:sldId id="293" r:id="rId28"/>
    <p:sldId id="292" r:id="rId29"/>
    <p:sldId id="290" r:id="rId30"/>
    <p:sldId id="303" r:id="rId31"/>
    <p:sldId id="291" r:id="rId32"/>
    <p:sldId id="297" r:id="rId33"/>
    <p:sldId id="296" r:id="rId34"/>
    <p:sldId id="299" r:id="rId35"/>
    <p:sldId id="298" r:id="rId36"/>
    <p:sldId id="295" r:id="rId37"/>
    <p:sldId id="302" r:id="rId38"/>
    <p:sldId id="288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3E6"/>
    <a:srgbClr val="6AAB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93D81CF-94F2-401A-BA57-92F5A7B2D0C5}" styleName="Srednji stil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07F91B-F083-4ECE-B356-182D20A87146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3D9F268-CFDC-49A2-BFB4-B06F141B13ED}">
      <dgm:prSet/>
      <dgm:spPr/>
      <dgm:t>
        <a:bodyPr/>
        <a:lstStyle/>
        <a:p>
          <a:r>
            <a:rPr lang="en-US" dirty="0"/>
            <a:t>        </a:t>
          </a:r>
          <a:r>
            <a:rPr lang="en-US" dirty="0" err="1"/>
            <a:t>sustav</a:t>
          </a:r>
          <a:r>
            <a:rPr lang="en-US" dirty="0"/>
            <a:t> koji prima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prenosi</a:t>
          </a:r>
          <a:r>
            <a:rPr lang="en-US" dirty="0"/>
            <a:t> </a:t>
          </a:r>
          <a:r>
            <a:rPr lang="en-US" dirty="0" err="1"/>
            <a:t>hranu</a:t>
          </a:r>
          <a:endParaRPr lang="en-US" dirty="0"/>
        </a:p>
      </dgm:t>
    </dgm:pt>
    <dgm:pt modelId="{6A0C3A71-A414-493B-9B5A-0A94B7A1D2D9}" type="parTrans" cxnId="{94DE342F-5C42-4EFC-AD76-C3CD510E272F}">
      <dgm:prSet/>
      <dgm:spPr/>
      <dgm:t>
        <a:bodyPr/>
        <a:lstStyle/>
        <a:p>
          <a:endParaRPr lang="en-US"/>
        </a:p>
      </dgm:t>
    </dgm:pt>
    <dgm:pt modelId="{824F34BD-BD0E-4A79-AD77-652F8B9A2BAC}" type="sibTrans" cxnId="{94DE342F-5C42-4EFC-AD76-C3CD510E272F}">
      <dgm:prSet/>
      <dgm:spPr/>
      <dgm:t>
        <a:bodyPr/>
        <a:lstStyle/>
        <a:p>
          <a:endParaRPr lang="en-US"/>
        </a:p>
      </dgm:t>
    </dgm:pt>
    <dgm:pt modelId="{59050331-D23C-42EF-B79C-353DC25AD9B4}">
      <dgm:prSet/>
      <dgm:spPr/>
      <dgm:t>
        <a:bodyPr/>
        <a:lstStyle/>
        <a:p>
          <a:r>
            <a:rPr lang="en-US" dirty="0"/>
            <a:t>          </a:t>
          </a:r>
          <a:r>
            <a:rPr lang="en-US" dirty="0" err="1"/>
            <a:t>razgrađuje</a:t>
          </a:r>
          <a:r>
            <a:rPr lang="en-US" dirty="0"/>
            <a:t> </a:t>
          </a:r>
          <a:r>
            <a:rPr lang="en-US" dirty="0" err="1"/>
            <a:t>hranu</a:t>
          </a:r>
          <a:endParaRPr lang="en-US" dirty="0"/>
        </a:p>
      </dgm:t>
    </dgm:pt>
    <dgm:pt modelId="{DBA5AEB7-E9DE-42D4-911F-0A9BD39D5543}" type="parTrans" cxnId="{E8F248B7-C225-4F4F-9C2D-186049D562E0}">
      <dgm:prSet/>
      <dgm:spPr/>
      <dgm:t>
        <a:bodyPr/>
        <a:lstStyle/>
        <a:p>
          <a:endParaRPr lang="en-US"/>
        </a:p>
      </dgm:t>
    </dgm:pt>
    <dgm:pt modelId="{A4354412-BF03-4666-8DD1-59964AF56403}" type="sibTrans" cxnId="{E8F248B7-C225-4F4F-9C2D-186049D562E0}">
      <dgm:prSet/>
      <dgm:spPr/>
      <dgm:t>
        <a:bodyPr/>
        <a:lstStyle/>
        <a:p>
          <a:endParaRPr lang="en-US"/>
        </a:p>
      </dgm:t>
    </dgm:pt>
    <dgm:pt modelId="{77681B23-EE94-4834-94C6-C197B0B99EED}">
      <dgm:prSet/>
      <dgm:spPr/>
      <dgm:t>
        <a:bodyPr/>
        <a:lstStyle/>
        <a:p>
          <a:r>
            <a:rPr lang="en-US" dirty="0"/>
            <a:t>              </a:t>
          </a:r>
          <a:r>
            <a:rPr lang="en-US" dirty="0" err="1"/>
            <a:t>uklanja</a:t>
          </a:r>
          <a:r>
            <a:rPr lang="en-US" dirty="0"/>
            <a:t> </a:t>
          </a:r>
          <a:r>
            <a:rPr lang="en-US" dirty="0" err="1"/>
            <a:t>otpadne</a:t>
          </a:r>
          <a:r>
            <a:rPr lang="en-US" dirty="0"/>
            <a:t> </a:t>
          </a:r>
          <a:r>
            <a:rPr lang="en-US" dirty="0" err="1"/>
            <a:t>produkte</a:t>
          </a:r>
          <a:endParaRPr lang="en-US" dirty="0"/>
        </a:p>
      </dgm:t>
    </dgm:pt>
    <dgm:pt modelId="{A6CDB47B-9240-49C0-B95F-5BE91FE42FB5}" type="parTrans" cxnId="{95BEEB75-9545-44AE-AC7B-1393264E56D8}">
      <dgm:prSet/>
      <dgm:spPr/>
      <dgm:t>
        <a:bodyPr/>
        <a:lstStyle/>
        <a:p>
          <a:endParaRPr lang="en-US"/>
        </a:p>
      </dgm:t>
    </dgm:pt>
    <dgm:pt modelId="{E2883853-E500-466C-8D3A-18EEE8209F32}" type="sibTrans" cxnId="{95BEEB75-9545-44AE-AC7B-1393264E56D8}">
      <dgm:prSet/>
      <dgm:spPr/>
      <dgm:t>
        <a:bodyPr/>
        <a:lstStyle/>
        <a:p>
          <a:endParaRPr lang="en-US" dirty="0"/>
        </a:p>
      </dgm:t>
    </dgm:pt>
    <dgm:pt modelId="{40248C3B-4074-4204-9A97-79819746E8F2}">
      <dgm:prSet/>
      <dgm:spPr/>
      <dgm:t>
        <a:bodyPr/>
        <a:lstStyle/>
        <a:p>
          <a:r>
            <a:rPr lang="en-US" dirty="0"/>
            <a:t>           </a:t>
          </a:r>
          <a:r>
            <a:rPr lang="hr-HR" dirty="0"/>
            <a:t>     </a:t>
          </a:r>
          <a:r>
            <a:rPr lang="en-US" dirty="0" err="1"/>
            <a:t>uklanja</a:t>
          </a:r>
          <a:r>
            <a:rPr lang="en-US" dirty="0"/>
            <a:t> </a:t>
          </a:r>
          <a:r>
            <a:rPr lang="en-US" dirty="0" err="1"/>
            <a:t>štetne</a:t>
          </a:r>
          <a:r>
            <a:rPr lang="en-US" dirty="0"/>
            <a:t> </a:t>
          </a:r>
          <a:r>
            <a:rPr lang="en-US" dirty="0" err="1"/>
            <a:t>produkte</a:t>
          </a:r>
          <a:endParaRPr lang="en-US" dirty="0"/>
        </a:p>
      </dgm:t>
    </dgm:pt>
    <dgm:pt modelId="{111C1D7A-65F4-4FF9-9AEA-512E0623A722}" type="parTrans" cxnId="{4E103557-0F4D-41B8-A15B-12869EA1CB6D}">
      <dgm:prSet/>
      <dgm:spPr/>
      <dgm:t>
        <a:bodyPr/>
        <a:lstStyle/>
        <a:p>
          <a:endParaRPr lang="en-US"/>
        </a:p>
      </dgm:t>
    </dgm:pt>
    <dgm:pt modelId="{DC7F6DFC-5C87-4468-8CE0-D27C8DC31DC9}" type="sibTrans" cxnId="{4E103557-0F4D-41B8-A15B-12869EA1CB6D}">
      <dgm:prSet/>
      <dgm:spPr/>
      <dgm:t>
        <a:bodyPr/>
        <a:lstStyle/>
        <a:p>
          <a:endParaRPr lang="en-US"/>
        </a:p>
      </dgm:t>
    </dgm:pt>
    <dgm:pt modelId="{B0C5BBC3-7945-463F-A88B-1943CFAE9906}" type="pres">
      <dgm:prSet presAssocID="{D007F91B-F083-4ECE-B356-182D20A87146}" presName="outerComposite" presStyleCnt="0">
        <dgm:presLayoutVars>
          <dgm:chMax val="5"/>
          <dgm:dir/>
          <dgm:resizeHandles val="exact"/>
        </dgm:presLayoutVars>
      </dgm:prSet>
      <dgm:spPr/>
    </dgm:pt>
    <dgm:pt modelId="{8805E876-C7DF-4DC7-93C2-BF99B5E5E01E}" type="pres">
      <dgm:prSet presAssocID="{D007F91B-F083-4ECE-B356-182D20A87146}" presName="dummyMaxCanvas" presStyleCnt="0">
        <dgm:presLayoutVars/>
      </dgm:prSet>
      <dgm:spPr/>
    </dgm:pt>
    <dgm:pt modelId="{0A878281-DF76-40EE-9806-D3ACC7B176FE}" type="pres">
      <dgm:prSet presAssocID="{D007F91B-F083-4ECE-B356-182D20A87146}" presName="FourNodes_1" presStyleLbl="node1" presStyleIdx="0" presStyleCnt="4" custLinFactNeighborX="-1030" custLinFactNeighborY="-47221">
        <dgm:presLayoutVars>
          <dgm:bulletEnabled val="1"/>
        </dgm:presLayoutVars>
      </dgm:prSet>
      <dgm:spPr/>
    </dgm:pt>
    <dgm:pt modelId="{485D4A92-D3CF-4C84-83C3-0D2807719068}" type="pres">
      <dgm:prSet presAssocID="{D007F91B-F083-4ECE-B356-182D20A87146}" presName="FourNodes_2" presStyleLbl="node1" presStyleIdx="1" presStyleCnt="4">
        <dgm:presLayoutVars>
          <dgm:bulletEnabled val="1"/>
        </dgm:presLayoutVars>
      </dgm:prSet>
      <dgm:spPr/>
    </dgm:pt>
    <dgm:pt modelId="{42558B2A-2321-40DD-B448-1F07A60B3B6F}" type="pres">
      <dgm:prSet presAssocID="{D007F91B-F083-4ECE-B356-182D20A87146}" presName="FourNodes_3" presStyleLbl="node1" presStyleIdx="2" presStyleCnt="4">
        <dgm:presLayoutVars>
          <dgm:bulletEnabled val="1"/>
        </dgm:presLayoutVars>
      </dgm:prSet>
      <dgm:spPr/>
    </dgm:pt>
    <dgm:pt modelId="{DF033E3D-149D-4734-A2A6-C2A3C99C0F74}" type="pres">
      <dgm:prSet presAssocID="{D007F91B-F083-4ECE-B356-182D20A87146}" presName="FourNodes_4" presStyleLbl="node1" presStyleIdx="3" presStyleCnt="4" custLinFactNeighborX="-244" custLinFactNeighborY="0">
        <dgm:presLayoutVars>
          <dgm:bulletEnabled val="1"/>
        </dgm:presLayoutVars>
      </dgm:prSet>
      <dgm:spPr/>
    </dgm:pt>
    <dgm:pt modelId="{80038A13-AE5D-4EEB-A2F7-1E7E67604036}" type="pres">
      <dgm:prSet presAssocID="{D007F91B-F083-4ECE-B356-182D20A87146}" presName="FourConn_1-2" presStyleLbl="fgAccFollowNode1" presStyleIdx="0" presStyleCnt="3" custLinFactNeighborX="-81840" custLinFactNeighborY="3533">
        <dgm:presLayoutVars>
          <dgm:bulletEnabled val="1"/>
        </dgm:presLayoutVars>
      </dgm:prSet>
      <dgm:spPr/>
    </dgm:pt>
    <dgm:pt modelId="{7271B519-4755-47E9-B262-F7D3009CAAF9}" type="pres">
      <dgm:prSet presAssocID="{D007F91B-F083-4ECE-B356-182D20A87146}" presName="FourConn_2-3" presStyleLbl="fgAccFollowNode1" presStyleIdx="1" presStyleCnt="3" custLinFactNeighborX="-68810" custLinFactNeighborY="20967">
        <dgm:presLayoutVars>
          <dgm:bulletEnabled val="1"/>
        </dgm:presLayoutVars>
      </dgm:prSet>
      <dgm:spPr/>
    </dgm:pt>
    <dgm:pt modelId="{0CD55133-FA08-478D-B999-157266F69E23}" type="pres">
      <dgm:prSet presAssocID="{D007F91B-F083-4ECE-B356-182D20A87146}" presName="FourConn_3-4" presStyleLbl="fgAccFollowNode1" presStyleIdx="2" presStyleCnt="3" custLinFactNeighborX="-17210" custLinFactNeighborY="20047">
        <dgm:presLayoutVars>
          <dgm:bulletEnabled val="1"/>
        </dgm:presLayoutVars>
      </dgm:prSet>
      <dgm:spPr/>
    </dgm:pt>
    <dgm:pt modelId="{B85DEEBB-E3BC-4FA5-A789-9CA941FBDBFE}" type="pres">
      <dgm:prSet presAssocID="{D007F91B-F083-4ECE-B356-182D20A87146}" presName="FourNodes_1_text" presStyleLbl="node1" presStyleIdx="3" presStyleCnt="4">
        <dgm:presLayoutVars>
          <dgm:bulletEnabled val="1"/>
        </dgm:presLayoutVars>
      </dgm:prSet>
      <dgm:spPr/>
    </dgm:pt>
    <dgm:pt modelId="{60DAAAC9-84D4-44E6-AC0D-122B9B1A60B5}" type="pres">
      <dgm:prSet presAssocID="{D007F91B-F083-4ECE-B356-182D20A87146}" presName="FourNodes_2_text" presStyleLbl="node1" presStyleIdx="3" presStyleCnt="4">
        <dgm:presLayoutVars>
          <dgm:bulletEnabled val="1"/>
        </dgm:presLayoutVars>
      </dgm:prSet>
      <dgm:spPr/>
    </dgm:pt>
    <dgm:pt modelId="{379C063F-07C7-4A9A-9037-6FE4FD7E3095}" type="pres">
      <dgm:prSet presAssocID="{D007F91B-F083-4ECE-B356-182D20A87146}" presName="FourNodes_3_text" presStyleLbl="node1" presStyleIdx="3" presStyleCnt="4">
        <dgm:presLayoutVars>
          <dgm:bulletEnabled val="1"/>
        </dgm:presLayoutVars>
      </dgm:prSet>
      <dgm:spPr/>
    </dgm:pt>
    <dgm:pt modelId="{BA1188E6-F81A-4B15-97AF-329EB2961E90}" type="pres">
      <dgm:prSet presAssocID="{D007F91B-F083-4ECE-B356-182D20A87146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18EA5524-5A67-461D-85D6-616CD59EB1C8}" type="presOf" srcId="{824F34BD-BD0E-4A79-AD77-652F8B9A2BAC}" destId="{80038A13-AE5D-4EEB-A2F7-1E7E67604036}" srcOrd="0" destOrd="0" presId="urn:microsoft.com/office/officeart/2005/8/layout/vProcess5"/>
    <dgm:cxn modelId="{E88F8A2C-80BF-4632-84DD-AB786C234EA2}" type="presOf" srcId="{59050331-D23C-42EF-B79C-353DC25AD9B4}" destId="{60DAAAC9-84D4-44E6-AC0D-122B9B1A60B5}" srcOrd="1" destOrd="0" presId="urn:microsoft.com/office/officeart/2005/8/layout/vProcess5"/>
    <dgm:cxn modelId="{94DE342F-5C42-4EFC-AD76-C3CD510E272F}" srcId="{D007F91B-F083-4ECE-B356-182D20A87146}" destId="{C3D9F268-CFDC-49A2-BFB4-B06F141B13ED}" srcOrd="0" destOrd="0" parTransId="{6A0C3A71-A414-493B-9B5A-0A94B7A1D2D9}" sibTransId="{824F34BD-BD0E-4A79-AD77-652F8B9A2BAC}"/>
    <dgm:cxn modelId="{F7BB875C-DBD5-4323-B213-8703AE922C49}" type="presOf" srcId="{77681B23-EE94-4834-94C6-C197B0B99EED}" destId="{379C063F-07C7-4A9A-9037-6FE4FD7E3095}" srcOrd="1" destOrd="0" presId="urn:microsoft.com/office/officeart/2005/8/layout/vProcess5"/>
    <dgm:cxn modelId="{95BEEB75-9545-44AE-AC7B-1393264E56D8}" srcId="{D007F91B-F083-4ECE-B356-182D20A87146}" destId="{77681B23-EE94-4834-94C6-C197B0B99EED}" srcOrd="2" destOrd="0" parTransId="{A6CDB47B-9240-49C0-B95F-5BE91FE42FB5}" sibTransId="{E2883853-E500-466C-8D3A-18EEE8209F32}"/>
    <dgm:cxn modelId="{4E103557-0F4D-41B8-A15B-12869EA1CB6D}" srcId="{D007F91B-F083-4ECE-B356-182D20A87146}" destId="{40248C3B-4074-4204-9A97-79819746E8F2}" srcOrd="3" destOrd="0" parTransId="{111C1D7A-65F4-4FF9-9AEA-512E0623A722}" sibTransId="{DC7F6DFC-5C87-4468-8CE0-D27C8DC31DC9}"/>
    <dgm:cxn modelId="{CA652380-B800-4CEE-99D7-1C474A478EEC}" type="presOf" srcId="{40248C3B-4074-4204-9A97-79819746E8F2}" destId="{BA1188E6-F81A-4B15-97AF-329EB2961E90}" srcOrd="1" destOrd="0" presId="urn:microsoft.com/office/officeart/2005/8/layout/vProcess5"/>
    <dgm:cxn modelId="{461A6483-FDF2-4D80-9E48-4247DCFF38E2}" type="presOf" srcId="{40248C3B-4074-4204-9A97-79819746E8F2}" destId="{DF033E3D-149D-4734-A2A6-C2A3C99C0F74}" srcOrd="0" destOrd="0" presId="urn:microsoft.com/office/officeart/2005/8/layout/vProcess5"/>
    <dgm:cxn modelId="{7A04A88A-C001-42C4-86E2-83E9432276A6}" type="presOf" srcId="{A4354412-BF03-4666-8DD1-59964AF56403}" destId="{7271B519-4755-47E9-B262-F7D3009CAAF9}" srcOrd="0" destOrd="0" presId="urn:microsoft.com/office/officeart/2005/8/layout/vProcess5"/>
    <dgm:cxn modelId="{923FE19F-4C10-4F19-83A3-FD5AC96000CA}" type="presOf" srcId="{59050331-D23C-42EF-B79C-353DC25AD9B4}" destId="{485D4A92-D3CF-4C84-83C3-0D2807719068}" srcOrd="0" destOrd="0" presId="urn:microsoft.com/office/officeart/2005/8/layout/vProcess5"/>
    <dgm:cxn modelId="{855CBDA5-BDFE-4167-81D1-68257AAD3E18}" type="presOf" srcId="{C3D9F268-CFDC-49A2-BFB4-B06F141B13ED}" destId="{0A878281-DF76-40EE-9806-D3ACC7B176FE}" srcOrd="0" destOrd="0" presId="urn:microsoft.com/office/officeart/2005/8/layout/vProcess5"/>
    <dgm:cxn modelId="{7408F7AF-220E-4580-86A9-1109780A5F00}" type="presOf" srcId="{C3D9F268-CFDC-49A2-BFB4-B06F141B13ED}" destId="{B85DEEBB-E3BC-4FA5-A789-9CA941FBDBFE}" srcOrd="1" destOrd="0" presId="urn:microsoft.com/office/officeart/2005/8/layout/vProcess5"/>
    <dgm:cxn modelId="{E8F248B7-C225-4F4F-9C2D-186049D562E0}" srcId="{D007F91B-F083-4ECE-B356-182D20A87146}" destId="{59050331-D23C-42EF-B79C-353DC25AD9B4}" srcOrd="1" destOrd="0" parTransId="{DBA5AEB7-E9DE-42D4-911F-0A9BD39D5543}" sibTransId="{A4354412-BF03-4666-8DD1-59964AF56403}"/>
    <dgm:cxn modelId="{4144EDC2-1D3B-4DD5-9404-3877EAA2CB2F}" type="presOf" srcId="{77681B23-EE94-4834-94C6-C197B0B99EED}" destId="{42558B2A-2321-40DD-B448-1F07A60B3B6F}" srcOrd="0" destOrd="0" presId="urn:microsoft.com/office/officeart/2005/8/layout/vProcess5"/>
    <dgm:cxn modelId="{AEFB56E5-38C2-4294-B410-01DE411B5F26}" type="presOf" srcId="{E2883853-E500-466C-8D3A-18EEE8209F32}" destId="{0CD55133-FA08-478D-B999-157266F69E23}" srcOrd="0" destOrd="0" presId="urn:microsoft.com/office/officeart/2005/8/layout/vProcess5"/>
    <dgm:cxn modelId="{DDF5E6EC-AA22-4EBB-BA1F-D100C41340DB}" type="presOf" srcId="{D007F91B-F083-4ECE-B356-182D20A87146}" destId="{B0C5BBC3-7945-463F-A88B-1943CFAE9906}" srcOrd="0" destOrd="0" presId="urn:microsoft.com/office/officeart/2005/8/layout/vProcess5"/>
    <dgm:cxn modelId="{71605000-9462-4FA9-8A38-461CBCD67A57}" type="presParOf" srcId="{B0C5BBC3-7945-463F-A88B-1943CFAE9906}" destId="{8805E876-C7DF-4DC7-93C2-BF99B5E5E01E}" srcOrd="0" destOrd="0" presId="urn:microsoft.com/office/officeart/2005/8/layout/vProcess5"/>
    <dgm:cxn modelId="{2EE4C991-9A8D-4B1E-A590-D0E8F68F561E}" type="presParOf" srcId="{B0C5BBC3-7945-463F-A88B-1943CFAE9906}" destId="{0A878281-DF76-40EE-9806-D3ACC7B176FE}" srcOrd="1" destOrd="0" presId="urn:microsoft.com/office/officeart/2005/8/layout/vProcess5"/>
    <dgm:cxn modelId="{2D29AD1A-8D8F-4ED3-8AFB-D6EA8B042DDF}" type="presParOf" srcId="{B0C5BBC3-7945-463F-A88B-1943CFAE9906}" destId="{485D4A92-D3CF-4C84-83C3-0D2807719068}" srcOrd="2" destOrd="0" presId="urn:microsoft.com/office/officeart/2005/8/layout/vProcess5"/>
    <dgm:cxn modelId="{DC79C3BE-5D6C-4F91-B757-3D29DA747E21}" type="presParOf" srcId="{B0C5BBC3-7945-463F-A88B-1943CFAE9906}" destId="{42558B2A-2321-40DD-B448-1F07A60B3B6F}" srcOrd="3" destOrd="0" presId="urn:microsoft.com/office/officeart/2005/8/layout/vProcess5"/>
    <dgm:cxn modelId="{0922D137-8882-41F3-ADAA-3F8A42F58EA4}" type="presParOf" srcId="{B0C5BBC3-7945-463F-A88B-1943CFAE9906}" destId="{DF033E3D-149D-4734-A2A6-C2A3C99C0F74}" srcOrd="4" destOrd="0" presId="urn:microsoft.com/office/officeart/2005/8/layout/vProcess5"/>
    <dgm:cxn modelId="{BFFED877-7627-47CF-9A14-1A4DDAE230CE}" type="presParOf" srcId="{B0C5BBC3-7945-463F-A88B-1943CFAE9906}" destId="{80038A13-AE5D-4EEB-A2F7-1E7E67604036}" srcOrd="5" destOrd="0" presId="urn:microsoft.com/office/officeart/2005/8/layout/vProcess5"/>
    <dgm:cxn modelId="{7E5BF2D7-0D8A-4CB5-8F47-3FE63B40F630}" type="presParOf" srcId="{B0C5BBC3-7945-463F-A88B-1943CFAE9906}" destId="{7271B519-4755-47E9-B262-F7D3009CAAF9}" srcOrd="6" destOrd="0" presId="urn:microsoft.com/office/officeart/2005/8/layout/vProcess5"/>
    <dgm:cxn modelId="{DB003B40-5788-43A4-B359-025A7C98A3B7}" type="presParOf" srcId="{B0C5BBC3-7945-463F-A88B-1943CFAE9906}" destId="{0CD55133-FA08-478D-B999-157266F69E23}" srcOrd="7" destOrd="0" presId="urn:microsoft.com/office/officeart/2005/8/layout/vProcess5"/>
    <dgm:cxn modelId="{68BABC1B-14A0-4403-ADB2-DB29EADE2727}" type="presParOf" srcId="{B0C5BBC3-7945-463F-A88B-1943CFAE9906}" destId="{B85DEEBB-E3BC-4FA5-A789-9CA941FBDBFE}" srcOrd="8" destOrd="0" presId="urn:microsoft.com/office/officeart/2005/8/layout/vProcess5"/>
    <dgm:cxn modelId="{1C8FC402-591D-4C99-99C6-E4C74142DE54}" type="presParOf" srcId="{B0C5BBC3-7945-463F-A88B-1943CFAE9906}" destId="{60DAAAC9-84D4-44E6-AC0D-122B9B1A60B5}" srcOrd="9" destOrd="0" presId="urn:microsoft.com/office/officeart/2005/8/layout/vProcess5"/>
    <dgm:cxn modelId="{87C4EA48-2C83-4E52-8909-0A535C6AFBFF}" type="presParOf" srcId="{B0C5BBC3-7945-463F-A88B-1943CFAE9906}" destId="{379C063F-07C7-4A9A-9037-6FE4FD7E3095}" srcOrd="10" destOrd="0" presId="urn:microsoft.com/office/officeart/2005/8/layout/vProcess5"/>
    <dgm:cxn modelId="{2C8638D6-5563-45B0-ABB4-52E59E27AC75}" type="presParOf" srcId="{B0C5BBC3-7945-463F-A88B-1943CFAE9906}" destId="{BA1188E6-F81A-4B15-97AF-329EB2961E90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878281-DF76-40EE-9806-D3ACC7B176FE}">
      <dsp:nvSpPr>
        <dsp:cNvPr id="0" name=""/>
        <dsp:cNvSpPr/>
      </dsp:nvSpPr>
      <dsp:spPr>
        <a:xfrm>
          <a:off x="0" y="0"/>
          <a:ext cx="5230136" cy="62825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        </a:t>
          </a:r>
          <a:r>
            <a:rPr lang="en-US" sz="2200" kern="1200" dirty="0" err="1"/>
            <a:t>sustav</a:t>
          </a:r>
          <a:r>
            <a:rPr lang="en-US" sz="2200" kern="1200" dirty="0"/>
            <a:t> koji prima </a:t>
          </a:r>
          <a:r>
            <a:rPr lang="en-US" sz="2200" kern="1200" dirty="0" err="1"/>
            <a:t>i</a:t>
          </a:r>
          <a:r>
            <a:rPr lang="en-US" sz="2200" kern="1200" dirty="0"/>
            <a:t> </a:t>
          </a:r>
          <a:r>
            <a:rPr lang="en-US" sz="2200" kern="1200" dirty="0" err="1"/>
            <a:t>prenosi</a:t>
          </a:r>
          <a:r>
            <a:rPr lang="en-US" sz="2200" kern="1200" dirty="0"/>
            <a:t> </a:t>
          </a:r>
          <a:r>
            <a:rPr lang="en-US" sz="2200" kern="1200" dirty="0" err="1"/>
            <a:t>hranu</a:t>
          </a:r>
          <a:endParaRPr lang="en-US" sz="2200" kern="1200" dirty="0"/>
        </a:p>
      </dsp:txBody>
      <dsp:txXfrm>
        <a:off x="18401" y="18401"/>
        <a:ext cx="4499116" cy="591449"/>
      </dsp:txXfrm>
    </dsp:sp>
    <dsp:sp modelId="{485D4A92-D3CF-4C84-83C3-0D2807719068}">
      <dsp:nvSpPr>
        <dsp:cNvPr id="0" name=""/>
        <dsp:cNvSpPr/>
      </dsp:nvSpPr>
      <dsp:spPr>
        <a:xfrm>
          <a:off x="438023" y="742478"/>
          <a:ext cx="5230136" cy="628251"/>
        </a:xfrm>
        <a:prstGeom prst="roundRect">
          <a:avLst>
            <a:gd name="adj" fmla="val 10000"/>
          </a:avLst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          </a:t>
          </a:r>
          <a:r>
            <a:rPr lang="en-US" sz="2200" kern="1200" dirty="0" err="1"/>
            <a:t>razgrađuje</a:t>
          </a:r>
          <a:r>
            <a:rPr lang="en-US" sz="2200" kern="1200" dirty="0"/>
            <a:t> </a:t>
          </a:r>
          <a:r>
            <a:rPr lang="en-US" sz="2200" kern="1200" dirty="0" err="1"/>
            <a:t>hranu</a:t>
          </a:r>
          <a:endParaRPr lang="en-US" sz="2200" kern="1200" dirty="0"/>
        </a:p>
      </dsp:txBody>
      <dsp:txXfrm>
        <a:off x="456424" y="760879"/>
        <a:ext cx="4346946" cy="591449"/>
      </dsp:txXfrm>
    </dsp:sp>
    <dsp:sp modelId="{42558B2A-2321-40DD-B448-1F07A60B3B6F}">
      <dsp:nvSpPr>
        <dsp:cNvPr id="0" name=""/>
        <dsp:cNvSpPr/>
      </dsp:nvSpPr>
      <dsp:spPr>
        <a:xfrm>
          <a:off x="869510" y="1484957"/>
          <a:ext cx="5230136" cy="628251"/>
        </a:xfrm>
        <a:prstGeom prst="roundRect">
          <a:avLst>
            <a:gd name="adj" fmla="val 10000"/>
          </a:avLst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              </a:t>
          </a:r>
          <a:r>
            <a:rPr lang="en-US" sz="2200" kern="1200" dirty="0" err="1"/>
            <a:t>uklanja</a:t>
          </a:r>
          <a:r>
            <a:rPr lang="en-US" sz="2200" kern="1200" dirty="0"/>
            <a:t> </a:t>
          </a:r>
          <a:r>
            <a:rPr lang="en-US" sz="2200" kern="1200" dirty="0" err="1"/>
            <a:t>otpadne</a:t>
          </a:r>
          <a:r>
            <a:rPr lang="en-US" sz="2200" kern="1200" dirty="0"/>
            <a:t> </a:t>
          </a:r>
          <a:r>
            <a:rPr lang="en-US" sz="2200" kern="1200" dirty="0" err="1"/>
            <a:t>produkte</a:t>
          </a:r>
          <a:endParaRPr lang="en-US" sz="2200" kern="1200" dirty="0"/>
        </a:p>
      </dsp:txBody>
      <dsp:txXfrm>
        <a:off x="887911" y="1503358"/>
        <a:ext cx="4353484" cy="591449"/>
      </dsp:txXfrm>
    </dsp:sp>
    <dsp:sp modelId="{DF033E3D-149D-4734-A2A6-C2A3C99C0F74}">
      <dsp:nvSpPr>
        <dsp:cNvPr id="0" name=""/>
        <dsp:cNvSpPr/>
      </dsp:nvSpPr>
      <dsp:spPr>
        <a:xfrm>
          <a:off x="1294772" y="2227435"/>
          <a:ext cx="5230136" cy="628251"/>
        </a:xfrm>
        <a:prstGeom prst="roundRect">
          <a:avLst>
            <a:gd name="adj" fmla="val 10000"/>
          </a:avLst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           </a:t>
          </a:r>
          <a:r>
            <a:rPr lang="hr-HR" sz="2200" kern="1200" dirty="0"/>
            <a:t>     </a:t>
          </a:r>
          <a:r>
            <a:rPr lang="en-US" sz="2200" kern="1200" dirty="0" err="1"/>
            <a:t>uklanja</a:t>
          </a:r>
          <a:r>
            <a:rPr lang="en-US" sz="2200" kern="1200" dirty="0"/>
            <a:t> </a:t>
          </a:r>
          <a:r>
            <a:rPr lang="en-US" sz="2200" kern="1200" dirty="0" err="1"/>
            <a:t>štetne</a:t>
          </a:r>
          <a:r>
            <a:rPr lang="en-US" sz="2200" kern="1200" dirty="0"/>
            <a:t> </a:t>
          </a:r>
          <a:r>
            <a:rPr lang="en-US" sz="2200" kern="1200" dirty="0" err="1"/>
            <a:t>produkte</a:t>
          </a:r>
          <a:endParaRPr lang="en-US" sz="2200" kern="1200" dirty="0"/>
        </a:p>
      </dsp:txBody>
      <dsp:txXfrm>
        <a:off x="1313173" y="2245836"/>
        <a:ext cx="4346946" cy="591449"/>
      </dsp:txXfrm>
    </dsp:sp>
    <dsp:sp modelId="{80038A13-AE5D-4EEB-A2F7-1E7E67604036}">
      <dsp:nvSpPr>
        <dsp:cNvPr id="0" name=""/>
        <dsp:cNvSpPr/>
      </dsp:nvSpPr>
      <dsp:spPr>
        <a:xfrm>
          <a:off x="4487568" y="495610"/>
          <a:ext cx="408363" cy="40836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4579450" y="495610"/>
        <a:ext cx="224599" cy="307293"/>
      </dsp:txXfrm>
    </dsp:sp>
    <dsp:sp modelId="{7271B519-4755-47E9-B262-F7D3009CAAF9}">
      <dsp:nvSpPr>
        <dsp:cNvPr id="0" name=""/>
        <dsp:cNvSpPr/>
      </dsp:nvSpPr>
      <dsp:spPr>
        <a:xfrm>
          <a:off x="4978801" y="1309283"/>
          <a:ext cx="408363" cy="40836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3367359"/>
            <a:satOff val="-31116"/>
            <a:lumOff val="-3508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3367359"/>
              <a:satOff val="-31116"/>
              <a:lumOff val="-35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5070683" y="1309283"/>
        <a:ext cx="224599" cy="307293"/>
      </dsp:txXfrm>
    </dsp:sp>
    <dsp:sp modelId="{0CD55133-FA08-478D-B999-157266F69E23}">
      <dsp:nvSpPr>
        <dsp:cNvPr id="0" name=""/>
        <dsp:cNvSpPr/>
      </dsp:nvSpPr>
      <dsp:spPr>
        <a:xfrm>
          <a:off x="5621003" y="2048005"/>
          <a:ext cx="408363" cy="40836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6734718"/>
            <a:satOff val="-62232"/>
            <a:lumOff val="-7015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6734718"/>
              <a:satOff val="-62232"/>
              <a:lumOff val="-70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5712885" y="2048005"/>
        <a:ext cx="224599" cy="3072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D4091-7FD0-4446-87FC-C49DCF9B10C9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DDA79-D2A4-4EB3-9E54-ABA513328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39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DDA79-D2A4-4EB3-9E54-ABA5133286A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99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0529F-4348-70FC-2697-2A8128639A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35A884-7595-F793-7D5B-CE78615975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BB3B80-E3F5-31F1-4EBF-061C5A0FE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CB66-8269-4315-A58E-E103973F6804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7AF5E-44B8-551C-1499-F93742545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427F0-6A73-58E7-4709-4DD19A08C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B53FE-BCD2-4C38-A33C-CD8A80A68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41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4932D-690B-C4A0-E14D-D6AFB882A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1F5F5D-CB3F-7856-9EC7-8FE409F19D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790A66-60FC-D91D-D133-5E091A106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CB66-8269-4315-A58E-E103973F6804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84B39-114B-27C2-12F0-60089B4EB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47F477-893E-5E9E-96D9-E0BA32A99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B53FE-BCD2-4C38-A33C-CD8A80A68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44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A6A659-B607-3667-9AD0-4B07A2E8A7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E50150-0B14-AEA3-91D5-CAE4593090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7EF56-A573-E57C-9068-5B10A4E93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CB66-8269-4315-A58E-E103973F6804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802BB0-7E97-08B4-FCE9-F95AA1317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33AEB-B94E-885B-8C0E-0CAC20529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B53FE-BCD2-4C38-A33C-CD8A80A68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682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92F7-F985-448B-EB1B-D1B5B5880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73BBE-7012-03AA-6EFF-41A2429B9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E6FCD5-7134-3360-24E3-6E68134A9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CB66-8269-4315-A58E-E103973F6804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810EA-5B1B-58C7-5805-B477A378E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9B6A06-CA73-3F0E-C000-0DAEF9EA1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B53FE-BCD2-4C38-A33C-CD8A80A68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63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8AFC6-552B-D248-0302-F8B7F2C0D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1033B-D36C-6C08-ABE8-AAAA1D57D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325DC-F2D8-269A-39C5-C9247CD1F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CB66-8269-4315-A58E-E103973F6804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FA23D-104B-F3F7-4976-F5F9E6711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806A2-BED8-F8F0-863B-BBFC189FF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B53FE-BCD2-4C38-A33C-CD8A80A68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680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9976D-8D3E-1046-ABB0-F9B09A369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F9381-0857-5613-E3DA-A0A95FBCEF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B8FCE2-2A04-D1FD-A79D-67416BC46A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7F317D-226A-B91D-C578-8087E80E9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CB66-8269-4315-A58E-E103973F6804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63D1EE-5197-66DA-F61D-0F80B0336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EAAB2-EF51-6A48-C657-E3B69B139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B53FE-BCD2-4C38-A33C-CD8A80A68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778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9CE3A-BD88-AC04-5EE7-A5D9F4CB4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6B34E3-97E4-C9D3-96AA-FF49671D53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89B858-05DD-71B3-EDA2-2B3BF3D301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26CDB3-C119-2004-4B5E-B8E397B2D5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7F405B-8523-00A1-8305-C0431BA11C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EE15E2-3FC2-36B2-FA8E-4048B5501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CB66-8269-4315-A58E-E103973F6804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EDCE04-C7EE-CCBB-22B1-5A8DCC209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78AAC2-484C-8E21-7450-F8233AE73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B53FE-BCD2-4C38-A33C-CD8A80A68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210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56AD2-5AAD-FB2D-6AD6-5CA9304D2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33AE43-43C9-D0B8-C627-A0C74B36E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CB66-8269-4315-A58E-E103973F6804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81121A-BB50-739B-526A-5B71F5BF0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AFD45B-B20A-BAC5-3ED9-C2CFD65B5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B53FE-BCD2-4C38-A33C-CD8A80A68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561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A3FC03-DFB7-80BD-4179-E11C2DBFB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CB66-8269-4315-A58E-E103973F6804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ABDD07-3368-4C19-8542-F41869D81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4312ED-E9E1-9D17-EE79-998E5BDFC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B53FE-BCD2-4C38-A33C-CD8A80A68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97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36A7-EE86-A3C3-8C83-4305B1118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91342-8FA3-7DE9-1ABA-6C079F90B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BFABF3-878F-D4C2-177E-864C77F2A8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AF71C5-FF99-91AF-F468-1162F9A62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CB66-8269-4315-A58E-E103973F6804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9CDA1D-2468-6A79-FC27-81B80C550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980AED-0079-676D-086F-0281BB034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B53FE-BCD2-4C38-A33C-CD8A80A68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576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726C9-7937-913B-6653-DF3A57F0D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5DFAE4-C9DD-8550-18C3-9A8F8AE422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DE1847-6AE4-E950-08E7-984B42DAB9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4F417C-CA63-5DFC-231F-F359A87F3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CB66-8269-4315-A58E-E103973F6804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FEFD0E-E1A5-A393-3838-4DBC8A729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CF5A99-DBB1-1841-B475-1127ABDEC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B53FE-BCD2-4C38-A33C-CD8A80A68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36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106C53-4B18-3B5B-E014-877F3E7AD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725D1-76AB-3F03-15E5-C560EB8D6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107E3-9E07-9C31-B8DD-CDAB632C05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97CB66-8269-4315-A58E-E103973F6804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F853B-9A5C-3220-D706-21863F66F9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38F9A9-EF28-5498-19FF-5409B1724D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DB53FE-BCD2-4C38-A33C-CD8A80A68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297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image" Target="../media/image42.emf"/><Relationship Id="rId7" Type="http://schemas.openxmlformats.org/officeDocument/2006/relationships/image" Target="../media/image46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emf"/><Relationship Id="rId10" Type="http://schemas.openxmlformats.org/officeDocument/2006/relationships/image" Target="../media/image49.emf"/><Relationship Id="rId4" Type="http://schemas.openxmlformats.org/officeDocument/2006/relationships/image" Target="../media/image43.emf"/><Relationship Id="rId9" Type="http://schemas.openxmlformats.org/officeDocument/2006/relationships/image" Target="../media/image48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54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0" name="Rectangle 307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5BAD76-1FE7-E4BB-9299-061D4B621DB3}"/>
              </a:ext>
            </a:extLst>
          </p:cNvPr>
          <p:cNvSpPr txBox="1"/>
          <p:nvPr/>
        </p:nvSpPr>
        <p:spPr>
          <a:xfrm>
            <a:off x="739879" y="478217"/>
            <a:ext cx="5251316" cy="1807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 err="1">
                <a:latin typeface="Algerian" panose="04020705040A02060702" pitchFamily="82" charset="0"/>
                <a:ea typeface="+mj-ea"/>
                <a:cs typeface="+mj-cs"/>
              </a:rPr>
              <a:t>Tko</a:t>
            </a:r>
            <a:r>
              <a:rPr lang="en-US" sz="5400" dirty="0">
                <a:latin typeface="Algerian" panose="04020705040A02060702" pitchFamily="82" charset="0"/>
                <a:ea typeface="+mj-ea"/>
                <a:cs typeface="+mj-cs"/>
              </a:rPr>
              <a:t> </a:t>
            </a:r>
            <a:r>
              <a:rPr lang="en-US" sz="5400" dirty="0" err="1">
                <a:latin typeface="Algerian" panose="04020705040A02060702" pitchFamily="82" charset="0"/>
                <a:ea typeface="+mj-ea"/>
                <a:cs typeface="+mj-cs"/>
              </a:rPr>
              <a:t>sam</a:t>
            </a:r>
            <a:r>
              <a:rPr lang="en-US" sz="5400" dirty="0">
                <a:latin typeface="Algerian" panose="04020705040A02060702" pitchFamily="82" charset="0"/>
                <a:ea typeface="+mj-ea"/>
                <a:cs typeface="+mj-cs"/>
              </a:rPr>
              <a:t> ja?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1E4C6B-9CA5-7236-FC7C-DC73E8EE904F}"/>
              </a:ext>
            </a:extLst>
          </p:cNvPr>
          <p:cNvSpPr txBox="1"/>
          <p:nvPr/>
        </p:nvSpPr>
        <p:spPr>
          <a:xfrm>
            <a:off x="242758" y="2763739"/>
            <a:ext cx="7590503" cy="3843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 err="1">
                <a:latin typeface="Comic Sans MS" panose="030F0702030302020204" pitchFamily="66" charset="0"/>
              </a:rPr>
              <a:t>Počinjem</a:t>
            </a:r>
            <a:r>
              <a:rPr lang="en-US" sz="2800" dirty="0">
                <a:latin typeface="Comic Sans MS" panose="030F0702030302020204" pitchFamily="66" charset="0"/>
              </a:rPr>
              <a:t> u </a:t>
            </a:r>
            <a:r>
              <a:rPr lang="en-US" sz="2800" dirty="0" err="1">
                <a:latin typeface="Comic Sans MS" panose="030F0702030302020204" pitchFamily="66" charset="0"/>
              </a:rPr>
              <a:t>ustima</a:t>
            </a:r>
            <a:r>
              <a:rPr lang="en-US" sz="2800" dirty="0">
                <a:latin typeface="Comic Sans MS" panose="030F0702030302020204" pitchFamily="66" charset="0"/>
              </a:rPr>
              <a:t>, </a:t>
            </a:r>
            <a:r>
              <a:rPr lang="en-US" sz="2800" dirty="0" err="1">
                <a:latin typeface="Comic Sans MS" panose="030F0702030302020204" pitchFamily="66" charset="0"/>
              </a:rPr>
              <a:t>kroz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tijelo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putujem</a:t>
            </a:r>
            <a:r>
              <a:rPr lang="en-US" sz="2800" dirty="0">
                <a:latin typeface="Comic Sans MS" panose="030F0702030302020204" pitchFamily="66" charset="0"/>
              </a:rPr>
              <a:t>,</a:t>
            </a:r>
            <a:br>
              <a:rPr lang="en-US" sz="2800" dirty="0">
                <a:latin typeface="Comic Sans MS" panose="030F0702030302020204" pitchFamily="66" charset="0"/>
              </a:rPr>
            </a:br>
            <a:r>
              <a:rPr lang="en-US" sz="2800" dirty="0" err="1">
                <a:latin typeface="Comic Sans MS" panose="030F0702030302020204" pitchFamily="66" charset="0"/>
              </a:rPr>
              <a:t>hranu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meljem</a:t>
            </a:r>
            <a:r>
              <a:rPr lang="en-US" sz="2800" dirty="0">
                <a:latin typeface="Comic Sans MS" panose="030F0702030302020204" pitchFamily="66" charset="0"/>
              </a:rPr>
              <a:t>, </a:t>
            </a:r>
            <a:r>
              <a:rPr lang="en-US" sz="2800" dirty="0" err="1">
                <a:latin typeface="Comic Sans MS" panose="030F0702030302020204" pitchFamily="66" charset="0"/>
              </a:rPr>
              <a:t>cijedim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i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dalje</a:t>
            </a:r>
            <a:r>
              <a:rPr lang="en-US" sz="2800" dirty="0">
                <a:latin typeface="Comic Sans MS" panose="030F0702030302020204" pitchFamily="66" charset="0"/>
              </a:rPr>
              <a:t> je </a:t>
            </a:r>
            <a:r>
              <a:rPr lang="en-US" sz="2800" dirty="0" err="1">
                <a:latin typeface="Comic Sans MS" panose="030F0702030302020204" pitchFamily="66" charset="0"/>
              </a:rPr>
              <a:t>šaljem</a:t>
            </a:r>
            <a:r>
              <a:rPr lang="en-US" sz="2800" dirty="0">
                <a:latin typeface="Comic Sans MS" panose="030F0702030302020204" pitchFamily="66" charset="0"/>
              </a:rPr>
              <a:t>.</a:t>
            </a:r>
            <a:br>
              <a:rPr lang="en-US" sz="2800" dirty="0">
                <a:latin typeface="Comic Sans MS" panose="030F0702030302020204" pitchFamily="66" charset="0"/>
              </a:rPr>
            </a:br>
            <a:r>
              <a:rPr lang="en-US" sz="2800" dirty="0">
                <a:latin typeface="Comic Sans MS" panose="030F0702030302020204" pitchFamily="66" charset="0"/>
              </a:rPr>
              <a:t>Imam </a:t>
            </a:r>
            <a:r>
              <a:rPr lang="en-US" sz="2800" dirty="0" err="1">
                <a:latin typeface="Comic Sans MS" panose="030F0702030302020204" pitchFamily="66" charset="0"/>
              </a:rPr>
              <a:t>želudac</a:t>
            </a:r>
            <a:r>
              <a:rPr lang="en-US" sz="2800" dirty="0">
                <a:latin typeface="Comic Sans MS" panose="030F0702030302020204" pitchFamily="66" charset="0"/>
              </a:rPr>
              <a:t>, </a:t>
            </a:r>
            <a:r>
              <a:rPr lang="en-US" sz="2800" dirty="0" err="1">
                <a:latin typeface="Comic Sans MS" panose="030F0702030302020204" pitchFamily="66" charset="0"/>
              </a:rPr>
              <a:t>crijeva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i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mnoge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druge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organe</a:t>
            </a:r>
            <a:r>
              <a:rPr lang="en-US" sz="2800" dirty="0">
                <a:latin typeface="Comic Sans MS" panose="030F0702030302020204" pitchFamily="66" charset="0"/>
              </a:rPr>
              <a:t>,</a:t>
            </a:r>
            <a:br>
              <a:rPr lang="en-US" sz="2800" dirty="0">
                <a:latin typeface="Comic Sans MS" panose="030F0702030302020204" pitchFamily="66" charset="0"/>
              </a:rPr>
            </a:br>
            <a:r>
              <a:rPr lang="en-US" sz="2800" dirty="0">
                <a:latin typeface="Comic Sans MS" panose="030F0702030302020204" pitchFamily="66" charset="0"/>
              </a:rPr>
              <a:t>pa </a:t>
            </a:r>
            <a:r>
              <a:rPr lang="en-US" sz="2800" dirty="0" err="1">
                <a:latin typeface="Comic Sans MS" panose="030F0702030302020204" pitchFamily="66" charset="0"/>
              </a:rPr>
              <a:t>puno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hrane</a:t>
            </a:r>
            <a:r>
              <a:rPr lang="en-US" sz="2800" dirty="0">
                <a:latin typeface="Comic Sans MS" panose="030F0702030302020204" pitchFamily="66" charset="0"/>
              </a:rPr>
              <a:t> u </a:t>
            </a:r>
            <a:r>
              <a:rPr lang="en-US" sz="2800" dirty="0" err="1">
                <a:latin typeface="Comic Sans MS" panose="030F0702030302020204" pitchFamily="66" charset="0"/>
              </a:rPr>
              <a:t>mene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stane</a:t>
            </a:r>
            <a:r>
              <a:rPr lang="en-US" sz="2800" dirty="0">
                <a:latin typeface="Comic Sans MS" panose="030F0702030302020204" pitchFamily="66" charset="0"/>
              </a:rPr>
              <a:t>!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3075" name="Picture 3" descr="Probavni sustav">
            <a:extLst>
              <a:ext uri="{FF2B5EF4-FFF2-40B4-BE49-F238E27FC236}">
                <a16:creationId xmlns:a16="http://schemas.microsoft.com/office/drawing/2014/main" id="{0F9CAAF8-E0E5-666D-7E8B-F4791EBC9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16" r="10351"/>
          <a:stretch>
            <a:fillRect/>
          </a:stretch>
        </p:blipFill>
        <p:spPr bwMode="auto">
          <a:xfrm>
            <a:off x="7167716" y="10"/>
            <a:ext cx="5024284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49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7A8C002-00EB-BDE8-67D8-06821775AD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DB82BB-FCFD-F032-125A-D2A8AEA6FD58}"/>
              </a:ext>
            </a:extLst>
          </p:cNvPr>
          <p:cNvSpPr txBox="1"/>
          <p:nvPr/>
        </p:nvSpPr>
        <p:spPr>
          <a:xfrm>
            <a:off x="1455174" y="255639"/>
            <a:ext cx="9960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1.3. PREHRANA I PROBAVA U SLUŽBI ZDRAVLJA</a:t>
            </a:r>
          </a:p>
        </p:txBody>
      </p:sp>
      <p:sp>
        <p:nvSpPr>
          <p:cNvPr id="4" name="Pravokutnik 8">
            <a:extLst>
              <a:ext uri="{FF2B5EF4-FFF2-40B4-BE49-F238E27FC236}">
                <a16:creationId xmlns:a16="http://schemas.microsoft.com/office/drawing/2014/main" id="{67DAC797-D6C7-DD08-D5DD-A939D8C2E6C6}"/>
              </a:ext>
            </a:extLst>
          </p:cNvPr>
          <p:cNvSpPr/>
          <p:nvPr/>
        </p:nvSpPr>
        <p:spPr>
          <a:xfrm>
            <a:off x="447187" y="1431884"/>
            <a:ext cx="53906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400" dirty="0">
              <a:latin typeface="Comic Sans MS" panose="030F0702030302020204" pitchFamily="66" charset="0"/>
            </a:endParaRPr>
          </a:p>
          <a:p>
            <a:r>
              <a:rPr lang="hr-HR" sz="2400" dirty="0">
                <a:latin typeface="Comic Sans MS" panose="030F0702030302020204" pitchFamily="66" charset="0"/>
              </a:rPr>
              <a:t>škrob                 molekule glukoze</a:t>
            </a:r>
          </a:p>
        </p:txBody>
      </p:sp>
      <p:sp>
        <p:nvSpPr>
          <p:cNvPr id="5" name="Pravokutnik 9">
            <a:extLst>
              <a:ext uri="{FF2B5EF4-FFF2-40B4-BE49-F238E27FC236}">
                <a16:creationId xmlns:a16="http://schemas.microsoft.com/office/drawing/2014/main" id="{1C2508B6-FAD3-717F-E3BE-5F0FA5C7D9D1}"/>
              </a:ext>
            </a:extLst>
          </p:cNvPr>
          <p:cNvSpPr/>
          <p:nvPr/>
        </p:nvSpPr>
        <p:spPr>
          <a:xfrm>
            <a:off x="6666271" y="901032"/>
            <a:ext cx="55257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Glukoza nastala razgradnjom škroba upija se u krv preko krvnih žila u ustima te krvlju odlazi do stanica.</a:t>
            </a:r>
          </a:p>
        </p:txBody>
      </p:sp>
      <p:cxnSp>
        <p:nvCxnSpPr>
          <p:cNvPr id="6" name="Ravni poveznik sa strelicom 11">
            <a:extLst>
              <a:ext uri="{FF2B5EF4-FFF2-40B4-BE49-F238E27FC236}">
                <a16:creationId xmlns:a16="http://schemas.microsoft.com/office/drawing/2014/main" id="{B374F27D-41CC-A397-A5A5-46B569BD76DB}"/>
              </a:ext>
            </a:extLst>
          </p:cNvPr>
          <p:cNvCxnSpPr/>
          <p:nvPr/>
        </p:nvCxnSpPr>
        <p:spPr>
          <a:xfrm>
            <a:off x="1453517" y="2048052"/>
            <a:ext cx="133149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niOkvir 12">
            <a:extLst>
              <a:ext uri="{FF2B5EF4-FFF2-40B4-BE49-F238E27FC236}">
                <a16:creationId xmlns:a16="http://schemas.microsoft.com/office/drawing/2014/main" id="{65C5B3EF-4996-F46C-65B4-C8B21A1FD5D9}"/>
              </a:ext>
            </a:extLst>
          </p:cNvPr>
          <p:cNvSpPr txBox="1"/>
          <p:nvPr/>
        </p:nvSpPr>
        <p:spPr>
          <a:xfrm>
            <a:off x="1616562" y="1614953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enzim</a:t>
            </a:r>
          </a:p>
        </p:txBody>
      </p:sp>
      <p:sp>
        <p:nvSpPr>
          <p:cNvPr id="8" name="TekstniOkvir 13">
            <a:extLst>
              <a:ext uri="{FF2B5EF4-FFF2-40B4-BE49-F238E27FC236}">
                <a16:creationId xmlns:a16="http://schemas.microsoft.com/office/drawing/2014/main" id="{57638ED5-973C-DCBB-F201-A990C271BBED}"/>
              </a:ext>
            </a:extLst>
          </p:cNvPr>
          <p:cNvSpPr txBox="1"/>
          <p:nvPr/>
        </p:nvSpPr>
        <p:spPr>
          <a:xfrm>
            <a:off x="1559654" y="1974432"/>
            <a:ext cx="1058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amilaza</a:t>
            </a:r>
            <a:endParaRPr lang="hr-HR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kstniOkvir 11">
            <a:extLst>
              <a:ext uri="{FF2B5EF4-FFF2-40B4-BE49-F238E27FC236}">
                <a16:creationId xmlns:a16="http://schemas.microsoft.com/office/drawing/2014/main" id="{F800622C-A4BF-BF54-6519-7115AA0FC7E4}"/>
              </a:ext>
            </a:extLst>
          </p:cNvPr>
          <p:cNvSpPr txBox="1"/>
          <p:nvPr/>
        </p:nvSpPr>
        <p:spPr>
          <a:xfrm>
            <a:off x="320242" y="955109"/>
            <a:ext cx="5644494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hr-HR" sz="2400" b="1" dirty="0">
                <a:latin typeface="Comic Sans MS" panose="030F0702030302020204" pitchFamily="66" charset="0"/>
              </a:rPr>
              <a:t>KEMIJSKA razgradnja hrane - slina</a:t>
            </a:r>
          </a:p>
        </p:txBody>
      </p:sp>
      <p:pic>
        <p:nvPicPr>
          <p:cNvPr id="10" name="Slika 11">
            <a:extLst>
              <a:ext uri="{FF2B5EF4-FFF2-40B4-BE49-F238E27FC236}">
                <a16:creationId xmlns:a16="http://schemas.microsoft.com/office/drawing/2014/main" id="{A9AC4F2E-0D88-02AD-7B67-A82E89B266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8" t="34100" r="13158" b="32236"/>
          <a:stretch/>
        </p:blipFill>
        <p:spPr>
          <a:xfrm>
            <a:off x="6311524" y="4088448"/>
            <a:ext cx="1549312" cy="1470045"/>
          </a:xfrm>
          <a:prstGeom prst="rect">
            <a:avLst/>
          </a:prstGeom>
        </p:spPr>
      </p:pic>
      <p:pic>
        <p:nvPicPr>
          <p:cNvPr id="11" name="Slika 4">
            <a:extLst>
              <a:ext uri="{FF2B5EF4-FFF2-40B4-BE49-F238E27FC236}">
                <a16:creationId xmlns:a16="http://schemas.microsoft.com/office/drawing/2014/main" id="{DF0541FA-2DCB-EA8E-F7AA-23475DA56C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35" t="-3563" r="80175" b="71223"/>
          <a:stretch/>
        </p:blipFill>
        <p:spPr>
          <a:xfrm>
            <a:off x="1199089" y="2409924"/>
            <a:ext cx="1907634" cy="1412194"/>
          </a:xfrm>
          <a:prstGeom prst="ellipse">
            <a:avLst/>
          </a:prstGeom>
        </p:spPr>
      </p:pic>
      <p:sp>
        <p:nvSpPr>
          <p:cNvPr id="12" name="TekstniOkvir 5">
            <a:extLst>
              <a:ext uri="{FF2B5EF4-FFF2-40B4-BE49-F238E27FC236}">
                <a16:creationId xmlns:a16="http://schemas.microsoft.com/office/drawing/2014/main" id="{F8C08002-5FCC-BCE8-E441-E9149484D299}"/>
              </a:ext>
            </a:extLst>
          </p:cNvPr>
          <p:cNvSpPr txBox="1"/>
          <p:nvPr/>
        </p:nvSpPr>
        <p:spPr>
          <a:xfrm>
            <a:off x="2939669" y="2878100"/>
            <a:ext cx="2154757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složena molekula</a:t>
            </a:r>
          </a:p>
        </p:txBody>
      </p:sp>
      <p:pic>
        <p:nvPicPr>
          <p:cNvPr id="13" name="Slika 6">
            <a:extLst>
              <a:ext uri="{FF2B5EF4-FFF2-40B4-BE49-F238E27FC236}">
                <a16:creationId xmlns:a16="http://schemas.microsoft.com/office/drawing/2014/main" id="{BB792F41-AB10-16E9-E2C4-3B7976F35F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3" t="41893" r="63783" b="31446"/>
          <a:stretch/>
        </p:blipFill>
        <p:spPr>
          <a:xfrm>
            <a:off x="1523618" y="4188420"/>
            <a:ext cx="1549312" cy="1164217"/>
          </a:xfrm>
          <a:prstGeom prst="rect">
            <a:avLst/>
          </a:prstGeom>
        </p:spPr>
      </p:pic>
      <p:sp>
        <p:nvSpPr>
          <p:cNvPr id="14" name="Pravokutnik 7">
            <a:extLst>
              <a:ext uri="{FF2B5EF4-FFF2-40B4-BE49-F238E27FC236}">
                <a16:creationId xmlns:a16="http://schemas.microsoft.com/office/drawing/2014/main" id="{87EC5C9A-9D0D-025D-E565-49E03D8E695E}"/>
              </a:ext>
            </a:extLst>
          </p:cNvPr>
          <p:cNvSpPr/>
          <p:nvPr/>
        </p:nvSpPr>
        <p:spPr>
          <a:xfrm>
            <a:off x="177671" y="5385841"/>
            <a:ext cx="3088585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sz="2000" dirty="0">
                <a:latin typeface="Comic Sans MS" panose="030F0702030302020204" pitchFamily="66" charset="0"/>
              </a:rPr>
              <a:t>enzim ima "aktivno mjesto" za </a:t>
            </a:r>
            <a:r>
              <a:rPr lang="hr-HR" sz="2000" dirty="0">
                <a:latin typeface="Comic Sans MS" panose="030F0702030302020204" pitchFamily="66" charset="0"/>
              </a:rPr>
              <a:t>koje se veže određena vrsta složene molekule</a:t>
            </a:r>
          </a:p>
        </p:txBody>
      </p:sp>
      <p:sp>
        <p:nvSpPr>
          <p:cNvPr id="15" name="Strelica: desno 8">
            <a:extLst>
              <a:ext uri="{FF2B5EF4-FFF2-40B4-BE49-F238E27FC236}">
                <a16:creationId xmlns:a16="http://schemas.microsoft.com/office/drawing/2014/main" id="{057E1B7A-20D6-A43C-EA96-4B1F5E5AF4FA}"/>
              </a:ext>
            </a:extLst>
          </p:cNvPr>
          <p:cNvSpPr/>
          <p:nvPr/>
        </p:nvSpPr>
        <p:spPr>
          <a:xfrm>
            <a:off x="3142489" y="4655449"/>
            <a:ext cx="726197" cy="246654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6" name="Slika 9">
            <a:extLst>
              <a:ext uri="{FF2B5EF4-FFF2-40B4-BE49-F238E27FC236}">
                <a16:creationId xmlns:a16="http://schemas.microsoft.com/office/drawing/2014/main" id="{D4647DD6-6F25-6AA0-D8C2-538D9540C4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25" t="34341" r="38772" b="31611"/>
          <a:stretch/>
        </p:blipFill>
        <p:spPr>
          <a:xfrm>
            <a:off x="3976221" y="4082504"/>
            <a:ext cx="1549312" cy="1486834"/>
          </a:xfrm>
          <a:prstGeom prst="rect">
            <a:avLst/>
          </a:prstGeom>
        </p:spPr>
      </p:pic>
      <p:sp>
        <p:nvSpPr>
          <p:cNvPr id="17" name="Pravokutnik 10">
            <a:extLst>
              <a:ext uri="{FF2B5EF4-FFF2-40B4-BE49-F238E27FC236}">
                <a16:creationId xmlns:a16="http://schemas.microsoft.com/office/drawing/2014/main" id="{DBC0CFCE-F376-CA53-3625-82C73E204E1D}"/>
              </a:ext>
            </a:extLst>
          </p:cNvPr>
          <p:cNvSpPr/>
          <p:nvPr/>
        </p:nvSpPr>
        <p:spPr>
          <a:xfrm>
            <a:off x="3658366" y="5670934"/>
            <a:ext cx="3665921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r-HR" sz="2000" dirty="0">
                <a:latin typeface="Comic Sans MS" panose="030F0702030302020204" pitchFamily="66" charset="0"/>
              </a:rPr>
              <a:t>enzim vezanjem na složenu molekulu ubrzava njezinu razgradnju</a:t>
            </a:r>
          </a:p>
        </p:txBody>
      </p:sp>
      <p:sp>
        <p:nvSpPr>
          <p:cNvPr id="18" name="Strelica: desno 12">
            <a:extLst>
              <a:ext uri="{FF2B5EF4-FFF2-40B4-BE49-F238E27FC236}">
                <a16:creationId xmlns:a16="http://schemas.microsoft.com/office/drawing/2014/main" id="{A1C8D541-7095-DE0F-1CDD-2374D80C304B}"/>
              </a:ext>
            </a:extLst>
          </p:cNvPr>
          <p:cNvSpPr/>
          <p:nvPr/>
        </p:nvSpPr>
        <p:spPr>
          <a:xfrm>
            <a:off x="5491327" y="4677089"/>
            <a:ext cx="726197" cy="257105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Strelica: savijeno 13">
            <a:extLst>
              <a:ext uri="{FF2B5EF4-FFF2-40B4-BE49-F238E27FC236}">
                <a16:creationId xmlns:a16="http://schemas.microsoft.com/office/drawing/2014/main" id="{5D811600-5B14-6CB6-F08C-DCA06B3BF16A}"/>
              </a:ext>
            </a:extLst>
          </p:cNvPr>
          <p:cNvSpPr/>
          <p:nvPr/>
        </p:nvSpPr>
        <p:spPr>
          <a:xfrm>
            <a:off x="7136686" y="3468175"/>
            <a:ext cx="504428" cy="707886"/>
          </a:xfrm>
          <a:prstGeom prst="ben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20" name="Strelica: desno 15">
            <a:extLst>
              <a:ext uri="{FF2B5EF4-FFF2-40B4-BE49-F238E27FC236}">
                <a16:creationId xmlns:a16="http://schemas.microsoft.com/office/drawing/2014/main" id="{E64467E2-BD8C-5E7F-AC4A-7035A4C44E46}"/>
              </a:ext>
            </a:extLst>
          </p:cNvPr>
          <p:cNvSpPr/>
          <p:nvPr/>
        </p:nvSpPr>
        <p:spPr>
          <a:xfrm>
            <a:off x="7925820" y="4694917"/>
            <a:ext cx="726197" cy="257105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1" name="Slika 16">
            <a:extLst>
              <a:ext uri="{FF2B5EF4-FFF2-40B4-BE49-F238E27FC236}">
                <a16:creationId xmlns:a16="http://schemas.microsoft.com/office/drawing/2014/main" id="{C1290EAD-A587-967D-E5AF-F2246B6C6C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72" t="6822" b="74180"/>
          <a:stretch/>
        </p:blipFill>
        <p:spPr>
          <a:xfrm>
            <a:off x="7617659" y="3360190"/>
            <a:ext cx="1697233" cy="829589"/>
          </a:xfrm>
          <a:prstGeom prst="rect">
            <a:avLst/>
          </a:prstGeom>
        </p:spPr>
      </p:pic>
      <p:pic>
        <p:nvPicPr>
          <p:cNvPr id="22" name="Slika 18">
            <a:extLst>
              <a:ext uri="{FF2B5EF4-FFF2-40B4-BE49-F238E27FC236}">
                <a16:creationId xmlns:a16="http://schemas.microsoft.com/office/drawing/2014/main" id="{48B49D9C-A7BC-6108-45C3-1AF395E30E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3" t="41893" r="63783" b="31446"/>
          <a:stretch/>
        </p:blipFill>
        <p:spPr>
          <a:xfrm>
            <a:off x="8766368" y="4382244"/>
            <a:ext cx="1549312" cy="1164217"/>
          </a:xfrm>
          <a:prstGeom prst="rect">
            <a:avLst/>
          </a:prstGeom>
        </p:spPr>
      </p:pic>
      <p:sp>
        <p:nvSpPr>
          <p:cNvPr id="23" name="Strelica: desno 19">
            <a:extLst>
              <a:ext uri="{FF2B5EF4-FFF2-40B4-BE49-F238E27FC236}">
                <a16:creationId xmlns:a16="http://schemas.microsoft.com/office/drawing/2014/main" id="{C1F0F80E-5317-E198-C37F-40FCE4C686DE}"/>
              </a:ext>
            </a:extLst>
          </p:cNvPr>
          <p:cNvSpPr/>
          <p:nvPr/>
        </p:nvSpPr>
        <p:spPr>
          <a:xfrm rot="5400000">
            <a:off x="1982665" y="3770095"/>
            <a:ext cx="581383" cy="27432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Pravokutnik 20">
            <a:extLst>
              <a:ext uri="{FF2B5EF4-FFF2-40B4-BE49-F238E27FC236}">
                <a16:creationId xmlns:a16="http://schemas.microsoft.com/office/drawing/2014/main" id="{E5C3AF5D-EA45-5D26-82E3-1BAF87933675}"/>
              </a:ext>
            </a:extLst>
          </p:cNvPr>
          <p:cNvSpPr/>
          <p:nvPr/>
        </p:nvSpPr>
        <p:spPr>
          <a:xfrm>
            <a:off x="6302711" y="2543176"/>
            <a:ext cx="3835312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r-HR" sz="2000" dirty="0">
                <a:latin typeface="Comic Sans MS" panose="030F0702030302020204" pitchFamily="66" charset="0"/>
              </a:rPr>
              <a:t>jednostavne molekule nastale</a:t>
            </a:r>
          </a:p>
          <a:p>
            <a:pPr algn="ctr"/>
            <a:r>
              <a:rPr lang="hr-HR" sz="2000" dirty="0">
                <a:latin typeface="Comic Sans MS" panose="030F0702030302020204" pitchFamily="66" charset="0"/>
              </a:rPr>
              <a:t>razgradnjom složene molekule</a:t>
            </a:r>
          </a:p>
        </p:txBody>
      </p:sp>
      <p:sp>
        <p:nvSpPr>
          <p:cNvPr id="25" name="Pravokutnik 21">
            <a:extLst>
              <a:ext uri="{FF2B5EF4-FFF2-40B4-BE49-F238E27FC236}">
                <a16:creationId xmlns:a16="http://schemas.microsoft.com/office/drawing/2014/main" id="{5736C101-53BD-1883-DD57-A67BCB220E51}"/>
              </a:ext>
            </a:extLst>
          </p:cNvPr>
          <p:cNvSpPr/>
          <p:nvPr/>
        </p:nvSpPr>
        <p:spPr>
          <a:xfrm>
            <a:off x="8889991" y="5517045"/>
            <a:ext cx="2968803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r-HR" sz="2000" dirty="0">
                <a:latin typeface="Comic Sans MS" panose="030F0702030302020204" pitchFamily="66" charset="0"/>
              </a:rPr>
              <a:t>nakon završene kemijske reakcije enzim ostaje nepromijenjen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A2758C6-625B-875B-61E5-70D769135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0073" y="3093851"/>
            <a:ext cx="857370" cy="136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20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 animBg="1"/>
      <p:bldP spid="12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099D87E-EB09-D597-5CB0-A14EEC4B97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15">
            <a:extLst>
              <a:ext uri="{FF2B5EF4-FFF2-40B4-BE49-F238E27FC236}">
                <a16:creationId xmlns:a16="http://schemas.microsoft.com/office/drawing/2014/main" id="{753D7D0E-5650-2AB9-2CD0-F7E36445AF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058" y="2199315"/>
            <a:ext cx="3611235" cy="2963065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F32D6A5A-EDC6-6887-7C6B-840705000CEE}"/>
              </a:ext>
            </a:extLst>
          </p:cNvPr>
          <p:cNvSpPr/>
          <p:nvPr/>
        </p:nvSpPr>
        <p:spPr>
          <a:xfrm>
            <a:off x="8416413" y="324466"/>
            <a:ext cx="3706761" cy="2977958"/>
          </a:xfrm>
          <a:prstGeom prst="wedgeRoundRectCallout">
            <a:avLst>
              <a:gd name="adj1" fmla="val -95104"/>
              <a:gd name="adj2" fmla="val 56482"/>
              <a:gd name="adj3" fmla="val 16667"/>
            </a:avLst>
          </a:prstGeom>
          <a:solidFill>
            <a:srgbClr val="EBF3E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CF46C6-4CD7-883D-AA13-A074F84FD009}"/>
              </a:ext>
            </a:extLst>
          </p:cNvPr>
          <p:cNvSpPr txBox="1"/>
          <p:nvPr/>
        </p:nvSpPr>
        <p:spPr>
          <a:xfrm>
            <a:off x="1455174" y="255639"/>
            <a:ext cx="9960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1.3. PREHRANA I PROBAVA U SLUŽBI ZDRAVLJA</a:t>
            </a:r>
          </a:p>
        </p:txBody>
      </p:sp>
      <p:sp>
        <p:nvSpPr>
          <p:cNvPr id="3" name="Pravokutnik 1">
            <a:extLst>
              <a:ext uri="{FF2B5EF4-FFF2-40B4-BE49-F238E27FC236}">
                <a16:creationId xmlns:a16="http://schemas.microsoft.com/office/drawing/2014/main" id="{098B5B40-2712-6CCB-ABCB-EFAF4F3537D1}"/>
              </a:ext>
            </a:extLst>
          </p:cNvPr>
          <p:cNvSpPr/>
          <p:nvPr/>
        </p:nvSpPr>
        <p:spPr>
          <a:xfrm>
            <a:off x="150833" y="775103"/>
            <a:ext cx="5590566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hr-HR" sz="2400" dirty="0">
                <a:latin typeface="Comic Sans MS" panose="030F0702030302020204" pitchFamily="66" charset="0"/>
              </a:rPr>
              <a:t>Tijekom gutanja, omekšani zalogaji hrane ulaze u </a:t>
            </a:r>
            <a:r>
              <a:rPr lang="hr-HR" sz="2400" b="1" dirty="0">
                <a:latin typeface="Comic Sans MS" panose="030F0702030302020204" pitchFamily="66" charset="0"/>
              </a:rPr>
              <a:t>ŽDRIJELO</a:t>
            </a:r>
          </a:p>
        </p:txBody>
      </p:sp>
      <p:sp>
        <p:nvSpPr>
          <p:cNvPr id="4" name="Pravokutnik 8">
            <a:extLst>
              <a:ext uri="{FF2B5EF4-FFF2-40B4-BE49-F238E27FC236}">
                <a16:creationId xmlns:a16="http://schemas.microsoft.com/office/drawing/2014/main" id="{F9799121-CD4A-002B-4B30-05BD8DA0D882}"/>
              </a:ext>
            </a:extLst>
          </p:cNvPr>
          <p:cNvSpPr/>
          <p:nvPr/>
        </p:nvSpPr>
        <p:spPr>
          <a:xfrm>
            <a:off x="277096" y="2990890"/>
            <a:ext cx="49143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b="1" dirty="0">
                <a:latin typeface="Comic Sans MS" panose="030F0702030302020204" pitchFamily="66" charset="0"/>
              </a:rPr>
              <a:t>JEDNJAK </a:t>
            </a:r>
            <a:r>
              <a:rPr lang="hr-HR" sz="2400" dirty="0">
                <a:latin typeface="Comic Sans MS" panose="030F0702030302020204" pitchFamily="66" charset="0"/>
              </a:rPr>
              <a:t>je mišićna cijev koja valovitim stezanjem potiskuje </a:t>
            </a:r>
            <a:br>
              <a:rPr lang="hr-HR" sz="2400" dirty="0">
                <a:latin typeface="Comic Sans MS" panose="030F0702030302020204" pitchFamily="66" charset="0"/>
              </a:rPr>
            </a:br>
            <a:r>
              <a:rPr lang="hr-HR" sz="2400" dirty="0">
                <a:latin typeface="Comic Sans MS" panose="030F0702030302020204" pitchFamily="66" charset="0"/>
              </a:rPr>
              <a:t>hranu u želudac</a:t>
            </a:r>
          </a:p>
        </p:txBody>
      </p:sp>
      <p:sp>
        <p:nvSpPr>
          <p:cNvPr id="5" name="Strelica: prema dolje 9">
            <a:extLst>
              <a:ext uri="{FF2B5EF4-FFF2-40B4-BE49-F238E27FC236}">
                <a16:creationId xmlns:a16="http://schemas.microsoft.com/office/drawing/2014/main" id="{B564EF0A-94AA-AFB9-ABB3-C961BD2163DD}"/>
              </a:ext>
            </a:extLst>
          </p:cNvPr>
          <p:cNvSpPr/>
          <p:nvPr/>
        </p:nvSpPr>
        <p:spPr>
          <a:xfrm>
            <a:off x="2599773" y="1650854"/>
            <a:ext cx="282315" cy="1206115"/>
          </a:xfrm>
          <a:prstGeom prst="down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kstniOkvir 10">
            <a:extLst>
              <a:ext uri="{FF2B5EF4-FFF2-40B4-BE49-F238E27FC236}">
                <a16:creationId xmlns:a16="http://schemas.microsoft.com/office/drawing/2014/main" id="{F001245D-2EDC-5D9A-EDDE-98020C2749B0}"/>
              </a:ext>
            </a:extLst>
          </p:cNvPr>
          <p:cNvSpPr txBox="1"/>
          <p:nvPr/>
        </p:nvSpPr>
        <p:spPr>
          <a:xfrm>
            <a:off x="2755825" y="1818333"/>
            <a:ext cx="2012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>
                <a:latin typeface="Comic Sans MS" panose="030F0702030302020204" pitchFamily="66" charset="0"/>
              </a:rPr>
              <a:t>mišići ždrijela potiskuju hranu</a:t>
            </a:r>
          </a:p>
        </p:txBody>
      </p:sp>
      <p:sp>
        <p:nvSpPr>
          <p:cNvPr id="7" name="Pravokutnik 11">
            <a:extLst>
              <a:ext uri="{FF2B5EF4-FFF2-40B4-BE49-F238E27FC236}">
                <a16:creationId xmlns:a16="http://schemas.microsoft.com/office/drawing/2014/main" id="{924DAD10-7A9D-3D54-3987-7D3B1AA63D53}"/>
              </a:ext>
            </a:extLst>
          </p:cNvPr>
          <p:cNvSpPr/>
          <p:nvPr/>
        </p:nvSpPr>
        <p:spPr>
          <a:xfrm>
            <a:off x="77509" y="4191219"/>
            <a:ext cx="86883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-&gt; olakšava </a:t>
            </a:r>
            <a:r>
              <a:rPr lang="hr-HR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sluz</a:t>
            </a:r>
            <a:r>
              <a:rPr lang="hr-HR" sz="2400" dirty="0">
                <a:latin typeface="Comic Sans MS" panose="030F0702030302020204" pitchFamily="66" charset="0"/>
              </a:rPr>
              <a:t> koju izlučuju </a:t>
            </a:r>
            <a:br>
              <a:rPr lang="hr-HR" sz="2400" dirty="0">
                <a:latin typeface="Comic Sans MS" panose="030F0702030302020204" pitchFamily="66" charset="0"/>
              </a:rPr>
            </a:br>
            <a:r>
              <a:rPr lang="hr-HR" sz="2400" dirty="0">
                <a:latin typeface="Comic Sans MS" panose="030F0702030302020204" pitchFamily="66" charset="0"/>
              </a:rPr>
              <a:t>    žlijezde u </a:t>
            </a:r>
            <a:r>
              <a:rPr lang="hr-HR" sz="2400" dirty="0" err="1">
                <a:latin typeface="Comic Sans MS" panose="030F0702030302020204" pitchFamily="66" charset="0"/>
              </a:rPr>
              <a:t>stijenci</a:t>
            </a:r>
            <a:r>
              <a:rPr lang="hr-HR" sz="2400" dirty="0">
                <a:latin typeface="Comic Sans MS" panose="030F0702030302020204" pitchFamily="66" charset="0"/>
              </a:rPr>
              <a:t> jednjaka</a:t>
            </a:r>
          </a:p>
          <a:p>
            <a:endParaRPr lang="pl-PL" sz="2400" dirty="0">
              <a:latin typeface="Comic Sans MS" panose="030F0702030302020204" pitchFamily="66" charset="0"/>
            </a:endParaRPr>
          </a:p>
          <a:p>
            <a:r>
              <a:rPr lang="pl-PL" sz="2400" dirty="0">
                <a:latin typeface="Comic Sans MS" panose="030F0702030302020204" pitchFamily="66" charset="0"/>
              </a:rPr>
              <a:t>-&gt; na prijelazu jednjaka u želudac - </a:t>
            </a:r>
            <a:r>
              <a:rPr lang="pl-PL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kružni mišić </a:t>
            </a:r>
            <a:r>
              <a:rPr lang="hr-HR" sz="2400" dirty="0">
                <a:latin typeface="Comic Sans MS" panose="030F0702030302020204" pitchFamily="66" charset="0"/>
              </a:rPr>
              <a:t>koji</a:t>
            </a:r>
            <a:br>
              <a:rPr lang="hr-HR" sz="2400" dirty="0">
                <a:latin typeface="Comic Sans MS" panose="030F0702030302020204" pitchFamily="66" charset="0"/>
              </a:rPr>
            </a:br>
            <a:r>
              <a:rPr lang="hr-HR" sz="2400" dirty="0">
                <a:latin typeface="Comic Sans MS" panose="030F0702030302020204" pitchFamily="66" charset="0"/>
              </a:rPr>
              <a:t>    sprečava povratak hrane iz želudca u jednjak.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E27BF3-7CFE-BB2A-2E20-1FC07F925DAF}"/>
              </a:ext>
            </a:extLst>
          </p:cNvPr>
          <p:cNvSpPr txBox="1"/>
          <p:nvPr/>
        </p:nvSpPr>
        <p:spPr>
          <a:xfrm>
            <a:off x="8511941" y="486471"/>
            <a:ext cx="361123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U </a:t>
            </a:r>
            <a:r>
              <a:rPr lang="en-US" sz="2000" b="0" i="0" u="none" strike="noStrike" baseline="0" dirty="0" err="1">
                <a:latin typeface="Comic Sans MS" panose="030F0702030302020204" pitchFamily="66" charset="0"/>
              </a:rPr>
              <a:t>ždrijelu</a:t>
            </a:r>
            <a:r>
              <a:rPr lang="en-US" sz="2000" b="0" i="0" u="none" strike="noStrike" baseline="0" dirty="0">
                <a:latin typeface="Comic Sans MS" panose="030F0702030302020204" pitchFamily="66" charset="0"/>
              </a:rPr>
              <a:t> se </a:t>
            </a:r>
            <a:r>
              <a:rPr lang="en-US" sz="2000" b="0" i="0" u="none" strike="noStrike" baseline="0" dirty="0" err="1">
                <a:latin typeface="Comic Sans MS" panose="030F0702030302020204" pitchFamily="66" charset="0"/>
              </a:rPr>
              <a:t>križaju</a:t>
            </a:r>
            <a:r>
              <a:rPr lang="en-US" sz="2000" b="0" i="0" u="none" strike="noStrike" baseline="0" dirty="0">
                <a:latin typeface="Comic Sans MS" panose="030F0702030302020204" pitchFamily="66" charset="0"/>
              </a:rPr>
              <a:t> </a:t>
            </a:r>
            <a:r>
              <a:rPr lang="en-US" sz="2000" b="0" i="0" u="none" strike="noStrike" baseline="0" dirty="0" err="1">
                <a:latin typeface="Comic Sans MS" panose="030F0702030302020204" pitchFamily="66" charset="0"/>
              </a:rPr>
              <a:t>putevi</a:t>
            </a:r>
            <a:r>
              <a:rPr lang="en-US" sz="2000" b="0" i="0" u="none" strike="noStrike" baseline="0" dirty="0">
                <a:latin typeface="Comic Sans MS" panose="030F0702030302020204" pitchFamily="66" charset="0"/>
              </a:rPr>
              <a:t> </a:t>
            </a:r>
            <a:r>
              <a:rPr lang="en-US" sz="2000" b="0" i="0" u="none" strike="noStrike" baseline="0" dirty="0" err="1">
                <a:latin typeface="Comic Sans MS" panose="030F0702030302020204" pitchFamily="66" charset="0"/>
              </a:rPr>
              <a:t>hrane</a:t>
            </a:r>
            <a:r>
              <a:rPr lang="en-US" sz="2000" b="0" i="0" u="none" strike="noStrike" baseline="0" dirty="0">
                <a:latin typeface="Comic Sans MS" panose="030F0702030302020204" pitchFamily="66" charset="0"/>
              </a:rPr>
              <a:t> </a:t>
            </a:r>
            <a:r>
              <a:rPr lang="en-US" sz="2000" b="0" i="0" u="none" strike="noStrike" baseline="0" dirty="0" err="1">
                <a:latin typeface="Comic Sans MS" panose="030F0702030302020204" pitchFamily="66" charset="0"/>
              </a:rPr>
              <a:t>i</a:t>
            </a:r>
            <a:r>
              <a:rPr lang="en-US" sz="2000" b="0" i="0" u="none" strike="noStrike" baseline="0" dirty="0">
                <a:latin typeface="Comic Sans MS" panose="030F0702030302020204" pitchFamily="66" charset="0"/>
              </a:rPr>
              <a:t> </a:t>
            </a:r>
            <a:r>
              <a:rPr lang="en-US" sz="2000" b="0" i="0" u="none" strike="noStrike" baseline="0" dirty="0" err="1">
                <a:latin typeface="Comic Sans MS" panose="030F0702030302020204" pitchFamily="66" charset="0"/>
              </a:rPr>
              <a:t>zraka</a:t>
            </a:r>
            <a:r>
              <a:rPr lang="en-US" sz="2000" b="0" i="0" u="none" strike="noStrike" baseline="0" dirty="0">
                <a:latin typeface="Comic Sans MS" panose="030F0702030302020204" pitchFamily="66" charset="0"/>
              </a:rPr>
              <a:t>, </a:t>
            </a:r>
            <a:r>
              <a:rPr lang="en-US" sz="2000" b="0" i="0" u="none" strike="noStrike" baseline="0" dirty="0" err="1">
                <a:latin typeface="Comic Sans MS" panose="030F0702030302020204" pitchFamily="66" charset="0"/>
              </a:rPr>
              <a:t>odnosno</a:t>
            </a:r>
            <a:r>
              <a:rPr lang="en-US" sz="2000" b="0" i="0" u="none" strike="noStrike" baseline="0" dirty="0">
                <a:latin typeface="Comic Sans MS" panose="030F0702030302020204" pitchFamily="66" charset="0"/>
              </a:rPr>
              <a:t> </a:t>
            </a:r>
            <a:r>
              <a:rPr lang="en-US" sz="2000" b="0" i="0" u="none" strike="noStrike" baseline="0" dirty="0" err="1">
                <a:latin typeface="Comic Sans MS" panose="030F0702030302020204" pitchFamily="66" charset="0"/>
              </a:rPr>
              <a:t>probavnog</a:t>
            </a:r>
            <a:r>
              <a:rPr lang="en-US" sz="2000" b="0" i="0" u="none" strike="noStrike" baseline="0" dirty="0">
                <a:latin typeface="Comic Sans MS" panose="030F0702030302020204" pitchFamily="66" charset="0"/>
              </a:rPr>
              <a:t> </a:t>
            </a:r>
            <a:r>
              <a:rPr lang="en-US" sz="2000" b="0" i="0" u="none" strike="noStrike" baseline="0" dirty="0" err="1">
                <a:latin typeface="Comic Sans MS" panose="030F0702030302020204" pitchFamily="66" charset="0"/>
              </a:rPr>
              <a:t>i</a:t>
            </a:r>
            <a:r>
              <a:rPr lang="en-US" sz="2000" b="0" i="0" u="none" strike="noStrike" baseline="0" dirty="0">
                <a:latin typeface="Comic Sans MS" panose="030F0702030302020204" pitchFamily="66" charset="0"/>
              </a:rPr>
              <a:t> </a:t>
            </a:r>
            <a:r>
              <a:rPr lang="en-US" sz="2000" b="0" i="0" u="none" strike="noStrike" baseline="0" dirty="0" err="1">
                <a:latin typeface="Comic Sans MS" panose="030F0702030302020204" pitchFamily="66" charset="0"/>
              </a:rPr>
              <a:t>dišnog</a:t>
            </a:r>
            <a:r>
              <a:rPr lang="en-US" sz="2000" b="0" i="0" u="none" strike="noStrike" baseline="0" dirty="0">
                <a:latin typeface="Comic Sans MS" panose="030F0702030302020204" pitchFamily="66" charset="0"/>
              </a:rPr>
              <a:t> </a:t>
            </a:r>
            <a:r>
              <a:rPr lang="en-US" sz="2000" b="0" i="0" u="none" strike="noStrike" baseline="0" dirty="0" err="1">
                <a:latin typeface="Comic Sans MS" panose="030F0702030302020204" pitchFamily="66" charset="0"/>
              </a:rPr>
              <a:t>sustava</a:t>
            </a:r>
            <a:r>
              <a:rPr lang="en-US" sz="2000" b="0" i="0" u="none" strike="noStrike" baseline="0" dirty="0">
                <a:latin typeface="Comic Sans MS" panose="030F0702030302020204" pitchFamily="66" charset="0"/>
              </a:rPr>
              <a:t>. U </a:t>
            </a:r>
            <a:r>
              <a:rPr lang="en-US" sz="2000" b="0" i="0" u="none" strike="noStrike" baseline="0" dirty="0" err="1">
                <a:latin typeface="Comic Sans MS" panose="030F0702030302020204" pitchFamily="66" charset="0"/>
              </a:rPr>
              <a:t>trenutku</a:t>
            </a:r>
            <a:r>
              <a:rPr lang="en-US" sz="2000" b="0" i="0" u="none" strike="noStrike" baseline="0" dirty="0">
                <a:latin typeface="Comic Sans MS" panose="030F0702030302020204" pitchFamily="66" charset="0"/>
              </a:rPr>
              <a:t> </a:t>
            </a:r>
            <a:r>
              <a:rPr lang="en-US" sz="2000" b="0" i="0" u="none" strike="noStrike" baseline="0" dirty="0" err="1">
                <a:latin typeface="Comic Sans MS" panose="030F0702030302020204" pitchFamily="66" charset="0"/>
              </a:rPr>
              <a:t>gutanja</a:t>
            </a:r>
            <a:r>
              <a:rPr lang="en-US" sz="2000" b="0" i="0" u="none" strike="noStrike" baseline="0" dirty="0">
                <a:latin typeface="Comic Sans MS" panose="030F0702030302020204" pitchFamily="66" charset="0"/>
              </a:rPr>
              <a:t> </a:t>
            </a:r>
            <a:r>
              <a:rPr lang="en-US" sz="2000" b="0" i="0" u="none" strike="noStrike" baseline="0" dirty="0" err="1">
                <a:latin typeface="Comic Sans MS" panose="030F0702030302020204" pitchFamily="66" charset="0"/>
              </a:rPr>
              <a:t>hrane</a:t>
            </a:r>
            <a:r>
              <a:rPr lang="en-US" sz="2000" b="0" i="0" u="none" strike="noStrike" baseline="0" dirty="0">
                <a:latin typeface="Comic Sans MS" panose="030F0702030302020204" pitchFamily="66" charset="0"/>
              </a:rPr>
              <a:t>, </a:t>
            </a:r>
            <a:r>
              <a:rPr lang="en-US" sz="2000" b="0" i="0" u="none" strike="noStrike" baseline="0" dirty="0" err="1">
                <a:latin typeface="Comic Sans MS" panose="030F0702030302020204" pitchFamily="66" charset="0"/>
              </a:rPr>
              <a:t>grkljanski</a:t>
            </a:r>
            <a:r>
              <a:rPr lang="en-US" sz="2000" b="0" i="0" u="none" strike="noStrike" baseline="0" dirty="0">
                <a:latin typeface="Comic Sans MS" panose="030F0702030302020204" pitchFamily="66" charset="0"/>
              </a:rPr>
              <a:t> </a:t>
            </a:r>
            <a:r>
              <a:rPr lang="en-US" sz="2000" b="0" i="0" u="none" strike="noStrike" baseline="0" dirty="0" err="1">
                <a:latin typeface="Comic Sans MS" panose="030F0702030302020204" pitchFamily="66" charset="0"/>
              </a:rPr>
              <a:t>poklopac</a:t>
            </a:r>
            <a:r>
              <a:rPr lang="en-US" sz="2000" b="0" i="0" u="none" strike="noStrike" baseline="0" dirty="0">
                <a:latin typeface="Comic Sans MS" panose="030F0702030302020204" pitchFamily="66" charset="0"/>
              </a:rPr>
              <a:t> </a:t>
            </a:r>
            <a:r>
              <a:rPr lang="en-US" sz="2000" b="0" i="0" u="none" strike="noStrike" baseline="0" dirty="0" err="1">
                <a:latin typeface="Comic Sans MS" panose="030F0702030302020204" pitchFamily="66" charset="0"/>
              </a:rPr>
              <a:t>zatvara</a:t>
            </a:r>
            <a:r>
              <a:rPr lang="en-US" sz="2000" b="0" i="0" u="none" strike="noStrike" baseline="0" dirty="0">
                <a:latin typeface="Comic Sans MS" panose="030F0702030302020204" pitchFamily="66" charset="0"/>
              </a:rPr>
              <a:t> </a:t>
            </a:r>
            <a:r>
              <a:rPr lang="en-US" sz="2000" b="0" i="0" u="none" strike="noStrike" baseline="0" dirty="0" err="1">
                <a:latin typeface="Comic Sans MS" panose="030F0702030302020204" pitchFamily="66" charset="0"/>
              </a:rPr>
              <a:t>otvor</a:t>
            </a:r>
            <a:r>
              <a:rPr lang="en-US" sz="2000" b="0" i="0" u="none" strike="noStrike" baseline="0" dirty="0">
                <a:latin typeface="Comic Sans MS" panose="030F0702030302020204" pitchFamily="66" charset="0"/>
              </a:rPr>
              <a:t> </a:t>
            </a:r>
            <a:r>
              <a:rPr lang="en-US" sz="2000" b="0" i="0" u="none" strike="noStrike" baseline="0" dirty="0" err="1">
                <a:latin typeface="Comic Sans MS" panose="030F0702030302020204" pitchFamily="66" charset="0"/>
              </a:rPr>
              <a:t>dušnika</a:t>
            </a:r>
            <a:r>
              <a:rPr lang="en-US" sz="2000" b="0" i="0" u="none" strike="noStrike" baseline="0" dirty="0">
                <a:latin typeface="Comic Sans MS" panose="030F0702030302020204" pitchFamily="66" charset="0"/>
              </a:rPr>
              <a:t> </a:t>
            </a:r>
            <a:r>
              <a:rPr lang="en-US" sz="2000" b="0" i="0" u="none" strike="noStrike" baseline="0" dirty="0" err="1">
                <a:latin typeface="Comic Sans MS" panose="030F0702030302020204" pitchFamily="66" charset="0"/>
              </a:rPr>
              <a:t>kako</a:t>
            </a:r>
            <a:r>
              <a:rPr lang="en-US" sz="2000" b="0" i="0" u="none" strike="noStrike" baseline="0" dirty="0">
                <a:latin typeface="Comic Sans MS" panose="030F0702030302020204" pitchFamily="66" charset="0"/>
              </a:rPr>
              <a:t> </a:t>
            </a:r>
            <a:r>
              <a:rPr lang="en-US" sz="2000" b="0" i="0" u="none" strike="noStrike" baseline="0" dirty="0" err="1">
                <a:latin typeface="Comic Sans MS" panose="030F0702030302020204" pitchFamily="66" charset="0"/>
              </a:rPr>
              <a:t>hrana</a:t>
            </a:r>
            <a:r>
              <a:rPr lang="en-US" sz="2000" b="0" i="0" u="none" strike="noStrike" baseline="0" dirty="0">
                <a:latin typeface="Comic Sans MS" panose="030F0702030302020204" pitchFamily="66" charset="0"/>
              </a:rPr>
              <a:t> ne bi </a:t>
            </a:r>
            <a:r>
              <a:rPr lang="en-US" sz="2000" b="0" i="0" u="none" strike="noStrike" baseline="0" dirty="0" err="1">
                <a:latin typeface="Comic Sans MS" panose="030F0702030302020204" pitchFamily="66" charset="0"/>
              </a:rPr>
              <a:t>otišla</a:t>
            </a:r>
            <a:r>
              <a:rPr lang="en-US" sz="2000" b="0" i="0" u="none" strike="noStrike" baseline="0" dirty="0">
                <a:latin typeface="Comic Sans MS" panose="030F0702030302020204" pitchFamily="66" charset="0"/>
              </a:rPr>
              <a:t> </a:t>
            </a:r>
            <a:r>
              <a:rPr lang="en-US" sz="2000" b="0" i="0" u="none" strike="noStrike" baseline="0" dirty="0" err="1">
                <a:latin typeface="Comic Sans MS" panose="030F0702030302020204" pitchFamily="66" charset="0"/>
              </a:rPr>
              <a:t>prema</a:t>
            </a:r>
            <a:r>
              <a:rPr lang="en-US" sz="2000" b="0" i="0" u="none" strike="noStrike" baseline="0" dirty="0">
                <a:latin typeface="Comic Sans MS" panose="030F0702030302020204" pitchFamily="66" charset="0"/>
              </a:rPr>
              <a:t> </a:t>
            </a:r>
            <a:r>
              <a:rPr lang="en-US" sz="2000" b="0" i="0" u="none" strike="noStrike" baseline="0" dirty="0" err="1">
                <a:latin typeface="Comic Sans MS" panose="030F0702030302020204" pitchFamily="66" charset="0"/>
              </a:rPr>
              <a:t>plućima</a:t>
            </a:r>
            <a:r>
              <a:rPr lang="en-US" sz="2000" b="0" i="0" u="none" strike="noStrike" baseline="0" dirty="0">
                <a:latin typeface="Comic Sans MS" panose="030F0702030302020204" pitchFamily="66" charset="0"/>
              </a:rPr>
              <a:t>, </a:t>
            </a:r>
            <a:r>
              <a:rPr lang="en-US" sz="2000" b="0" i="0" u="none" strike="noStrike" baseline="0" dirty="0" err="1">
                <a:latin typeface="Comic Sans MS" panose="030F0702030302020204" pitchFamily="66" charset="0"/>
              </a:rPr>
              <a:t>već</a:t>
            </a:r>
            <a:r>
              <a:rPr lang="en-US" sz="2000" b="0" i="0" u="none" strike="noStrike" baseline="0" dirty="0">
                <a:latin typeface="Comic Sans MS" panose="030F0702030302020204" pitchFamily="66" charset="0"/>
              </a:rPr>
              <a:t> </a:t>
            </a:r>
            <a:r>
              <a:rPr lang="en-US" sz="2000" b="0" i="0" u="none" strike="noStrike" baseline="0" dirty="0" err="1">
                <a:latin typeface="Comic Sans MS" panose="030F0702030302020204" pitchFamily="66" charset="0"/>
              </a:rPr>
              <a:t>odlazi</a:t>
            </a:r>
            <a:r>
              <a:rPr lang="en-US" sz="2000" b="0" i="0" u="none" strike="noStrike" baseline="0" dirty="0">
                <a:latin typeface="Comic Sans MS" panose="030F0702030302020204" pitchFamily="66" charset="0"/>
              </a:rPr>
              <a:t> u </a:t>
            </a:r>
            <a:r>
              <a:rPr lang="en-US" sz="2000" b="0" i="0" u="none" strike="noStrike" baseline="0" dirty="0" err="1">
                <a:latin typeface="Comic Sans MS" panose="030F0702030302020204" pitchFamily="66" charset="0"/>
              </a:rPr>
              <a:t>jednjak</a:t>
            </a:r>
            <a:r>
              <a:rPr lang="en-US" sz="2000" b="0" i="0" u="none" strike="noStrike" baseline="0" dirty="0">
                <a:latin typeface="Comic Sans MS" panose="030F0702030302020204" pitchFamily="66" charset="0"/>
              </a:rPr>
              <a:t>. 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8F5CC9BD-B972-C543-CA7C-1E35EBB38D84}"/>
              </a:ext>
            </a:extLst>
          </p:cNvPr>
          <p:cNvSpPr/>
          <p:nvPr/>
        </p:nvSpPr>
        <p:spPr>
          <a:xfrm>
            <a:off x="8416413" y="5032920"/>
            <a:ext cx="3573301" cy="1037039"/>
          </a:xfrm>
          <a:prstGeom prst="wedgeRectCallout">
            <a:avLst>
              <a:gd name="adj1" fmla="val -10422"/>
              <a:gd name="adj2" fmla="val -82168"/>
            </a:avLst>
          </a:prstGeom>
          <a:solidFill>
            <a:srgbClr val="EBF3E6"/>
          </a:solidFill>
          <a:ln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i="1" dirty="0">
                <a:solidFill>
                  <a:schemeClr val="tx1"/>
                </a:solidFill>
                <a:latin typeface="Comic Sans MS" panose="030F0702030302020204" pitchFamily="66" charset="0"/>
              </a:rPr>
              <a:t>Što se može dogoditi ako istovremeno dok jedemo i pričamo?</a:t>
            </a:r>
            <a:endParaRPr lang="en-US" sz="2000" i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7B4E04E-ED63-8BBE-9ECA-B890DA0D6FB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9820382" y="3613396"/>
            <a:ext cx="1093423" cy="127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07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  <p:bldP spid="4" grpId="0" animBg="1"/>
      <p:bldP spid="5" grpId="0" animBg="1"/>
      <p:bldP spid="6" grpId="0"/>
      <p:bldP spid="10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C409197-F92F-766F-3338-BFC9A2B6F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9EBA1E-A5D9-9D54-8AA5-80619DC1F981}"/>
              </a:ext>
            </a:extLst>
          </p:cNvPr>
          <p:cNvSpPr txBox="1"/>
          <p:nvPr/>
        </p:nvSpPr>
        <p:spPr>
          <a:xfrm>
            <a:off x="1455174" y="255639"/>
            <a:ext cx="9960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1.3. PREHRANA I PROBAVA U SLUŽBI ZDRAVLJA</a:t>
            </a:r>
          </a:p>
        </p:txBody>
      </p:sp>
      <p:sp>
        <p:nvSpPr>
          <p:cNvPr id="3" name="Pravokutnik 1">
            <a:extLst>
              <a:ext uri="{FF2B5EF4-FFF2-40B4-BE49-F238E27FC236}">
                <a16:creationId xmlns:a16="http://schemas.microsoft.com/office/drawing/2014/main" id="{B4960ECF-956A-6911-0A2B-88EE64A2A255}"/>
              </a:ext>
            </a:extLst>
          </p:cNvPr>
          <p:cNvSpPr/>
          <p:nvPr/>
        </p:nvSpPr>
        <p:spPr>
          <a:xfrm>
            <a:off x="209283" y="1348205"/>
            <a:ext cx="7753388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r-HR" sz="2400" b="1" dirty="0">
                <a:latin typeface="Comic Sans MS" panose="030F0702030302020204" pitchFamily="66" charset="0"/>
              </a:rPr>
              <a:t>-</a:t>
            </a:r>
            <a:r>
              <a:rPr lang="hr-HR" sz="2400" dirty="0">
                <a:latin typeface="Comic Sans MS" panose="030F0702030302020204" pitchFamily="66" charset="0"/>
              </a:rPr>
              <a:t>prošireni dio probavnog kanala smješten</a:t>
            </a:r>
            <a:br>
              <a:rPr lang="hr-HR" sz="2400" dirty="0">
                <a:latin typeface="Comic Sans MS" panose="030F0702030302020204" pitchFamily="66" charset="0"/>
              </a:rPr>
            </a:br>
            <a:r>
              <a:rPr lang="hr-HR" sz="2400" dirty="0">
                <a:latin typeface="Comic Sans MS" panose="030F0702030302020204" pitchFamily="66" charset="0"/>
              </a:rPr>
              <a:t>  u gornjem lijevom dijelu trbušne šupljine </a:t>
            </a:r>
          </a:p>
        </p:txBody>
      </p:sp>
      <p:sp>
        <p:nvSpPr>
          <p:cNvPr id="5" name="Pravokutnik 7">
            <a:extLst>
              <a:ext uri="{FF2B5EF4-FFF2-40B4-BE49-F238E27FC236}">
                <a16:creationId xmlns:a16="http://schemas.microsoft.com/office/drawing/2014/main" id="{3F9F81B3-9F85-BD8C-68E3-90FE0F4D408F}"/>
              </a:ext>
            </a:extLst>
          </p:cNvPr>
          <p:cNvSpPr/>
          <p:nvPr/>
        </p:nvSpPr>
        <p:spPr>
          <a:xfrm>
            <a:off x="262960" y="2162923"/>
            <a:ext cx="5059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-povezuje jednjak i tanko crijevo </a:t>
            </a:r>
          </a:p>
        </p:txBody>
      </p:sp>
      <p:pic>
        <p:nvPicPr>
          <p:cNvPr id="6" name="Slika 8">
            <a:extLst>
              <a:ext uri="{FF2B5EF4-FFF2-40B4-BE49-F238E27FC236}">
                <a16:creationId xmlns:a16="http://schemas.microsoft.com/office/drawing/2014/main" id="{700928BD-FC64-556E-1926-48093912E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0374" y="769885"/>
            <a:ext cx="3212343" cy="2693816"/>
          </a:xfrm>
          <a:prstGeom prst="rect">
            <a:avLst/>
          </a:prstGeom>
        </p:spPr>
      </p:pic>
      <p:sp>
        <p:nvSpPr>
          <p:cNvPr id="7" name="Pravokutnik 10">
            <a:extLst>
              <a:ext uri="{FF2B5EF4-FFF2-40B4-BE49-F238E27FC236}">
                <a16:creationId xmlns:a16="http://schemas.microsoft.com/office/drawing/2014/main" id="{EE24F06D-435D-CEE9-ABA6-1F7FAFECA3CF}"/>
              </a:ext>
            </a:extLst>
          </p:cNvPr>
          <p:cNvSpPr/>
          <p:nvPr/>
        </p:nvSpPr>
        <p:spPr>
          <a:xfrm>
            <a:off x="209283" y="886540"/>
            <a:ext cx="1624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b="1" dirty="0">
                <a:latin typeface="Comic Sans MS" panose="030F0702030302020204" pitchFamily="66" charset="0"/>
              </a:rPr>
              <a:t>ŽELUDAC</a:t>
            </a:r>
            <a:endParaRPr lang="hr-HR" sz="2400" dirty="0"/>
          </a:p>
        </p:txBody>
      </p:sp>
      <p:sp>
        <p:nvSpPr>
          <p:cNvPr id="8" name="Pravokutnik 1">
            <a:extLst>
              <a:ext uri="{FF2B5EF4-FFF2-40B4-BE49-F238E27FC236}">
                <a16:creationId xmlns:a16="http://schemas.microsoft.com/office/drawing/2014/main" id="{272EEC9A-5A05-5E24-C517-7347D4E03925}"/>
              </a:ext>
            </a:extLst>
          </p:cNvPr>
          <p:cNvSpPr/>
          <p:nvPr/>
        </p:nvSpPr>
        <p:spPr>
          <a:xfrm>
            <a:off x="262960" y="2691134"/>
            <a:ext cx="60098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-građen je od elastičnoga mišićnog tkiva </a:t>
            </a:r>
          </a:p>
        </p:txBody>
      </p:sp>
      <p:sp>
        <p:nvSpPr>
          <p:cNvPr id="9" name="Pravokutnik 5">
            <a:extLst>
              <a:ext uri="{FF2B5EF4-FFF2-40B4-BE49-F238E27FC236}">
                <a16:creationId xmlns:a16="http://schemas.microsoft.com/office/drawing/2014/main" id="{0E1EC135-D91E-BBD0-84AE-B72D7FC5E762}"/>
              </a:ext>
            </a:extLst>
          </p:cNvPr>
          <p:cNvSpPr/>
          <p:nvPr/>
        </p:nvSpPr>
        <p:spPr>
          <a:xfrm>
            <a:off x="209283" y="4268818"/>
            <a:ext cx="24158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želučani sokovi</a:t>
            </a:r>
          </a:p>
        </p:txBody>
      </p:sp>
      <p:sp>
        <p:nvSpPr>
          <p:cNvPr id="10" name="Pravokutnik 6">
            <a:extLst>
              <a:ext uri="{FF2B5EF4-FFF2-40B4-BE49-F238E27FC236}">
                <a16:creationId xmlns:a16="http://schemas.microsoft.com/office/drawing/2014/main" id="{286AE041-E080-F184-139F-5B17B3C6E00C}"/>
              </a:ext>
            </a:extLst>
          </p:cNvPr>
          <p:cNvSpPr/>
          <p:nvPr/>
        </p:nvSpPr>
        <p:spPr>
          <a:xfrm>
            <a:off x="189776" y="3166734"/>
            <a:ext cx="60098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-</a:t>
            </a:r>
            <a:r>
              <a:rPr lang="hr-HR" sz="2400" u="sng" dirty="0">
                <a:latin typeface="Comic Sans MS" panose="030F0702030302020204" pitchFamily="66" charset="0"/>
              </a:rPr>
              <a:t>kemijska</a:t>
            </a:r>
            <a:r>
              <a:rPr lang="hr-HR" sz="2400" dirty="0">
                <a:latin typeface="Comic Sans MS" panose="030F0702030302020204" pitchFamily="66" charset="0"/>
              </a:rPr>
              <a:t> i </a:t>
            </a:r>
            <a:r>
              <a:rPr lang="hr-HR" sz="2400" u="sng" dirty="0">
                <a:latin typeface="Comic Sans MS" panose="030F0702030302020204" pitchFamily="66" charset="0"/>
              </a:rPr>
              <a:t>mehanička </a:t>
            </a:r>
            <a:r>
              <a:rPr lang="hr-HR" sz="2400" dirty="0">
                <a:latin typeface="Comic Sans MS" panose="030F0702030302020204" pitchFamily="66" charset="0"/>
              </a:rPr>
              <a:t>razgradnja hrane</a:t>
            </a:r>
          </a:p>
        </p:txBody>
      </p:sp>
      <p:pic>
        <p:nvPicPr>
          <p:cNvPr id="11" name="Slika 8">
            <a:extLst>
              <a:ext uri="{FF2B5EF4-FFF2-40B4-BE49-F238E27FC236}">
                <a16:creationId xmlns:a16="http://schemas.microsoft.com/office/drawing/2014/main" id="{B36E3D64-6B1B-51F1-AB9A-2FACDB88CB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661" y="3336375"/>
            <a:ext cx="4767056" cy="23584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kstniOkvir 10">
            <a:extLst>
              <a:ext uri="{FF2B5EF4-FFF2-40B4-BE49-F238E27FC236}">
                <a16:creationId xmlns:a16="http://schemas.microsoft.com/office/drawing/2014/main" id="{7C635F9B-FF5A-A0AC-E2D5-6A00C93FF49A}"/>
              </a:ext>
            </a:extLst>
          </p:cNvPr>
          <p:cNvSpPr txBox="1"/>
          <p:nvPr/>
        </p:nvSpPr>
        <p:spPr>
          <a:xfrm>
            <a:off x="4405559" y="3939712"/>
            <a:ext cx="2629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stezanjem mišića</a:t>
            </a:r>
          </a:p>
        </p:txBody>
      </p:sp>
      <p:pic>
        <p:nvPicPr>
          <p:cNvPr id="13" name="Slika 11">
            <a:extLst>
              <a:ext uri="{FF2B5EF4-FFF2-40B4-BE49-F238E27FC236}">
                <a16:creationId xmlns:a16="http://schemas.microsoft.com/office/drawing/2014/main" id="{8A516AF3-EA9E-D4D7-8C9F-4703019C1A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81" y="4730482"/>
            <a:ext cx="1966452" cy="19030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Strelica: savijeno prema gore 13">
            <a:extLst>
              <a:ext uri="{FF2B5EF4-FFF2-40B4-BE49-F238E27FC236}">
                <a16:creationId xmlns:a16="http://schemas.microsoft.com/office/drawing/2014/main" id="{9F12DF57-74F5-A7B8-5005-B4F5D1A8DCB3}"/>
              </a:ext>
            </a:extLst>
          </p:cNvPr>
          <p:cNvSpPr/>
          <p:nvPr/>
        </p:nvSpPr>
        <p:spPr>
          <a:xfrm rot="5400000">
            <a:off x="3137000" y="3266047"/>
            <a:ext cx="752931" cy="1505505"/>
          </a:xfrm>
          <a:prstGeom prst="bentUpArrow">
            <a:avLst>
              <a:gd name="adj1" fmla="val 23240"/>
              <a:gd name="adj2" fmla="val 27734"/>
              <a:gd name="adj3" fmla="val 426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Strelica: prema dolje 14">
            <a:extLst>
              <a:ext uri="{FF2B5EF4-FFF2-40B4-BE49-F238E27FC236}">
                <a16:creationId xmlns:a16="http://schemas.microsoft.com/office/drawing/2014/main" id="{2BA4BDF5-0D09-15B2-409E-D1D9B4D7FC1F}"/>
              </a:ext>
            </a:extLst>
          </p:cNvPr>
          <p:cNvSpPr/>
          <p:nvPr/>
        </p:nvSpPr>
        <p:spPr>
          <a:xfrm>
            <a:off x="895932" y="3694945"/>
            <a:ext cx="410817" cy="573873"/>
          </a:xfrm>
          <a:prstGeom prst="downArrow">
            <a:avLst>
              <a:gd name="adj1" fmla="val 43549"/>
              <a:gd name="adj2" fmla="val 50000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293C2D6F-09E2-4E11-297C-3C80DF24E735}"/>
              </a:ext>
            </a:extLst>
          </p:cNvPr>
          <p:cNvSpPr txBox="1"/>
          <p:nvPr/>
        </p:nvSpPr>
        <p:spPr>
          <a:xfrm>
            <a:off x="3194706" y="7426717"/>
            <a:ext cx="5644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Mljevenje hrane i potiskivanje u tanko crijevo</a:t>
            </a:r>
          </a:p>
        </p:txBody>
      </p:sp>
      <p:sp>
        <p:nvSpPr>
          <p:cNvPr id="17" name="TekstniOkvir 15">
            <a:extLst>
              <a:ext uri="{FF2B5EF4-FFF2-40B4-BE49-F238E27FC236}">
                <a16:creationId xmlns:a16="http://schemas.microsoft.com/office/drawing/2014/main" id="{0815E98D-DCCF-B0C4-B234-381B55123B21}"/>
              </a:ext>
            </a:extLst>
          </p:cNvPr>
          <p:cNvSpPr txBox="1"/>
          <p:nvPr/>
        </p:nvSpPr>
        <p:spPr>
          <a:xfrm>
            <a:off x="7398396" y="5682026"/>
            <a:ext cx="4109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Mljevenje hrane i potiskivanje i tanko crijevo</a:t>
            </a:r>
          </a:p>
        </p:txBody>
      </p:sp>
    </p:spTree>
    <p:extLst>
      <p:ext uri="{BB962C8B-B14F-4D97-AF65-F5344CB8AC3E}">
        <p14:creationId xmlns:p14="http://schemas.microsoft.com/office/powerpoint/2010/main" val="225977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8" grpId="0"/>
      <p:bldP spid="9" grpId="0"/>
      <p:bldP spid="10" grpId="0"/>
      <p:bldP spid="12" grpId="0"/>
      <p:bldP spid="14" grpId="0" animBg="1"/>
      <p:bldP spid="15" grpId="0" animBg="1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EDAD845-CB1D-1044-0974-3C82852FBC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3EEAFF-FB90-CA9C-543A-1AF1F6833017}"/>
              </a:ext>
            </a:extLst>
          </p:cNvPr>
          <p:cNvSpPr txBox="1"/>
          <p:nvPr/>
        </p:nvSpPr>
        <p:spPr>
          <a:xfrm>
            <a:off x="1455174" y="255639"/>
            <a:ext cx="9960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1.3. PREHRANA I PROBAVA U SLUŽBI ZDRAVLJA</a:t>
            </a:r>
          </a:p>
        </p:txBody>
      </p:sp>
      <p:sp>
        <p:nvSpPr>
          <p:cNvPr id="3" name="TekstniOkvir 3">
            <a:extLst>
              <a:ext uri="{FF2B5EF4-FFF2-40B4-BE49-F238E27FC236}">
                <a16:creationId xmlns:a16="http://schemas.microsoft.com/office/drawing/2014/main" id="{4FE0168A-20F2-A79D-9786-7B415F680DE8}"/>
              </a:ext>
            </a:extLst>
          </p:cNvPr>
          <p:cNvSpPr txBox="1"/>
          <p:nvPr/>
        </p:nvSpPr>
        <p:spPr>
          <a:xfrm>
            <a:off x="835532" y="725773"/>
            <a:ext cx="614783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600" b="1" dirty="0">
                <a:latin typeface="Comic Sans MS" panose="030F0702030302020204" pitchFamily="66" charset="0"/>
              </a:rPr>
              <a:t>Kemijska razgradnja hrane u želudcu</a:t>
            </a:r>
          </a:p>
        </p:txBody>
      </p:sp>
      <p:pic>
        <p:nvPicPr>
          <p:cNvPr id="4" name="Slika 5">
            <a:extLst>
              <a:ext uri="{FF2B5EF4-FFF2-40B4-BE49-F238E27FC236}">
                <a16:creationId xmlns:a16="http://schemas.microsoft.com/office/drawing/2014/main" id="{020AD9FF-1179-AE1E-7D62-C4F8655F4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084" y="1029575"/>
            <a:ext cx="2070899" cy="2070899"/>
          </a:xfrm>
          <a:prstGeom prst="rect">
            <a:avLst/>
          </a:prstGeom>
        </p:spPr>
      </p:pic>
      <p:sp>
        <p:nvSpPr>
          <p:cNvPr id="5" name="TekstniOkvir 6">
            <a:extLst>
              <a:ext uri="{FF2B5EF4-FFF2-40B4-BE49-F238E27FC236}">
                <a16:creationId xmlns:a16="http://schemas.microsoft.com/office/drawing/2014/main" id="{E4463CA0-968B-77C6-FA67-5D68CF433585}"/>
              </a:ext>
            </a:extLst>
          </p:cNvPr>
          <p:cNvSpPr txBox="1"/>
          <p:nvPr/>
        </p:nvSpPr>
        <p:spPr>
          <a:xfrm>
            <a:off x="131813" y="1687825"/>
            <a:ext cx="9615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hr-HR" sz="2400" dirty="0">
                <a:latin typeface="Comic Sans MS" panose="030F0702030302020204" pitchFamily="66" charset="0"/>
              </a:rPr>
              <a:t>želučani sok (HCl + enzimi) - izlučuju žlijezde u </a:t>
            </a:r>
            <a:r>
              <a:rPr lang="hr-HR" sz="2400" dirty="0" err="1">
                <a:latin typeface="Comic Sans MS" panose="030F0702030302020204" pitchFamily="66" charset="0"/>
              </a:rPr>
              <a:t>stijenci</a:t>
            </a:r>
            <a:r>
              <a:rPr lang="hr-HR" sz="2400" dirty="0">
                <a:latin typeface="Comic Sans MS" panose="030F0702030302020204" pitchFamily="66" charset="0"/>
              </a:rPr>
              <a:t> želudca</a:t>
            </a:r>
            <a:endParaRPr lang="hr-HR" sz="2400" u="sng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Strelica: prema dolje 7">
            <a:extLst>
              <a:ext uri="{FF2B5EF4-FFF2-40B4-BE49-F238E27FC236}">
                <a16:creationId xmlns:a16="http://schemas.microsoft.com/office/drawing/2014/main" id="{7ABE69BA-6F2C-3EF9-96DD-09F5E174D290}"/>
              </a:ext>
            </a:extLst>
          </p:cNvPr>
          <p:cNvSpPr/>
          <p:nvPr/>
        </p:nvSpPr>
        <p:spPr>
          <a:xfrm>
            <a:off x="3301621" y="2768529"/>
            <a:ext cx="369627" cy="384722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Strelica: prema dolje 8">
            <a:extLst>
              <a:ext uri="{FF2B5EF4-FFF2-40B4-BE49-F238E27FC236}">
                <a16:creationId xmlns:a16="http://schemas.microsoft.com/office/drawing/2014/main" id="{88F3F237-2485-37EE-EAEC-E2E016CBB13C}"/>
              </a:ext>
            </a:extLst>
          </p:cNvPr>
          <p:cNvSpPr/>
          <p:nvPr/>
        </p:nvSpPr>
        <p:spPr>
          <a:xfrm>
            <a:off x="1023089" y="2768529"/>
            <a:ext cx="369627" cy="2002794"/>
          </a:xfrm>
          <a:prstGeom prst="down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TekstniOkvir 10">
            <a:extLst>
              <a:ext uri="{FF2B5EF4-FFF2-40B4-BE49-F238E27FC236}">
                <a16:creationId xmlns:a16="http://schemas.microsoft.com/office/drawing/2014/main" id="{E7604DA8-0444-CD40-F92B-E025E02CEF0C}"/>
              </a:ext>
            </a:extLst>
          </p:cNvPr>
          <p:cNvSpPr txBox="1"/>
          <p:nvPr/>
        </p:nvSpPr>
        <p:spPr>
          <a:xfrm>
            <a:off x="1745005" y="3191651"/>
            <a:ext cx="3852486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r-HR" sz="2200" dirty="0">
                <a:latin typeface="Comic Sans MS" panose="030F0702030302020204" pitchFamily="66" charset="0"/>
              </a:rPr>
              <a:t>Stvara kiselo okružje koje potiče djelovanje ostalih probavnih enzima i uništava neke bakterije iz hrane</a:t>
            </a:r>
          </a:p>
        </p:txBody>
      </p:sp>
      <p:sp>
        <p:nvSpPr>
          <p:cNvPr id="9" name="Pravokutnik 11">
            <a:extLst>
              <a:ext uri="{FF2B5EF4-FFF2-40B4-BE49-F238E27FC236}">
                <a16:creationId xmlns:a16="http://schemas.microsoft.com/office/drawing/2014/main" id="{1C38B5C9-4764-BA92-CDFA-6F9BA533CB47}"/>
              </a:ext>
            </a:extLst>
          </p:cNvPr>
          <p:cNvSpPr/>
          <p:nvPr/>
        </p:nvSpPr>
        <p:spPr>
          <a:xfrm>
            <a:off x="254988" y="4809723"/>
            <a:ext cx="4412547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hr-HR" sz="2200" dirty="0">
                <a:latin typeface="Comic Sans MS" panose="030F0702030302020204" pitchFamily="66" charset="0"/>
              </a:rPr>
              <a:t>Ubrzavaju razgradnju </a:t>
            </a:r>
            <a:r>
              <a:rPr lang="pl-PL" sz="2200" dirty="0">
                <a:latin typeface="Comic Sans MS" panose="030F0702030302020204" pitchFamily="66" charset="0"/>
              </a:rPr>
              <a:t>proteina do jednostavnijih molekula (aminokiselina)</a:t>
            </a:r>
          </a:p>
        </p:txBody>
      </p:sp>
      <p:sp>
        <p:nvSpPr>
          <p:cNvPr id="10" name="Pravokutnik 12">
            <a:extLst>
              <a:ext uri="{FF2B5EF4-FFF2-40B4-BE49-F238E27FC236}">
                <a16:creationId xmlns:a16="http://schemas.microsoft.com/office/drawing/2014/main" id="{99E8AC7E-7527-8343-9084-E68CD428493E}"/>
              </a:ext>
            </a:extLst>
          </p:cNvPr>
          <p:cNvSpPr/>
          <p:nvPr/>
        </p:nvSpPr>
        <p:spPr>
          <a:xfrm>
            <a:off x="333918" y="2287664"/>
            <a:ext cx="56477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u="sng" dirty="0">
                <a:solidFill>
                  <a:schemeClr val="accent2"/>
                </a:solidFill>
                <a:latin typeface="Comic Sans MS" panose="030F0702030302020204" pitchFamily="66" charset="0"/>
              </a:rPr>
              <a:t>Enzimi (</a:t>
            </a:r>
            <a:r>
              <a:rPr lang="hr-HR" sz="2400" u="sng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pepsin</a:t>
            </a:r>
            <a:r>
              <a:rPr lang="hr-HR" sz="2400" u="sng" dirty="0">
                <a:solidFill>
                  <a:schemeClr val="accent2"/>
                </a:solidFill>
                <a:latin typeface="Comic Sans MS" panose="030F0702030302020204" pitchFamily="66" charset="0"/>
              </a:rPr>
              <a:t>)</a:t>
            </a:r>
            <a:r>
              <a:rPr lang="hr-HR" sz="2400" dirty="0">
                <a:latin typeface="Comic Sans MS" panose="030F0702030302020204" pitchFamily="66" charset="0"/>
              </a:rPr>
              <a:t> i  </a:t>
            </a:r>
            <a:r>
              <a:rPr lang="hr-HR" sz="2400" u="sng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klorovodična</a:t>
            </a:r>
            <a:r>
              <a:rPr lang="hr-HR" sz="2400" u="sng" dirty="0">
                <a:solidFill>
                  <a:schemeClr val="accent1"/>
                </a:solidFill>
                <a:latin typeface="Comic Sans MS" panose="030F0702030302020204" pitchFamily="66" charset="0"/>
              </a:rPr>
              <a:t> kiselina</a:t>
            </a:r>
            <a:endParaRPr lang="hr-HR" sz="2400" dirty="0"/>
          </a:p>
        </p:txBody>
      </p:sp>
      <p:sp>
        <p:nvSpPr>
          <p:cNvPr id="11" name="Pravokutnik 7">
            <a:extLst>
              <a:ext uri="{FF2B5EF4-FFF2-40B4-BE49-F238E27FC236}">
                <a16:creationId xmlns:a16="http://schemas.microsoft.com/office/drawing/2014/main" id="{DB80AC78-72A6-6D47-5972-4EE8C6521BC5}"/>
              </a:ext>
            </a:extLst>
          </p:cNvPr>
          <p:cNvSpPr/>
          <p:nvPr/>
        </p:nvSpPr>
        <p:spPr>
          <a:xfrm>
            <a:off x="6321286" y="4024893"/>
            <a:ext cx="58707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Žlijezde u </a:t>
            </a:r>
            <a:r>
              <a:rPr lang="hr-HR" sz="2400" dirty="0" err="1">
                <a:latin typeface="Comic Sans MS" panose="030F0702030302020204" pitchFamily="66" charset="0"/>
              </a:rPr>
              <a:t>stijenci</a:t>
            </a:r>
            <a:r>
              <a:rPr lang="hr-HR" sz="2400" dirty="0">
                <a:latin typeface="Comic Sans MS" panose="030F0702030302020204" pitchFamily="66" charset="0"/>
              </a:rPr>
              <a:t> želudca izlučuju sluz</a:t>
            </a:r>
          </a:p>
          <a:p>
            <a:endParaRPr lang="hr-HR" sz="2400" dirty="0">
              <a:latin typeface="Comic Sans MS" panose="030F0702030302020204" pitchFamily="66" charset="0"/>
            </a:endParaRPr>
          </a:p>
          <a:p>
            <a:r>
              <a:rPr lang="hr-HR" sz="2400" dirty="0">
                <a:latin typeface="Comic Sans MS" panose="030F0702030302020204" pitchFamily="66" charset="0"/>
                <a:sym typeface="Wingdings" panose="05000000000000000000" pitchFamily="2" charset="2"/>
              </a:rPr>
              <a:t></a:t>
            </a:r>
            <a:r>
              <a:rPr lang="hr-HR" sz="2400" dirty="0">
                <a:latin typeface="Comic Sans MS" panose="030F0702030302020204" pitchFamily="66" charset="0"/>
              </a:rPr>
              <a:t> oblaže unutarnje </a:t>
            </a:r>
            <a:r>
              <a:rPr lang="hr-HR" sz="2400" dirty="0" err="1">
                <a:latin typeface="Comic Sans MS" panose="030F0702030302020204" pitchFamily="66" charset="0"/>
              </a:rPr>
              <a:t>stijenke</a:t>
            </a:r>
            <a:r>
              <a:rPr lang="hr-HR" sz="2400" dirty="0">
                <a:latin typeface="Comic Sans MS" panose="030F0702030302020204" pitchFamily="66" charset="0"/>
              </a:rPr>
              <a:t> želudca i štiti ga od djelovanja želučanog soka</a:t>
            </a:r>
          </a:p>
        </p:txBody>
      </p:sp>
    </p:spTree>
    <p:extLst>
      <p:ext uri="{BB962C8B-B14F-4D97-AF65-F5344CB8AC3E}">
        <p14:creationId xmlns:p14="http://schemas.microsoft.com/office/powerpoint/2010/main" val="146077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8" grpId="0" animBg="1"/>
      <p:bldP spid="9" grpId="0" animBg="1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B3E809E-A5B4-5DE9-44CA-544A59AD02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65CE6D-AA87-6737-5D6B-280C8783186A}"/>
              </a:ext>
            </a:extLst>
          </p:cNvPr>
          <p:cNvSpPr txBox="1"/>
          <p:nvPr/>
        </p:nvSpPr>
        <p:spPr>
          <a:xfrm>
            <a:off x="1455174" y="255639"/>
            <a:ext cx="9960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1.3. PREHRANA I PROBAVA U SLUŽBI ZDRAVLJA</a:t>
            </a:r>
          </a:p>
        </p:txBody>
      </p:sp>
      <p:pic>
        <p:nvPicPr>
          <p:cNvPr id="7" name="Slika 7">
            <a:extLst>
              <a:ext uri="{FF2B5EF4-FFF2-40B4-BE49-F238E27FC236}">
                <a16:creationId xmlns:a16="http://schemas.microsoft.com/office/drawing/2014/main" id="{F7948305-4D34-B5AE-0F9B-99BA119ECF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577" y="2383009"/>
            <a:ext cx="2505075" cy="3905250"/>
          </a:xfrm>
          <a:prstGeom prst="rect">
            <a:avLst/>
          </a:prstGeom>
        </p:spPr>
      </p:pic>
      <p:sp>
        <p:nvSpPr>
          <p:cNvPr id="8" name="TekstniOkvir 8">
            <a:extLst>
              <a:ext uri="{FF2B5EF4-FFF2-40B4-BE49-F238E27FC236}">
                <a16:creationId xmlns:a16="http://schemas.microsoft.com/office/drawing/2014/main" id="{3CFE957C-4F7B-1FA2-2AA5-2C2AFE0A60C4}"/>
              </a:ext>
            </a:extLst>
          </p:cNvPr>
          <p:cNvSpPr txBox="1"/>
          <p:nvPr/>
        </p:nvSpPr>
        <p:spPr>
          <a:xfrm>
            <a:off x="1495976" y="2599698"/>
            <a:ext cx="1079142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Voljno</a:t>
            </a:r>
          </a:p>
        </p:txBody>
      </p:sp>
      <p:sp>
        <p:nvSpPr>
          <p:cNvPr id="9" name="TekstniOkvir 9">
            <a:extLst>
              <a:ext uri="{FF2B5EF4-FFF2-40B4-BE49-F238E27FC236}">
                <a16:creationId xmlns:a16="http://schemas.microsoft.com/office/drawing/2014/main" id="{71BEAE3A-5DE2-24B4-DDA5-B089AEF24BAC}"/>
              </a:ext>
            </a:extLst>
          </p:cNvPr>
          <p:cNvSpPr txBox="1"/>
          <p:nvPr/>
        </p:nvSpPr>
        <p:spPr>
          <a:xfrm>
            <a:off x="1174574" y="3894216"/>
            <a:ext cx="17219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r-HR" sz="2400" dirty="0">
                <a:latin typeface="Comic Sans MS" panose="030F0702030302020204" pitchFamily="66" charset="0"/>
              </a:rPr>
              <a:t>žvakanje</a:t>
            </a:r>
          </a:p>
          <a:p>
            <a:pPr marL="285750" indent="-285750">
              <a:buFontTx/>
              <a:buChar char="-"/>
            </a:pPr>
            <a:r>
              <a:rPr lang="hr-HR" sz="2400" dirty="0">
                <a:latin typeface="Comic Sans MS" panose="030F0702030302020204" pitchFamily="66" charset="0"/>
              </a:rPr>
              <a:t>gutanje</a:t>
            </a:r>
          </a:p>
        </p:txBody>
      </p:sp>
      <p:sp>
        <p:nvSpPr>
          <p:cNvPr id="10" name="TekstniOkvir 10">
            <a:extLst>
              <a:ext uri="{FF2B5EF4-FFF2-40B4-BE49-F238E27FC236}">
                <a16:creationId xmlns:a16="http://schemas.microsoft.com/office/drawing/2014/main" id="{93B3540B-09AF-3537-B46F-6D21CA580BA9}"/>
              </a:ext>
            </a:extLst>
          </p:cNvPr>
          <p:cNvSpPr txBox="1"/>
          <p:nvPr/>
        </p:nvSpPr>
        <p:spPr>
          <a:xfrm>
            <a:off x="6072831" y="2634041"/>
            <a:ext cx="3642099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2400" dirty="0">
                <a:latin typeface="Comic Sans MS" panose="030F0702030302020204" pitchFamily="66" charset="0"/>
              </a:rPr>
              <a:t>BEZ UTJECAJA VOLJE</a:t>
            </a:r>
          </a:p>
        </p:txBody>
      </p:sp>
      <p:sp>
        <p:nvSpPr>
          <p:cNvPr id="11" name="TekstniOkvir 11">
            <a:extLst>
              <a:ext uri="{FF2B5EF4-FFF2-40B4-BE49-F238E27FC236}">
                <a16:creationId xmlns:a16="http://schemas.microsoft.com/office/drawing/2014/main" id="{CD3AB114-6A9A-1BD8-FB1B-D52BF0919E75}"/>
              </a:ext>
            </a:extLst>
          </p:cNvPr>
          <p:cNvSpPr txBox="1"/>
          <p:nvPr/>
        </p:nvSpPr>
        <p:spPr>
          <a:xfrm>
            <a:off x="6151796" y="3919352"/>
            <a:ext cx="3466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r-HR" sz="2400" dirty="0">
                <a:latin typeface="Comic Sans MS" panose="030F0702030302020204" pitchFamily="66" charset="0"/>
              </a:rPr>
              <a:t>svi procesi nakon što progutamo hranu</a:t>
            </a:r>
          </a:p>
        </p:txBody>
      </p:sp>
      <p:sp>
        <p:nvSpPr>
          <p:cNvPr id="12" name="TekstniOkvir 12">
            <a:extLst>
              <a:ext uri="{FF2B5EF4-FFF2-40B4-BE49-F238E27FC236}">
                <a16:creationId xmlns:a16="http://schemas.microsoft.com/office/drawing/2014/main" id="{46914DD5-C1CF-4C32-47A0-5F0B8BAAA455}"/>
              </a:ext>
            </a:extLst>
          </p:cNvPr>
          <p:cNvSpPr txBox="1"/>
          <p:nvPr/>
        </p:nvSpPr>
        <p:spPr>
          <a:xfrm>
            <a:off x="6194322" y="4910678"/>
            <a:ext cx="3466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r-HR" sz="2400" dirty="0">
                <a:latin typeface="Comic Sans MS" panose="030F0702030302020204" pitchFamily="66" charset="0"/>
              </a:rPr>
              <a:t>od želudca</a:t>
            </a: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30CE1395-7603-D688-5E84-3240DB353D0D}"/>
              </a:ext>
            </a:extLst>
          </p:cNvPr>
          <p:cNvSpPr/>
          <p:nvPr/>
        </p:nvSpPr>
        <p:spPr>
          <a:xfrm>
            <a:off x="412955" y="1031637"/>
            <a:ext cx="10446049" cy="1037039"/>
          </a:xfrm>
          <a:prstGeom prst="wedgeRectCallout">
            <a:avLst>
              <a:gd name="adj1" fmla="val 49723"/>
              <a:gd name="adj2" fmla="val 88492"/>
            </a:avLst>
          </a:prstGeom>
          <a:solidFill>
            <a:srgbClr val="EBF3E6"/>
          </a:solidFill>
          <a:ln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U kojem dijelu probavnog sustava više ne možemo svojom voljom utjecati na proces probave?</a:t>
            </a:r>
            <a:endParaRPr lang="hr-HR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A46A885-AAC3-4375-095A-F4171F31DCB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0868540" y="2511663"/>
            <a:ext cx="1093423" cy="127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2" grpId="0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30FE45C-4B79-30C9-5F97-FCDB63ACE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5049A4-FE39-0254-DABB-26CF246708C3}"/>
              </a:ext>
            </a:extLst>
          </p:cNvPr>
          <p:cNvSpPr txBox="1"/>
          <p:nvPr/>
        </p:nvSpPr>
        <p:spPr>
          <a:xfrm>
            <a:off x="1455174" y="255639"/>
            <a:ext cx="9960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1.3. PREHRANA I PROBAVA U SLUŽBI ZDRAVLJA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C9C9A69A-807A-C002-0E1F-477652BF6497}"/>
              </a:ext>
            </a:extLst>
          </p:cNvPr>
          <p:cNvSpPr/>
          <p:nvPr/>
        </p:nvSpPr>
        <p:spPr>
          <a:xfrm>
            <a:off x="141735" y="840414"/>
            <a:ext cx="8319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Početni dio tankoga crijeva naziva se DVANAESNIK.</a:t>
            </a:r>
          </a:p>
          <a:p>
            <a:endParaRPr lang="pl-PL" sz="2400" dirty="0">
              <a:latin typeface="Comic Sans MS" panose="030F0702030302020204" pitchFamily="66" charset="0"/>
            </a:endParaRPr>
          </a:p>
          <a:p>
            <a:r>
              <a:rPr lang="pl-PL" sz="2400" dirty="0">
                <a:latin typeface="Comic Sans MS" panose="030F0702030302020204" pitchFamily="66" charset="0"/>
              </a:rPr>
              <a:t>U njega se ulijevaju </a:t>
            </a:r>
            <a:r>
              <a:rPr lang="pl-PL" sz="2400" b="1" dirty="0">
                <a:latin typeface="Comic Sans MS" panose="030F0702030302020204" pitchFamily="66" charset="0"/>
              </a:rPr>
              <a:t>probavni </a:t>
            </a:r>
            <a:r>
              <a:rPr lang="hr-HR" sz="2400" b="1" dirty="0">
                <a:latin typeface="Comic Sans MS" panose="030F0702030302020204" pitchFamily="66" charset="0"/>
              </a:rPr>
              <a:t>sokovi </a:t>
            </a:r>
          </a:p>
          <a:p>
            <a:r>
              <a:rPr lang="hr-HR" sz="2400" b="1" dirty="0">
                <a:latin typeface="Comic Sans MS" panose="030F0702030302020204" pitchFamily="66" charset="0"/>
              </a:rPr>
              <a:t>jetre </a:t>
            </a:r>
            <a:r>
              <a:rPr lang="hr-HR" sz="2400" dirty="0">
                <a:latin typeface="Comic Sans MS" panose="030F0702030302020204" pitchFamily="66" charset="0"/>
              </a:rPr>
              <a:t>i </a:t>
            </a:r>
            <a:r>
              <a:rPr lang="hr-HR" sz="2400" b="1" dirty="0">
                <a:latin typeface="Comic Sans MS" panose="030F0702030302020204" pitchFamily="66" charset="0"/>
              </a:rPr>
              <a:t>gušterače</a:t>
            </a:r>
            <a:r>
              <a:rPr lang="hr-HR" sz="24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352EF30-56C4-2F14-2877-7D322ED598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73" t="32020" r="26956" b="20549"/>
          <a:stretch/>
        </p:blipFill>
        <p:spPr>
          <a:xfrm>
            <a:off x="89996" y="2531005"/>
            <a:ext cx="5307914" cy="3727694"/>
          </a:xfrm>
          <a:prstGeom prst="rect">
            <a:avLst/>
          </a:prstGeom>
        </p:spPr>
      </p:pic>
      <p:sp>
        <p:nvSpPr>
          <p:cNvPr id="7" name="TekstniOkvir 4">
            <a:extLst>
              <a:ext uri="{FF2B5EF4-FFF2-40B4-BE49-F238E27FC236}">
                <a16:creationId xmlns:a16="http://schemas.microsoft.com/office/drawing/2014/main" id="{103785A2-42C1-4C61-E47E-CEC457F6D1BF}"/>
              </a:ext>
            </a:extLst>
          </p:cNvPr>
          <p:cNvSpPr txBox="1"/>
          <p:nvPr/>
        </p:nvSpPr>
        <p:spPr>
          <a:xfrm>
            <a:off x="6647008" y="1701196"/>
            <a:ext cx="2393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>
                <a:latin typeface="Comic Sans MS" panose="030F0702030302020204" pitchFamily="66" charset="0"/>
              </a:rPr>
              <a:t>GUŠTERAČA</a:t>
            </a:r>
          </a:p>
        </p:txBody>
      </p:sp>
      <p:sp>
        <p:nvSpPr>
          <p:cNvPr id="8" name="TekstniOkvir 5">
            <a:extLst>
              <a:ext uri="{FF2B5EF4-FFF2-40B4-BE49-F238E27FC236}">
                <a16:creationId xmlns:a16="http://schemas.microsoft.com/office/drawing/2014/main" id="{522D5F70-40AE-B627-B502-5FBD77CA4203}"/>
              </a:ext>
            </a:extLst>
          </p:cNvPr>
          <p:cNvSpPr txBox="1"/>
          <p:nvPr/>
        </p:nvSpPr>
        <p:spPr>
          <a:xfrm>
            <a:off x="6709758" y="2198027"/>
            <a:ext cx="2909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- probavna žlijezda</a:t>
            </a:r>
          </a:p>
        </p:txBody>
      </p:sp>
      <p:sp>
        <p:nvSpPr>
          <p:cNvPr id="9" name="TekstniOkvir 6">
            <a:extLst>
              <a:ext uri="{FF2B5EF4-FFF2-40B4-BE49-F238E27FC236}">
                <a16:creationId xmlns:a16="http://schemas.microsoft.com/office/drawing/2014/main" id="{B87B603C-38AE-2CD8-B943-56F3F9C05802}"/>
              </a:ext>
            </a:extLst>
          </p:cNvPr>
          <p:cNvSpPr txBox="1"/>
          <p:nvPr/>
        </p:nvSpPr>
        <p:spPr>
          <a:xfrm>
            <a:off x="6709758" y="2726584"/>
            <a:ext cx="3236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- lužnati probavni sok</a:t>
            </a:r>
          </a:p>
        </p:txBody>
      </p:sp>
      <p:cxnSp>
        <p:nvCxnSpPr>
          <p:cNvPr id="10" name="Ravni poveznik sa strelicom 8">
            <a:extLst>
              <a:ext uri="{FF2B5EF4-FFF2-40B4-BE49-F238E27FC236}">
                <a16:creationId xmlns:a16="http://schemas.microsoft.com/office/drawing/2014/main" id="{F691A7AC-E629-3E36-C270-ED71CE60BE95}"/>
              </a:ext>
            </a:extLst>
          </p:cNvPr>
          <p:cNvCxnSpPr>
            <a:stCxn id="9" idx="3"/>
          </p:cNvCxnSpPr>
          <p:nvPr/>
        </p:nvCxnSpPr>
        <p:spPr>
          <a:xfrm flipV="1">
            <a:off x="9946542" y="2957416"/>
            <a:ext cx="500330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niOkvir 9">
            <a:extLst>
              <a:ext uri="{FF2B5EF4-FFF2-40B4-BE49-F238E27FC236}">
                <a16:creationId xmlns:a16="http://schemas.microsoft.com/office/drawing/2014/main" id="{B52B593B-7CF1-89F7-F1D7-16767BFB533C}"/>
              </a:ext>
            </a:extLst>
          </p:cNvPr>
          <p:cNvSpPr txBox="1"/>
          <p:nvPr/>
        </p:nvSpPr>
        <p:spPr>
          <a:xfrm>
            <a:off x="10446872" y="2701353"/>
            <a:ext cx="18585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neutralizira kiseli sadržaj želudca</a:t>
            </a:r>
          </a:p>
        </p:txBody>
      </p:sp>
      <p:sp>
        <p:nvSpPr>
          <p:cNvPr id="12" name="TekstniOkvir 10">
            <a:extLst>
              <a:ext uri="{FF2B5EF4-FFF2-40B4-BE49-F238E27FC236}">
                <a16:creationId xmlns:a16="http://schemas.microsoft.com/office/drawing/2014/main" id="{7B0423FF-A427-B365-785E-FB427524B78E}"/>
              </a:ext>
            </a:extLst>
          </p:cNvPr>
          <p:cNvSpPr txBox="1"/>
          <p:nvPr/>
        </p:nvSpPr>
        <p:spPr>
          <a:xfrm>
            <a:off x="6709758" y="3669752"/>
            <a:ext cx="1311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- enzimi</a:t>
            </a:r>
          </a:p>
        </p:txBody>
      </p:sp>
      <p:cxnSp>
        <p:nvCxnSpPr>
          <p:cNvPr id="13" name="Ravni poveznik sa strelicom 11">
            <a:extLst>
              <a:ext uri="{FF2B5EF4-FFF2-40B4-BE49-F238E27FC236}">
                <a16:creationId xmlns:a16="http://schemas.microsoft.com/office/drawing/2014/main" id="{757867E5-D051-B785-26ED-AC3BEE4F3912}"/>
              </a:ext>
            </a:extLst>
          </p:cNvPr>
          <p:cNvCxnSpPr>
            <a:cxnSpLocks/>
          </p:cNvCxnSpPr>
          <p:nvPr/>
        </p:nvCxnSpPr>
        <p:spPr>
          <a:xfrm>
            <a:off x="7422061" y="4271014"/>
            <a:ext cx="0" cy="3419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2066F046-5938-25D0-3E20-E08EA4080753}"/>
              </a:ext>
            </a:extLst>
          </p:cNvPr>
          <p:cNvSpPr txBox="1"/>
          <p:nvPr/>
        </p:nvSpPr>
        <p:spPr>
          <a:xfrm>
            <a:off x="6843302" y="4691384"/>
            <a:ext cx="52587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dovršavaju razgradnju složenih ugljikohidrata do glukoze, proteina do aminokiselina i masti do glicerola i masnih kiselina</a:t>
            </a:r>
          </a:p>
        </p:txBody>
      </p:sp>
      <p:pic>
        <p:nvPicPr>
          <p:cNvPr id="16" name="Slika 17">
            <a:extLst>
              <a:ext uri="{FF2B5EF4-FFF2-40B4-BE49-F238E27FC236}">
                <a16:creationId xmlns:a16="http://schemas.microsoft.com/office/drawing/2014/main" id="{B6C1D806-A127-D978-C399-B39D964192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98" b="20224"/>
          <a:stretch/>
        </p:blipFill>
        <p:spPr>
          <a:xfrm>
            <a:off x="9773543" y="952196"/>
            <a:ext cx="2127208" cy="129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05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1" grpId="0"/>
      <p:bldP spid="12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BF0C0D3-1807-7363-462A-1B64066D9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21DA46-3A88-609B-A672-24C3172006FB}"/>
              </a:ext>
            </a:extLst>
          </p:cNvPr>
          <p:cNvSpPr txBox="1"/>
          <p:nvPr/>
        </p:nvSpPr>
        <p:spPr>
          <a:xfrm>
            <a:off x="1455174" y="255639"/>
            <a:ext cx="9960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1.3. PREHRANA I PROBAVA U SLUŽBI ZDRAVLJA</a:t>
            </a:r>
          </a:p>
        </p:txBody>
      </p:sp>
      <p:sp>
        <p:nvSpPr>
          <p:cNvPr id="4" name="Pravokutnik 1">
            <a:extLst>
              <a:ext uri="{FF2B5EF4-FFF2-40B4-BE49-F238E27FC236}">
                <a16:creationId xmlns:a16="http://schemas.microsoft.com/office/drawing/2014/main" id="{72B8EC14-E11C-F432-B980-916C5C79D46E}"/>
              </a:ext>
            </a:extLst>
          </p:cNvPr>
          <p:cNvSpPr/>
          <p:nvPr/>
        </p:nvSpPr>
        <p:spPr>
          <a:xfrm>
            <a:off x="584802" y="2755144"/>
            <a:ext cx="84957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>
                <a:latin typeface="Comic Sans MS" panose="030F0702030302020204" pitchFamily="66" charset="0"/>
              </a:rPr>
              <a:t>- žuč </a:t>
            </a:r>
            <a:r>
              <a:rPr lang="hr-HR" sz="2400" dirty="0">
                <a:latin typeface="Comic Sans MS" panose="030F0702030302020204" pitchFamily="66" charset="0"/>
              </a:rPr>
              <a:t>raspršuje masti i ulja u kapljice kako bi se lakše</a:t>
            </a:r>
            <a:br>
              <a:rPr lang="hr-HR" sz="2400" dirty="0">
                <a:latin typeface="Comic Sans MS" panose="030F0702030302020204" pitchFamily="66" charset="0"/>
              </a:rPr>
            </a:br>
            <a:r>
              <a:rPr lang="hr-HR" sz="2400" dirty="0">
                <a:latin typeface="Comic Sans MS" panose="030F0702030302020204" pitchFamily="66" charset="0"/>
              </a:rPr>
              <a:t>    razgradile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2A048576-84D2-AFD3-8B3A-3F395844A8EA}"/>
              </a:ext>
            </a:extLst>
          </p:cNvPr>
          <p:cNvSpPr txBox="1"/>
          <p:nvPr/>
        </p:nvSpPr>
        <p:spPr>
          <a:xfrm>
            <a:off x="514181" y="837401"/>
            <a:ext cx="1390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>
                <a:latin typeface="Comic Sans MS" panose="030F0702030302020204" pitchFamily="66" charset="0"/>
              </a:rPr>
              <a:t>JETRA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4B6294D2-3B42-0ACF-E15D-612A143510D8}"/>
              </a:ext>
            </a:extLst>
          </p:cNvPr>
          <p:cNvSpPr txBox="1"/>
          <p:nvPr/>
        </p:nvSpPr>
        <p:spPr>
          <a:xfrm>
            <a:off x="728869" y="1360621"/>
            <a:ext cx="2909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- probavna žlijezda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672C19D7-1DD8-D437-145F-8DD0C7A74D1D}"/>
              </a:ext>
            </a:extLst>
          </p:cNvPr>
          <p:cNvSpPr txBox="1"/>
          <p:nvPr/>
        </p:nvSpPr>
        <p:spPr>
          <a:xfrm>
            <a:off x="728869" y="1822286"/>
            <a:ext cx="2141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- izlučuje žuč</a:t>
            </a:r>
          </a:p>
        </p:txBody>
      </p:sp>
      <p:cxnSp>
        <p:nvCxnSpPr>
          <p:cNvPr id="8" name="Ravni poveznik sa strelicom 8">
            <a:extLst>
              <a:ext uri="{FF2B5EF4-FFF2-40B4-BE49-F238E27FC236}">
                <a16:creationId xmlns:a16="http://schemas.microsoft.com/office/drawing/2014/main" id="{2CAD536F-0CCA-D954-FE11-88DBDB0BDD45}"/>
              </a:ext>
            </a:extLst>
          </p:cNvPr>
          <p:cNvCxnSpPr>
            <a:stCxn id="7" idx="3"/>
          </p:cNvCxnSpPr>
          <p:nvPr/>
        </p:nvCxnSpPr>
        <p:spPr>
          <a:xfrm flipV="1">
            <a:off x="2870802" y="2053118"/>
            <a:ext cx="296468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niOkvir 9">
            <a:extLst>
              <a:ext uri="{FF2B5EF4-FFF2-40B4-BE49-F238E27FC236}">
                <a16:creationId xmlns:a16="http://schemas.microsoft.com/office/drawing/2014/main" id="{F59643CF-1C77-AD1F-BC9D-4B8C5E3BA2B9}"/>
              </a:ext>
            </a:extLst>
          </p:cNvPr>
          <p:cNvSpPr txBox="1"/>
          <p:nvPr/>
        </p:nvSpPr>
        <p:spPr>
          <a:xfrm>
            <a:off x="3230762" y="1822286"/>
            <a:ext cx="5913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pri ulasku hrane koja ima masnoće </a:t>
            </a:r>
            <a:br>
              <a:rPr lang="hr-HR" sz="2400" dirty="0">
                <a:latin typeface="Comic Sans MS" panose="030F0702030302020204" pitchFamily="66" charset="0"/>
              </a:rPr>
            </a:br>
            <a:r>
              <a:rPr lang="hr-HR" sz="2400" dirty="0">
                <a:latin typeface="Comic Sans MS" panose="030F0702030302020204" pitchFamily="66" charset="0"/>
              </a:rPr>
              <a:t>    žučni mjehur -&gt; dvanaesnik</a:t>
            </a:r>
          </a:p>
        </p:txBody>
      </p:sp>
      <p:pic>
        <p:nvPicPr>
          <p:cNvPr id="10" name="Slika 11">
            <a:extLst>
              <a:ext uri="{FF2B5EF4-FFF2-40B4-BE49-F238E27FC236}">
                <a16:creationId xmlns:a16="http://schemas.microsoft.com/office/drawing/2014/main" id="{1E8483FE-CA9A-6B54-92DA-51358619A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290" y="3642388"/>
            <a:ext cx="4385365" cy="2606851"/>
          </a:xfrm>
          <a:prstGeom prst="rect">
            <a:avLst/>
          </a:prstGeom>
        </p:spPr>
      </p:pic>
      <p:cxnSp>
        <p:nvCxnSpPr>
          <p:cNvPr id="11" name="Ravni poveznik sa strelicom 13">
            <a:extLst>
              <a:ext uri="{FF2B5EF4-FFF2-40B4-BE49-F238E27FC236}">
                <a16:creationId xmlns:a16="http://schemas.microsoft.com/office/drawing/2014/main" id="{75C99F6B-875C-2598-98F5-E7BDA766F103}"/>
              </a:ext>
            </a:extLst>
          </p:cNvPr>
          <p:cNvCxnSpPr>
            <a:cxnSpLocks/>
          </p:cNvCxnSpPr>
          <p:nvPr/>
        </p:nvCxnSpPr>
        <p:spPr>
          <a:xfrm flipH="1" flipV="1">
            <a:off x="1679885" y="5279923"/>
            <a:ext cx="1356038" cy="596141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niOkvir 14">
            <a:extLst>
              <a:ext uri="{FF2B5EF4-FFF2-40B4-BE49-F238E27FC236}">
                <a16:creationId xmlns:a16="http://schemas.microsoft.com/office/drawing/2014/main" id="{F5B8BD7D-F4B1-B97B-6E3A-250D04475887}"/>
              </a:ext>
            </a:extLst>
          </p:cNvPr>
          <p:cNvSpPr txBox="1"/>
          <p:nvPr/>
        </p:nvSpPr>
        <p:spPr>
          <a:xfrm>
            <a:off x="3035923" y="5725088"/>
            <a:ext cx="17411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žučni mjehur</a:t>
            </a:r>
          </a:p>
        </p:txBody>
      </p:sp>
      <p:pic>
        <p:nvPicPr>
          <p:cNvPr id="13" name="Slika 15">
            <a:extLst>
              <a:ext uri="{FF2B5EF4-FFF2-40B4-BE49-F238E27FC236}">
                <a16:creationId xmlns:a16="http://schemas.microsoft.com/office/drawing/2014/main" id="{ED3E8ACA-3C26-F10D-621C-B2C2C12A0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1767" y="486471"/>
            <a:ext cx="2847948" cy="28479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D8333A58-51CE-BCC1-97F5-A458FE2F83F2}"/>
              </a:ext>
            </a:extLst>
          </p:cNvPr>
          <p:cNvSpPr/>
          <p:nvPr/>
        </p:nvSpPr>
        <p:spPr>
          <a:xfrm>
            <a:off x="5624556" y="5032920"/>
            <a:ext cx="6365159" cy="1037039"/>
          </a:xfrm>
          <a:prstGeom prst="wedgeRectCallout">
            <a:avLst>
              <a:gd name="adj1" fmla="val -12393"/>
              <a:gd name="adj2" fmla="val -89753"/>
            </a:avLst>
          </a:prstGeom>
          <a:solidFill>
            <a:srgbClr val="EBF3E6"/>
          </a:solidFill>
          <a:ln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Zašto osobe kojima je kirurški odstranjen žučni mjehur trebaju izbjegavati masnu hranu?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610DDEE-6C9F-8DDE-A2CF-2F35AC85724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050577" y="3642388"/>
            <a:ext cx="1093423" cy="127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95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2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9B7E2AC-4512-EFAC-4E4C-AE97328F4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1EED64-ADA0-166A-0CD0-F9FA7D421CBC}"/>
              </a:ext>
            </a:extLst>
          </p:cNvPr>
          <p:cNvSpPr txBox="1"/>
          <p:nvPr/>
        </p:nvSpPr>
        <p:spPr>
          <a:xfrm>
            <a:off x="1455174" y="255639"/>
            <a:ext cx="9960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1.3. PREHRANA I PROBAVA U SLUŽBI ZDRAVLJA</a:t>
            </a:r>
          </a:p>
        </p:txBody>
      </p:sp>
      <p:sp>
        <p:nvSpPr>
          <p:cNvPr id="3" name="TekstniOkvir 1">
            <a:extLst>
              <a:ext uri="{FF2B5EF4-FFF2-40B4-BE49-F238E27FC236}">
                <a16:creationId xmlns:a16="http://schemas.microsoft.com/office/drawing/2014/main" id="{CE12B07F-A8C0-F21F-A8C0-977444705120}"/>
              </a:ext>
            </a:extLst>
          </p:cNvPr>
          <p:cNvSpPr txBox="1"/>
          <p:nvPr/>
        </p:nvSpPr>
        <p:spPr>
          <a:xfrm>
            <a:off x="229134" y="842710"/>
            <a:ext cx="3291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>
                <a:latin typeface="Comic Sans MS" panose="030F0702030302020204" pitchFamily="66" charset="0"/>
              </a:rPr>
              <a:t>TANKO CRIJEVO</a:t>
            </a:r>
          </a:p>
        </p:txBody>
      </p:sp>
      <p:sp>
        <p:nvSpPr>
          <p:cNvPr id="4" name="Pravokutnik 4">
            <a:extLst>
              <a:ext uri="{FF2B5EF4-FFF2-40B4-BE49-F238E27FC236}">
                <a16:creationId xmlns:a16="http://schemas.microsoft.com/office/drawing/2014/main" id="{6F81CA27-5A10-4F89-C52E-484849EC0A06}"/>
              </a:ext>
            </a:extLst>
          </p:cNvPr>
          <p:cNvSpPr/>
          <p:nvPr/>
        </p:nvSpPr>
        <p:spPr>
          <a:xfrm>
            <a:off x="587771" y="1248404"/>
            <a:ext cx="6421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- mišićna cijev duljine 5 do 6 metara</a:t>
            </a:r>
          </a:p>
        </p:txBody>
      </p:sp>
      <p:pic>
        <p:nvPicPr>
          <p:cNvPr id="6" name="Slika 10">
            <a:extLst>
              <a:ext uri="{FF2B5EF4-FFF2-40B4-BE49-F238E27FC236}">
                <a16:creationId xmlns:a16="http://schemas.microsoft.com/office/drawing/2014/main" id="{9A1CCB63-71A0-CF6B-5A9D-780F30650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9639" y="598526"/>
            <a:ext cx="1585249" cy="15852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Pravokutnik 11">
            <a:extLst>
              <a:ext uri="{FF2B5EF4-FFF2-40B4-BE49-F238E27FC236}">
                <a16:creationId xmlns:a16="http://schemas.microsoft.com/office/drawing/2014/main" id="{3ABBCE4D-C29C-C049-968C-5751E3319312}"/>
              </a:ext>
            </a:extLst>
          </p:cNvPr>
          <p:cNvSpPr/>
          <p:nvPr/>
        </p:nvSpPr>
        <p:spPr>
          <a:xfrm>
            <a:off x="568589" y="1710069"/>
            <a:ext cx="85310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- stezanjem i opuštanjem mišića stijenke crijeva potiskuje se djelomično razgrađena hrana   </a:t>
            </a:r>
          </a:p>
        </p:txBody>
      </p:sp>
      <p:pic>
        <p:nvPicPr>
          <p:cNvPr id="8" name="Slika 12">
            <a:extLst>
              <a:ext uri="{FF2B5EF4-FFF2-40B4-BE49-F238E27FC236}">
                <a16:creationId xmlns:a16="http://schemas.microsoft.com/office/drawing/2014/main" id="{9569DF03-68DB-2A35-5A30-0837215C72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256" t="14266" r="2827" b="11750"/>
          <a:stretch/>
        </p:blipFill>
        <p:spPr>
          <a:xfrm>
            <a:off x="10507276" y="1735857"/>
            <a:ext cx="1512836" cy="17021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Pravokutnik 13">
            <a:extLst>
              <a:ext uri="{FF2B5EF4-FFF2-40B4-BE49-F238E27FC236}">
                <a16:creationId xmlns:a16="http://schemas.microsoft.com/office/drawing/2014/main" id="{4AB2925D-0475-B229-4AAA-4DA1E0ABB013}"/>
              </a:ext>
            </a:extLst>
          </p:cNvPr>
          <p:cNvSpPr/>
          <p:nvPr/>
        </p:nvSpPr>
        <p:spPr>
          <a:xfrm>
            <a:off x="587771" y="2516753"/>
            <a:ext cx="87835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- unutarnja stijenka tankog crijeva je jako naborana, a na naborima se nalaze crijevne resice </a:t>
            </a:r>
            <a:r>
              <a:rPr lang="hr-HR" sz="2400" dirty="0">
                <a:latin typeface="Comic Sans MS" panose="030F0702030302020204" pitchFamily="66" charset="0"/>
                <a:sym typeface="Wingdings" panose="05000000000000000000" pitchFamily="2" charset="2"/>
              </a:rPr>
              <a:t></a:t>
            </a:r>
            <a:endParaRPr lang="hr-HR" sz="2400" dirty="0">
              <a:latin typeface="Comic Sans MS" panose="030F0702030302020204" pitchFamily="66" charset="0"/>
            </a:endParaRPr>
          </a:p>
        </p:txBody>
      </p:sp>
      <p:sp>
        <p:nvSpPr>
          <p:cNvPr id="14" name="Pravokutnik 7">
            <a:extLst>
              <a:ext uri="{FF2B5EF4-FFF2-40B4-BE49-F238E27FC236}">
                <a16:creationId xmlns:a16="http://schemas.microsoft.com/office/drawing/2014/main" id="{08EFB4E2-DF35-0F23-78B0-4F3F1A2F48BC}"/>
              </a:ext>
            </a:extLst>
          </p:cNvPr>
          <p:cNvSpPr/>
          <p:nvPr/>
        </p:nvSpPr>
        <p:spPr>
          <a:xfrm>
            <a:off x="6007101" y="2836758"/>
            <a:ext cx="33833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povećavaju površinu</a:t>
            </a:r>
          </a:p>
        </p:txBody>
      </p:sp>
      <p:sp>
        <p:nvSpPr>
          <p:cNvPr id="18" name="TekstniOkvir 7">
            <a:extLst>
              <a:ext uri="{FF2B5EF4-FFF2-40B4-BE49-F238E27FC236}">
                <a16:creationId xmlns:a16="http://schemas.microsoft.com/office/drawing/2014/main" id="{346B7E72-96E1-7528-07F2-466D668F7817}"/>
              </a:ext>
            </a:extLst>
          </p:cNvPr>
          <p:cNvSpPr txBox="1"/>
          <p:nvPr/>
        </p:nvSpPr>
        <p:spPr>
          <a:xfrm>
            <a:off x="251282" y="3745062"/>
            <a:ext cx="4097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latin typeface="Comic Sans MS" panose="030F0702030302020204" pitchFamily="66" charset="0"/>
              </a:rPr>
              <a:t>DEBELO CRIJEVO</a:t>
            </a:r>
          </a:p>
        </p:txBody>
      </p:sp>
      <p:sp>
        <p:nvSpPr>
          <p:cNvPr id="19" name="Pravokutnik 8">
            <a:extLst>
              <a:ext uri="{FF2B5EF4-FFF2-40B4-BE49-F238E27FC236}">
                <a16:creationId xmlns:a16="http://schemas.microsoft.com/office/drawing/2014/main" id="{F3A0DBA0-27E8-CA86-7CB1-2F81CE5089E0}"/>
              </a:ext>
            </a:extLst>
          </p:cNvPr>
          <p:cNvSpPr/>
          <p:nvPr/>
        </p:nvSpPr>
        <p:spPr>
          <a:xfrm>
            <a:off x="251282" y="4358494"/>
            <a:ext cx="53547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- mišićna cijev duljine oko 2 metara</a:t>
            </a:r>
          </a:p>
        </p:txBody>
      </p:sp>
      <p:sp>
        <p:nvSpPr>
          <p:cNvPr id="20" name="Pravokutnik 9">
            <a:extLst>
              <a:ext uri="{FF2B5EF4-FFF2-40B4-BE49-F238E27FC236}">
                <a16:creationId xmlns:a16="http://schemas.microsoft.com/office/drawing/2014/main" id="{17C50E5B-8444-4B44-7B3D-02AEECCB3D86}"/>
              </a:ext>
            </a:extLst>
          </p:cNvPr>
          <p:cNvSpPr/>
          <p:nvPr/>
        </p:nvSpPr>
        <p:spPr>
          <a:xfrm>
            <a:off x="229134" y="4804354"/>
            <a:ext cx="53547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- većeg promjera od tankog crijeva</a:t>
            </a:r>
          </a:p>
        </p:txBody>
      </p:sp>
      <p:pic>
        <p:nvPicPr>
          <p:cNvPr id="22" name="Slika 2">
            <a:extLst>
              <a:ext uri="{FF2B5EF4-FFF2-40B4-BE49-F238E27FC236}">
                <a16:creationId xmlns:a16="http://schemas.microsoft.com/office/drawing/2014/main" id="{6AF279F5-E97B-63F7-6B32-1A8585EBAE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415" b="10810"/>
          <a:stretch/>
        </p:blipFill>
        <p:spPr>
          <a:xfrm>
            <a:off x="9206725" y="4211647"/>
            <a:ext cx="2463787" cy="13132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3" name="Pravokutnik 13">
            <a:extLst>
              <a:ext uri="{FF2B5EF4-FFF2-40B4-BE49-F238E27FC236}">
                <a16:creationId xmlns:a16="http://schemas.microsoft.com/office/drawing/2014/main" id="{B851801D-1226-5AC8-19B7-7438205CB372}"/>
              </a:ext>
            </a:extLst>
          </p:cNvPr>
          <p:cNvSpPr/>
          <p:nvPr/>
        </p:nvSpPr>
        <p:spPr>
          <a:xfrm>
            <a:off x="214659" y="5229382"/>
            <a:ext cx="55461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- početni dio naziva se </a:t>
            </a:r>
            <a:r>
              <a:rPr lang="hr-HR" sz="2400" u="sng" dirty="0">
                <a:latin typeface="Comic Sans MS" panose="030F0702030302020204" pitchFamily="66" charset="0"/>
              </a:rPr>
              <a:t>slijepo crijevo</a:t>
            </a:r>
          </a:p>
        </p:txBody>
      </p:sp>
      <p:cxnSp>
        <p:nvCxnSpPr>
          <p:cNvPr id="24" name="Ravni poveznik sa strelicom 15">
            <a:extLst>
              <a:ext uri="{FF2B5EF4-FFF2-40B4-BE49-F238E27FC236}">
                <a16:creationId xmlns:a16="http://schemas.microsoft.com/office/drawing/2014/main" id="{94A0CA69-2146-E597-E418-66AA00FD7063}"/>
              </a:ext>
            </a:extLst>
          </p:cNvPr>
          <p:cNvCxnSpPr>
            <a:cxnSpLocks/>
          </p:cNvCxnSpPr>
          <p:nvPr/>
        </p:nvCxnSpPr>
        <p:spPr>
          <a:xfrm flipV="1">
            <a:off x="5567812" y="5467204"/>
            <a:ext cx="43928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ravokutnik 16">
            <a:extLst>
              <a:ext uri="{FF2B5EF4-FFF2-40B4-BE49-F238E27FC236}">
                <a16:creationId xmlns:a16="http://schemas.microsoft.com/office/drawing/2014/main" id="{C09C1613-E0D3-35F5-9AC5-F38388E93866}"/>
              </a:ext>
            </a:extLst>
          </p:cNvPr>
          <p:cNvSpPr/>
          <p:nvPr/>
        </p:nvSpPr>
        <p:spPr>
          <a:xfrm>
            <a:off x="6007101" y="5236371"/>
            <a:ext cx="2668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na njemu crvuljak</a:t>
            </a:r>
          </a:p>
        </p:txBody>
      </p:sp>
      <p:sp>
        <p:nvSpPr>
          <p:cNvPr id="27" name="Pravokutnik 18">
            <a:extLst>
              <a:ext uri="{FF2B5EF4-FFF2-40B4-BE49-F238E27FC236}">
                <a16:creationId xmlns:a16="http://schemas.microsoft.com/office/drawing/2014/main" id="{297FF14A-AFAA-8C19-E117-F5E591B1E620}"/>
              </a:ext>
            </a:extLst>
          </p:cNvPr>
          <p:cNvSpPr/>
          <p:nvPr/>
        </p:nvSpPr>
        <p:spPr>
          <a:xfrm>
            <a:off x="255282" y="5668390"/>
            <a:ext cx="88055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- preko </a:t>
            </a:r>
            <a:r>
              <a:rPr lang="hr-HR" sz="2400" dirty="0" err="1">
                <a:latin typeface="Comic Sans MS" panose="030F0702030302020204" pitchFamily="66" charset="0"/>
              </a:rPr>
              <a:t>stijenke</a:t>
            </a:r>
            <a:r>
              <a:rPr lang="hr-HR" sz="2400" dirty="0">
                <a:latin typeface="Comic Sans MS" panose="030F0702030302020204" pitchFamily="66" charset="0"/>
              </a:rPr>
              <a:t> </a:t>
            </a:r>
            <a:r>
              <a:rPr lang="es-ES" sz="2400" dirty="0" err="1">
                <a:latin typeface="Comic Sans MS" panose="030F0702030302020204" pitchFamily="66" charset="0"/>
              </a:rPr>
              <a:t>debelog</a:t>
            </a:r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400" dirty="0" err="1">
                <a:latin typeface="Comic Sans MS" panose="030F0702030302020204" pitchFamily="66" charset="0"/>
              </a:rPr>
              <a:t>crijeva</a:t>
            </a:r>
            <a:r>
              <a:rPr lang="es-ES" sz="2400" dirty="0">
                <a:latin typeface="Comic Sans MS" panose="030F0702030302020204" pitchFamily="66" charset="0"/>
              </a:rPr>
              <a:t>, dio </a:t>
            </a:r>
            <a:r>
              <a:rPr lang="es-ES" sz="2400" b="1" dirty="0" err="1">
                <a:latin typeface="Comic Sans MS" panose="030F0702030302020204" pitchFamily="66" charset="0"/>
              </a:rPr>
              <a:t>vode</a:t>
            </a:r>
            <a:r>
              <a:rPr lang="es-ES" sz="2400" dirty="0">
                <a:latin typeface="Comic Sans MS" panose="030F0702030302020204" pitchFamily="66" charset="0"/>
              </a:rPr>
              <a:t> se </a:t>
            </a:r>
            <a:r>
              <a:rPr lang="es-ES" sz="2400" dirty="0" err="1">
                <a:latin typeface="Comic Sans MS" panose="030F0702030302020204" pitchFamily="66" charset="0"/>
              </a:rPr>
              <a:t>vraća</a:t>
            </a:r>
            <a:r>
              <a:rPr lang="es-ES" sz="2400" dirty="0">
                <a:latin typeface="Comic Sans MS" panose="030F0702030302020204" pitchFamily="66" charset="0"/>
              </a:rPr>
              <a:t> u</a:t>
            </a:r>
            <a:r>
              <a:rPr lang="hr-HR" sz="2400" dirty="0">
                <a:latin typeface="Comic Sans MS" panose="030F0702030302020204" pitchFamily="66" charset="0"/>
              </a:rPr>
              <a:t>  </a:t>
            </a:r>
            <a:br>
              <a:rPr lang="hr-HR" sz="2400" dirty="0">
                <a:latin typeface="Comic Sans MS" panose="030F0702030302020204" pitchFamily="66" charset="0"/>
              </a:rPr>
            </a:br>
            <a:r>
              <a:rPr lang="hr-HR" sz="2400" dirty="0">
                <a:latin typeface="Comic Sans MS" panose="030F0702030302020204" pitchFamily="66" charset="0"/>
              </a:rPr>
              <a:t>   </a:t>
            </a:r>
            <a:r>
              <a:rPr lang="es-ES" sz="2400" dirty="0" err="1">
                <a:latin typeface="Comic Sans MS" panose="030F0702030302020204" pitchFamily="66" charset="0"/>
              </a:rPr>
              <a:t>optjecajni</a:t>
            </a:r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400" dirty="0" err="1">
                <a:latin typeface="Comic Sans MS" panose="030F0702030302020204" pitchFamily="66" charset="0"/>
              </a:rPr>
              <a:t>sustav</a:t>
            </a:r>
            <a:endParaRPr lang="es-ES" sz="2400" dirty="0">
              <a:latin typeface="Comic Sans MS" panose="030F0702030302020204" pitchFamily="66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54CF35B0-1409-D852-185F-1397F7AF5F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1537" y="3361625"/>
            <a:ext cx="2674239" cy="185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97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9" grpId="0"/>
      <p:bldP spid="14" grpId="0"/>
      <p:bldP spid="18" grpId="0"/>
      <p:bldP spid="19" grpId="0"/>
      <p:bldP spid="20" grpId="0"/>
      <p:bldP spid="23" grpId="0"/>
      <p:bldP spid="25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FFA3927-F477-0E4E-E931-0456666A1F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7D470D-6D2D-F9AD-26A5-CB78050CD9AE}"/>
              </a:ext>
            </a:extLst>
          </p:cNvPr>
          <p:cNvSpPr txBox="1"/>
          <p:nvPr/>
        </p:nvSpPr>
        <p:spPr>
          <a:xfrm>
            <a:off x="1455174" y="255639"/>
            <a:ext cx="9960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1.3. PREHRANA I PROBAVA U SLUŽBI ZDRAVLJA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5D5B59-8C1C-672C-7999-9DAE97512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173" y="817384"/>
            <a:ext cx="8937524" cy="544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689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ADD9A0C-15CA-6D03-CB74-7D5C34F44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B75D68-4160-0974-4FED-38B20154E578}"/>
              </a:ext>
            </a:extLst>
          </p:cNvPr>
          <p:cNvSpPr txBox="1"/>
          <p:nvPr/>
        </p:nvSpPr>
        <p:spPr>
          <a:xfrm>
            <a:off x="1455174" y="255639"/>
            <a:ext cx="9960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1.3. PREHRANA I PROBAVA U SLUŽBI ZDRAVLJA</a:t>
            </a:r>
          </a:p>
        </p:txBody>
      </p:sp>
      <p:pic>
        <p:nvPicPr>
          <p:cNvPr id="3" name="Picture 4" descr="Hand holding pencil drawing illustration, writing gesture concept, black white sketch style, creative education symbol, human hand outline art">
            <a:extLst>
              <a:ext uri="{FF2B5EF4-FFF2-40B4-BE49-F238E27FC236}">
                <a16:creationId xmlns:a16="http://schemas.microsoft.com/office/drawing/2014/main" id="{E1FBC2DF-AE32-A66B-2411-53566DB2DD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" r="53189"/>
          <a:stretch>
            <a:fillRect/>
          </a:stretch>
        </p:blipFill>
        <p:spPr bwMode="auto">
          <a:xfrm rot="894962">
            <a:off x="11096055" y="1334686"/>
            <a:ext cx="923856" cy="80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5948E5EA-707C-ED58-D79F-B04BE3647383}"/>
              </a:ext>
            </a:extLst>
          </p:cNvPr>
          <p:cNvSpPr txBox="1"/>
          <p:nvPr/>
        </p:nvSpPr>
        <p:spPr>
          <a:xfrm>
            <a:off x="211391" y="2577686"/>
            <a:ext cx="838200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u="sng" dirty="0">
                <a:latin typeface="Comic Sans MS" panose="030F0702030302020204" pitchFamily="66" charset="0"/>
              </a:rPr>
              <a:t>PROBAVNI KANAL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latin typeface="Comic Sans MS" panose="030F0702030302020204" pitchFamily="66" charset="0"/>
              </a:rPr>
              <a:t>Usta </a:t>
            </a:r>
            <a:r>
              <a:rPr lang="hr-HR" sz="2400" dirty="0">
                <a:latin typeface="Comic Sans MS" panose="030F0702030302020204" pitchFamily="66" charset="0"/>
              </a:rPr>
              <a:t>(zubi, jezik) </a:t>
            </a:r>
            <a:r>
              <a:rPr lang="en-US" sz="2400" dirty="0">
                <a:latin typeface="Comic Sans MS" panose="030F0702030302020204" pitchFamily="66" charset="0"/>
              </a:rPr>
              <a:t>– </a:t>
            </a:r>
            <a:r>
              <a:rPr lang="en-US" sz="2400" dirty="0" err="1">
                <a:latin typeface="Comic Sans MS" panose="030F0702030302020204" pitchFamily="66" charset="0"/>
              </a:rPr>
              <a:t>početak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probave</a:t>
            </a:r>
            <a:endParaRPr lang="hr-HR" sz="2400" dirty="0">
              <a:latin typeface="Comic Sans MS" panose="030F0702030302020204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r-HR" sz="2400" dirty="0">
                <a:latin typeface="Comic Sans MS" panose="030F0702030302020204" pitchFamily="66" charset="0"/>
              </a:rPr>
              <a:t>Ždrijelo- potiskuje hranu u jednjak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Comic Sans MS" panose="030F0702030302020204" pitchFamily="66" charset="0"/>
              </a:rPr>
              <a:t>Jednjak</a:t>
            </a:r>
            <a:r>
              <a:rPr lang="en-US" sz="2400" dirty="0">
                <a:latin typeface="Comic Sans MS" panose="030F0702030302020204" pitchFamily="66" charset="0"/>
              </a:rPr>
              <a:t> – </a:t>
            </a:r>
            <a:r>
              <a:rPr lang="en-US" sz="2400" dirty="0" err="1">
                <a:latin typeface="Comic Sans MS" panose="030F0702030302020204" pitchFamily="66" charset="0"/>
              </a:rPr>
              <a:t>prijenos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hrane</a:t>
            </a:r>
            <a:endParaRPr lang="hr-HR" sz="2400" dirty="0">
              <a:latin typeface="Comic Sans MS" panose="030F0702030302020204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Comic Sans MS" panose="030F0702030302020204" pitchFamily="66" charset="0"/>
              </a:rPr>
              <a:t>Želudac</a:t>
            </a:r>
            <a:r>
              <a:rPr lang="en-US" sz="2400" dirty="0">
                <a:latin typeface="Comic Sans MS" panose="030F0702030302020204" pitchFamily="66" charset="0"/>
              </a:rPr>
              <a:t> – </a:t>
            </a:r>
            <a:r>
              <a:rPr lang="en-US" sz="2400" dirty="0" err="1">
                <a:latin typeface="Comic Sans MS" panose="030F0702030302020204" pitchFamily="66" charset="0"/>
              </a:rPr>
              <a:t>razgradnja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hrane</a:t>
            </a:r>
            <a:endParaRPr lang="hr-HR" sz="2400" dirty="0">
              <a:latin typeface="Comic Sans MS" panose="030F0702030302020204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latin typeface="Comic Sans MS" panose="030F0702030302020204" pitchFamily="66" charset="0"/>
              </a:rPr>
              <a:t>Tanko </a:t>
            </a:r>
            <a:r>
              <a:rPr lang="en-US" sz="2400" dirty="0" err="1">
                <a:latin typeface="Comic Sans MS" panose="030F0702030302020204" pitchFamily="66" charset="0"/>
              </a:rPr>
              <a:t>crijevo</a:t>
            </a:r>
            <a:r>
              <a:rPr lang="en-US" sz="2400" dirty="0">
                <a:latin typeface="Comic Sans MS" panose="030F0702030302020204" pitchFamily="66" charset="0"/>
              </a:rPr>
              <a:t> – </a:t>
            </a:r>
            <a:r>
              <a:rPr lang="hr-HR" sz="2400" dirty="0">
                <a:latin typeface="Comic Sans MS" panose="030F0702030302020204" pitchFamily="66" charset="0"/>
              </a:rPr>
              <a:t>završetak probave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Comic Sans MS" panose="030F0702030302020204" pitchFamily="66" charset="0"/>
              </a:rPr>
              <a:t>Debelo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crijevo</a:t>
            </a:r>
            <a:r>
              <a:rPr lang="en-US" sz="2400" dirty="0">
                <a:latin typeface="Comic Sans MS" panose="030F0702030302020204" pitchFamily="66" charset="0"/>
              </a:rPr>
              <a:t> – </a:t>
            </a:r>
            <a:r>
              <a:rPr lang="en-US" sz="2400" dirty="0" err="1">
                <a:latin typeface="Comic Sans MS" panose="030F0702030302020204" pitchFamily="66" charset="0"/>
              </a:rPr>
              <a:t>upijanje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vode</a:t>
            </a:r>
            <a:endParaRPr lang="hr-HR" sz="2400" dirty="0">
              <a:latin typeface="Comic Sans MS" panose="030F0702030302020204" pitchFamily="66" charset="0"/>
            </a:endParaRPr>
          </a:p>
          <a:p>
            <a:r>
              <a:rPr lang="hr-HR" sz="2400" dirty="0">
                <a:latin typeface="Comic Sans MS" panose="030F0702030302020204" pitchFamily="66" charset="0"/>
              </a:rPr>
              <a:t>                                                     KEMIJSKA</a:t>
            </a:r>
          </a:p>
          <a:p>
            <a:r>
              <a:rPr lang="hr-HR" sz="2400" dirty="0">
                <a:latin typeface="Comic Sans MS" panose="030F0702030302020204" pitchFamily="66" charset="0"/>
              </a:rPr>
              <a:t>RAGRADNJA HRANE</a:t>
            </a:r>
          </a:p>
          <a:p>
            <a:r>
              <a:rPr lang="hr-HR" sz="2400" dirty="0">
                <a:latin typeface="Comic Sans MS" panose="030F0702030302020204" pitchFamily="66" charset="0"/>
              </a:rPr>
              <a:t>                                                     MEHANIČKA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741517E0-E7FB-561F-81C1-01430245EAE6}"/>
              </a:ext>
            </a:extLst>
          </p:cNvPr>
          <p:cNvSpPr txBox="1"/>
          <p:nvPr/>
        </p:nvSpPr>
        <p:spPr>
          <a:xfrm>
            <a:off x="4198376" y="967720"/>
            <a:ext cx="3411794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800" b="1" dirty="0"/>
              <a:t>PROBAVNI SUSTAV</a:t>
            </a:r>
            <a:endParaRPr lang="en-US" sz="2800" b="1" dirty="0"/>
          </a:p>
        </p:txBody>
      </p:sp>
      <p:cxnSp>
        <p:nvCxnSpPr>
          <p:cNvPr id="8" name="Ravni poveznik sa strelicom 7">
            <a:extLst>
              <a:ext uri="{FF2B5EF4-FFF2-40B4-BE49-F238E27FC236}">
                <a16:creationId xmlns:a16="http://schemas.microsoft.com/office/drawing/2014/main" id="{979A1BE9-859E-ABA1-D42E-0DD839D30CF4}"/>
              </a:ext>
            </a:extLst>
          </p:cNvPr>
          <p:cNvCxnSpPr/>
          <p:nvPr/>
        </p:nvCxnSpPr>
        <p:spPr>
          <a:xfrm flipH="1">
            <a:off x="3657600" y="1602658"/>
            <a:ext cx="1396181" cy="6413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Ravni poveznik sa strelicom 8">
            <a:extLst>
              <a:ext uri="{FF2B5EF4-FFF2-40B4-BE49-F238E27FC236}">
                <a16:creationId xmlns:a16="http://schemas.microsoft.com/office/drawing/2014/main" id="{8A82E639-0899-0191-569E-F68AB530EEB5}"/>
              </a:ext>
            </a:extLst>
          </p:cNvPr>
          <p:cNvCxnSpPr>
            <a:cxnSpLocks/>
          </p:cNvCxnSpPr>
          <p:nvPr/>
        </p:nvCxnSpPr>
        <p:spPr>
          <a:xfrm>
            <a:off x="7482349" y="1645241"/>
            <a:ext cx="1480683" cy="5073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9067F8BF-7D37-4033-B848-06B330127768}"/>
              </a:ext>
            </a:extLst>
          </p:cNvPr>
          <p:cNvSpPr txBox="1"/>
          <p:nvPr/>
        </p:nvSpPr>
        <p:spPr>
          <a:xfrm>
            <a:off x="6833421" y="2577686"/>
            <a:ext cx="527440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u="sng" dirty="0">
                <a:latin typeface="Comic Sans MS" panose="030F0702030302020204" pitchFamily="66" charset="0"/>
              </a:rPr>
              <a:t>PROBAVNE ŽLIJEZDE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sz="2400" dirty="0">
                <a:latin typeface="Comic Sans MS" panose="030F0702030302020204" pitchFamily="66" charset="0"/>
              </a:rPr>
              <a:t>Slinovnice – slina + </a:t>
            </a:r>
            <a:r>
              <a:rPr lang="hr-HR" sz="2400" dirty="0" err="1">
                <a:latin typeface="Comic Sans MS" panose="030F0702030302020204" pitchFamily="66" charset="0"/>
              </a:rPr>
              <a:t>amilaza</a:t>
            </a:r>
            <a:endParaRPr lang="hr-HR" sz="2400" dirty="0"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sz="2400" dirty="0">
                <a:latin typeface="Comic Sans MS" panose="030F0702030302020204" pitchFamily="66" charset="0"/>
              </a:rPr>
              <a:t>Jetra - žuč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sz="2400" dirty="0">
                <a:latin typeface="Comic Sans MS" panose="030F0702030302020204" pitchFamily="66" charset="0"/>
              </a:rPr>
              <a:t>Gušterača – lužnati probavni sok</a:t>
            </a:r>
          </a:p>
          <a:p>
            <a:endParaRPr lang="en-US" sz="3200" dirty="0">
              <a:latin typeface="Comic Sans MS" panose="030F0702030302020204" pitchFamily="66" charset="0"/>
            </a:endParaRPr>
          </a:p>
        </p:txBody>
      </p:sp>
      <p:cxnSp>
        <p:nvCxnSpPr>
          <p:cNvPr id="13" name="Ravni poveznik sa strelicom 12">
            <a:extLst>
              <a:ext uri="{FF2B5EF4-FFF2-40B4-BE49-F238E27FC236}">
                <a16:creationId xmlns:a16="http://schemas.microsoft.com/office/drawing/2014/main" id="{78A72F60-6C47-040B-3A6C-78A57DF0BDA8}"/>
              </a:ext>
            </a:extLst>
          </p:cNvPr>
          <p:cNvCxnSpPr>
            <a:cxnSpLocks/>
          </p:cNvCxnSpPr>
          <p:nvPr/>
        </p:nvCxnSpPr>
        <p:spPr>
          <a:xfrm>
            <a:off x="3569110" y="5777587"/>
            <a:ext cx="1376516" cy="22538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Ravni poveznik sa strelicom 16">
            <a:extLst>
              <a:ext uri="{FF2B5EF4-FFF2-40B4-BE49-F238E27FC236}">
                <a16:creationId xmlns:a16="http://schemas.microsoft.com/office/drawing/2014/main" id="{18ACB32F-28D8-C362-DB03-38EBFB372E99}"/>
              </a:ext>
            </a:extLst>
          </p:cNvPr>
          <p:cNvCxnSpPr>
            <a:cxnSpLocks/>
          </p:cNvCxnSpPr>
          <p:nvPr/>
        </p:nvCxnSpPr>
        <p:spPr>
          <a:xfrm flipV="1">
            <a:off x="3569110" y="5389651"/>
            <a:ext cx="1465006" cy="38280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650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F586518-B878-193A-8B9C-CFC44BC79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2A7406-67E0-B200-5C89-6587172B68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99"/>
          <a:stretch>
            <a:fillRect/>
          </a:stretch>
        </p:blipFill>
        <p:spPr>
          <a:xfrm>
            <a:off x="-1504" y="1282"/>
            <a:ext cx="12191980" cy="6856718"/>
          </a:xfrm>
          <a:prstGeom prst="rect">
            <a:avLst/>
          </a:prstGeom>
        </p:spPr>
      </p:pic>
      <p:pic>
        <p:nvPicPr>
          <p:cNvPr id="7" name="Picture 2" descr="Page 7 | Food alphabet Images - Free Download on Freepik">
            <a:extLst>
              <a:ext uri="{FF2B5EF4-FFF2-40B4-BE49-F238E27FC236}">
                <a16:creationId xmlns:a16="http://schemas.microsoft.com/office/drawing/2014/main" id="{17B314EB-FE92-0708-3A9F-B8DB8DA1F8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92" t="30696" r="6377" b="53854"/>
          <a:stretch>
            <a:fillRect/>
          </a:stretch>
        </p:blipFill>
        <p:spPr bwMode="auto">
          <a:xfrm>
            <a:off x="6282434" y="1332015"/>
            <a:ext cx="819807" cy="90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age 7 | Food alphabet Images - Free Download on Freepik">
            <a:extLst>
              <a:ext uri="{FF2B5EF4-FFF2-40B4-BE49-F238E27FC236}">
                <a16:creationId xmlns:a16="http://schemas.microsoft.com/office/drawing/2014/main" id="{E887D8B5-BADA-0DDA-8E86-59A92116AF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1" t="51116" r="34995" b="29000"/>
          <a:stretch>
            <a:fillRect/>
          </a:stretch>
        </p:blipFill>
        <p:spPr bwMode="auto">
          <a:xfrm>
            <a:off x="2773500" y="1304162"/>
            <a:ext cx="777766" cy="116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age 7 | Food alphabet Images - Free Download on Freepik">
            <a:extLst>
              <a:ext uri="{FF2B5EF4-FFF2-40B4-BE49-F238E27FC236}">
                <a16:creationId xmlns:a16="http://schemas.microsoft.com/office/drawing/2014/main" id="{61DA617A-6371-73F4-3583-E6C723E768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1" t="51116" r="34995" b="29000"/>
          <a:stretch>
            <a:fillRect/>
          </a:stretch>
        </p:blipFill>
        <p:spPr bwMode="auto">
          <a:xfrm>
            <a:off x="4891184" y="1276535"/>
            <a:ext cx="777766" cy="116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Page 7 | Food alphabet Images - Free Download on Freepik">
            <a:extLst>
              <a:ext uri="{FF2B5EF4-FFF2-40B4-BE49-F238E27FC236}">
                <a16:creationId xmlns:a16="http://schemas.microsoft.com/office/drawing/2014/main" id="{CF553EA5-6613-5DA7-7379-A079735143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6" t="7856" r="85410" b="73693"/>
          <a:stretch>
            <a:fillRect/>
          </a:stretch>
        </p:blipFill>
        <p:spPr bwMode="auto">
          <a:xfrm>
            <a:off x="5593316" y="1309005"/>
            <a:ext cx="777766" cy="108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Page 7 | Food alphabet Images - Free Download on Freepik">
            <a:extLst>
              <a:ext uri="{FF2B5EF4-FFF2-40B4-BE49-F238E27FC236}">
                <a16:creationId xmlns:a16="http://schemas.microsoft.com/office/drawing/2014/main" id="{42745A4F-278C-C39D-8C5E-692FCCCE6C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54" t="7856" r="30011" b="73693"/>
          <a:stretch>
            <a:fillRect/>
          </a:stretch>
        </p:blipFill>
        <p:spPr bwMode="auto">
          <a:xfrm>
            <a:off x="3437130" y="1318577"/>
            <a:ext cx="777766" cy="108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Page 7 | Food alphabet Images - Free Download on Freepik">
            <a:extLst>
              <a:ext uri="{FF2B5EF4-FFF2-40B4-BE49-F238E27FC236}">
                <a16:creationId xmlns:a16="http://schemas.microsoft.com/office/drawing/2014/main" id="{441342B2-0359-57D1-B0A3-85FBEAEA41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6" t="7856" r="85410" b="73693"/>
          <a:stretch>
            <a:fillRect/>
          </a:stretch>
        </p:blipFill>
        <p:spPr bwMode="auto">
          <a:xfrm>
            <a:off x="7096103" y="1258059"/>
            <a:ext cx="777766" cy="108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Page 7 | Food alphabet Images - Free Download on Freepik">
            <a:extLst>
              <a:ext uri="{FF2B5EF4-FFF2-40B4-BE49-F238E27FC236}">
                <a16:creationId xmlns:a16="http://schemas.microsoft.com/office/drawing/2014/main" id="{C9468A84-5DD3-49EB-312B-EFFC34BD85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5" t="51116" r="63076" b="29000"/>
          <a:stretch>
            <a:fillRect/>
          </a:stretch>
        </p:blipFill>
        <p:spPr bwMode="auto">
          <a:xfrm>
            <a:off x="1973541" y="1276535"/>
            <a:ext cx="890901" cy="116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Page 7 | Food alphabet Images - Free Download on Freepik">
            <a:extLst>
              <a:ext uri="{FF2B5EF4-FFF2-40B4-BE49-F238E27FC236}">
                <a16:creationId xmlns:a16="http://schemas.microsoft.com/office/drawing/2014/main" id="{AA35AC7D-D2E3-AF4F-E8F8-0BF75536EA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9" t="31722" r="81195" b="52828"/>
          <a:stretch>
            <a:fillRect/>
          </a:stretch>
        </p:blipFill>
        <p:spPr bwMode="auto">
          <a:xfrm>
            <a:off x="4150748" y="1434226"/>
            <a:ext cx="756745" cy="9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Page 7 | Food alphabet Images - Free Download on Freepik">
            <a:extLst>
              <a:ext uri="{FF2B5EF4-FFF2-40B4-BE49-F238E27FC236}">
                <a16:creationId xmlns:a16="http://schemas.microsoft.com/office/drawing/2014/main" id="{C7BBD5AB-EA9D-53E1-5EEA-AB4675C70D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5" t="51116" r="63076" b="29000"/>
          <a:stretch>
            <a:fillRect/>
          </a:stretch>
        </p:blipFill>
        <p:spPr bwMode="auto">
          <a:xfrm>
            <a:off x="2442776" y="2358596"/>
            <a:ext cx="890901" cy="116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Page 7 | Food alphabet Images - Free Download on Freepik">
            <a:extLst>
              <a:ext uri="{FF2B5EF4-FFF2-40B4-BE49-F238E27FC236}">
                <a16:creationId xmlns:a16="http://schemas.microsoft.com/office/drawing/2014/main" id="{C318A476-0327-DD75-E7F9-DB3A6F7C05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6" t="7856" r="85410" b="73693"/>
          <a:stretch>
            <a:fillRect/>
          </a:stretch>
        </p:blipFill>
        <p:spPr bwMode="auto">
          <a:xfrm>
            <a:off x="6787088" y="2400637"/>
            <a:ext cx="777766" cy="108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Page 7 | Food alphabet Images - Free Download on Freepik">
            <a:extLst>
              <a:ext uri="{FF2B5EF4-FFF2-40B4-BE49-F238E27FC236}">
                <a16:creationId xmlns:a16="http://schemas.microsoft.com/office/drawing/2014/main" id="{C4DF8A72-2833-2031-AD27-1BC1335C8A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6" t="7856" r="85410" b="73693"/>
          <a:stretch>
            <a:fillRect/>
          </a:stretch>
        </p:blipFill>
        <p:spPr bwMode="auto">
          <a:xfrm>
            <a:off x="5436866" y="2400637"/>
            <a:ext cx="777766" cy="108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Page 7 | Food alphabet Images - Free Download on Freepik">
            <a:extLst>
              <a:ext uri="{FF2B5EF4-FFF2-40B4-BE49-F238E27FC236}">
                <a16:creationId xmlns:a16="http://schemas.microsoft.com/office/drawing/2014/main" id="{A3985135-B43B-DC51-68E5-BE59F31C8A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6" t="31952" r="71540" b="53854"/>
          <a:stretch>
            <a:fillRect/>
          </a:stretch>
        </p:blipFill>
        <p:spPr bwMode="auto">
          <a:xfrm>
            <a:off x="8550164" y="1387014"/>
            <a:ext cx="604345" cy="83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Page 7 | Food alphabet Images - Free Download on Freepik">
            <a:extLst>
              <a:ext uri="{FF2B5EF4-FFF2-40B4-BE49-F238E27FC236}">
                <a16:creationId xmlns:a16="http://schemas.microsoft.com/office/drawing/2014/main" id="{5EB0F51D-09D1-97D7-9F6E-55E148260A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1" t="51116" r="34995" b="29000"/>
          <a:stretch>
            <a:fillRect/>
          </a:stretch>
        </p:blipFill>
        <p:spPr bwMode="auto">
          <a:xfrm>
            <a:off x="3218622" y="2358596"/>
            <a:ext cx="777766" cy="116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Page 7 | Food alphabet Images - Free Download on Freepik">
            <a:extLst>
              <a:ext uri="{FF2B5EF4-FFF2-40B4-BE49-F238E27FC236}">
                <a16:creationId xmlns:a16="http://schemas.microsoft.com/office/drawing/2014/main" id="{A8FC3964-E4B9-EA10-1A3E-77A97023C1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2" t="51116" r="77579" b="29000"/>
          <a:stretch>
            <a:fillRect/>
          </a:stretch>
        </p:blipFill>
        <p:spPr bwMode="auto">
          <a:xfrm>
            <a:off x="3907969" y="2400637"/>
            <a:ext cx="956441" cy="116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Page 7 | Food alphabet Images - Free Download on Freepik">
            <a:extLst>
              <a:ext uri="{FF2B5EF4-FFF2-40B4-BE49-F238E27FC236}">
                <a16:creationId xmlns:a16="http://schemas.microsoft.com/office/drawing/2014/main" id="{2EB875B1-2C3A-27F3-39FB-488A56E5B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8" t="10185" r="71095" b="74365"/>
          <a:stretch>
            <a:fillRect/>
          </a:stretch>
        </p:blipFill>
        <p:spPr bwMode="auto">
          <a:xfrm>
            <a:off x="4709373" y="2517488"/>
            <a:ext cx="854803" cy="9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Page 7 | Food alphabet Images - Free Download on Freepik">
            <a:extLst>
              <a:ext uri="{FF2B5EF4-FFF2-40B4-BE49-F238E27FC236}">
                <a16:creationId xmlns:a16="http://schemas.microsoft.com/office/drawing/2014/main" id="{DB083A36-EFC0-AA93-25D7-2BF79B1BB3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6" t="74496" r="64147" b="10054"/>
          <a:stretch>
            <a:fillRect/>
          </a:stretch>
        </p:blipFill>
        <p:spPr bwMode="auto">
          <a:xfrm>
            <a:off x="6018106" y="2488659"/>
            <a:ext cx="854803" cy="9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Page 7 | Food alphabet Images - Free Download on Freepik">
            <a:extLst>
              <a:ext uri="{FF2B5EF4-FFF2-40B4-BE49-F238E27FC236}">
                <a16:creationId xmlns:a16="http://schemas.microsoft.com/office/drawing/2014/main" id="{6AD470A6-686F-C112-48CD-03C707A07D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9" t="75302" r="76598" b="9247"/>
          <a:stretch>
            <a:fillRect/>
          </a:stretch>
        </p:blipFill>
        <p:spPr bwMode="auto">
          <a:xfrm>
            <a:off x="8086426" y="2530701"/>
            <a:ext cx="892544" cy="9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Page 7 | Food alphabet Images - Free Download on Freepik">
            <a:extLst>
              <a:ext uri="{FF2B5EF4-FFF2-40B4-BE49-F238E27FC236}">
                <a16:creationId xmlns:a16="http://schemas.microsoft.com/office/drawing/2014/main" id="{3A1D590A-DB33-2DD1-E26C-C402D93724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9" t="75302" r="76598" b="9247"/>
          <a:stretch>
            <a:fillRect/>
          </a:stretch>
        </p:blipFill>
        <p:spPr bwMode="auto">
          <a:xfrm>
            <a:off x="4956585" y="3596609"/>
            <a:ext cx="892544" cy="9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Page 7 | Food alphabet Images - Free Download on Freepik">
            <a:extLst>
              <a:ext uri="{FF2B5EF4-FFF2-40B4-BE49-F238E27FC236}">
                <a16:creationId xmlns:a16="http://schemas.microsoft.com/office/drawing/2014/main" id="{5EDD5519-E641-8332-25BB-8E2F18FB73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28" t="51116" r="21437" b="29000"/>
          <a:stretch>
            <a:fillRect/>
          </a:stretch>
        </p:blipFill>
        <p:spPr bwMode="auto">
          <a:xfrm>
            <a:off x="3728792" y="3427218"/>
            <a:ext cx="777766" cy="116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Page 7 | Food alphabet Images - Free Download on Freepik">
            <a:extLst>
              <a:ext uri="{FF2B5EF4-FFF2-40B4-BE49-F238E27FC236}">
                <a16:creationId xmlns:a16="http://schemas.microsoft.com/office/drawing/2014/main" id="{254D1C9E-5564-67A8-9444-7BCBC07D71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80" t="30612" r="35684" b="53938"/>
          <a:stretch>
            <a:fillRect/>
          </a:stretch>
        </p:blipFill>
        <p:spPr bwMode="auto">
          <a:xfrm>
            <a:off x="4383498" y="3498088"/>
            <a:ext cx="756745" cy="9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Page 7 | Food alphabet Images - Free Download on Freepik">
            <a:extLst>
              <a:ext uri="{FF2B5EF4-FFF2-40B4-BE49-F238E27FC236}">
                <a16:creationId xmlns:a16="http://schemas.microsoft.com/office/drawing/2014/main" id="{A5C43C57-B9CE-2708-BCC0-BD31A64B2F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80" t="30612" r="35684" b="53938"/>
          <a:stretch>
            <a:fillRect/>
          </a:stretch>
        </p:blipFill>
        <p:spPr bwMode="auto">
          <a:xfrm>
            <a:off x="6620231" y="4549040"/>
            <a:ext cx="756745" cy="9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Page 7 | Food alphabet Images - Free Download on Freepik">
            <a:extLst>
              <a:ext uri="{FF2B5EF4-FFF2-40B4-BE49-F238E27FC236}">
                <a16:creationId xmlns:a16="http://schemas.microsoft.com/office/drawing/2014/main" id="{30228C94-77DD-224C-53E4-A06D589FB2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1" t="51116" r="34995" b="29000"/>
          <a:stretch>
            <a:fillRect/>
          </a:stretch>
        </p:blipFill>
        <p:spPr bwMode="auto">
          <a:xfrm>
            <a:off x="4599746" y="4509713"/>
            <a:ext cx="777766" cy="116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Page 7 | Food alphabet Images - Free Download on Freepik">
            <a:extLst>
              <a:ext uri="{FF2B5EF4-FFF2-40B4-BE49-F238E27FC236}">
                <a16:creationId xmlns:a16="http://schemas.microsoft.com/office/drawing/2014/main" id="{5BC11B27-1304-777E-92CB-26A99560EA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6" t="7856" r="85410" b="73693"/>
          <a:stretch>
            <a:fillRect/>
          </a:stretch>
        </p:blipFill>
        <p:spPr bwMode="auto">
          <a:xfrm>
            <a:off x="5336698" y="4509713"/>
            <a:ext cx="777766" cy="108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Page 7 | Food alphabet Images - Free Download on Freepik">
            <a:extLst>
              <a:ext uri="{FF2B5EF4-FFF2-40B4-BE49-F238E27FC236}">
                <a16:creationId xmlns:a16="http://schemas.microsoft.com/office/drawing/2014/main" id="{1E1C9C9F-D21F-CDBD-FE5A-B3FE006417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6" t="7856" r="85410" b="73693"/>
          <a:stretch>
            <a:fillRect/>
          </a:stretch>
        </p:blipFill>
        <p:spPr bwMode="auto">
          <a:xfrm>
            <a:off x="7697543" y="4491596"/>
            <a:ext cx="777766" cy="108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Page 7 | Food alphabet Images - Free Download on Freepik">
            <a:extLst>
              <a:ext uri="{FF2B5EF4-FFF2-40B4-BE49-F238E27FC236}">
                <a16:creationId xmlns:a16="http://schemas.microsoft.com/office/drawing/2014/main" id="{1060640F-5F75-2DC4-B0FA-8448753C23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6" t="74496" r="64147" b="10054"/>
          <a:stretch>
            <a:fillRect/>
          </a:stretch>
        </p:blipFill>
        <p:spPr bwMode="auto">
          <a:xfrm>
            <a:off x="5890110" y="4599385"/>
            <a:ext cx="854803" cy="9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Page 7 | Food alphabet Images - Free Download on Freepik">
            <a:extLst>
              <a:ext uri="{FF2B5EF4-FFF2-40B4-BE49-F238E27FC236}">
                <a16:creationId xmlns:a16="http://schemas.microsoft.com/office/drawing/2014/main" id="{D75F747B-6858-DAE6-9879-7C58E1EDE7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72" t="75302" r="10440" b="10099"/>
          <a:stretch>
            <a:fillRect/>
          </a:stretch>
        </p:blipFill>
        <p:spPr bwMode="auto">
          <a:xfrm>
            <a:off x="3218609" y="4694682"/>
            <a:ext cx="725213" cy="85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Page 7 | Food alphabet Images - Free Download on Freepik">
            <a:extLst>
              <a:ext uri="{FF2B5EF4-FFF2-40B4-BE49-F238E27FC236}">
                <a16:creationId xmlns:a16="http://schemas.microsoft.com/office/drawing/2014/main" id="{FFEE0191-9DAA-98C7-0EA0-6696846E33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8" t="29800" r="61303" b="54750"/>
          <a:stretch>
            <a:fillRect/>
          </a:stretch>
        </p:blipFill>
        <p:spPr bwMode="auto">
          <a:xfrm>
            <a:off x="7231536" y="4498695"/>
            <a:ext cx="651207" cy="90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Page 7 | Food alphabet Images - Free Download on Freepik">
            <a:extLst>
              <a:ext uri="{FF2B5EF4-FFF2-40B4-BE49-F238E27FC236}">
                <a16:creationId xmlns:a16="http://schemas.microsoft.com/office/drawing/2014/main" id="{23C57A09-B84B-E2E0-3075-62EDBE268B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54" t="10147" r="43967" b="76507"/>
          <a:stretch>
            <a:fillRect/>
          </a:stretch>
        </p:blipFill>
        <p:spPr bwMode="auto">
          <a:xfrm>
            <a:off x="3850907" y="4710648"/>
            <a:ext cx="794982" cy="78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Page 7 | Food alphabet Images - Free Download on Freepik">
            <a:extLst>
              <a:ext uri="{FF2B5EF4-FFF2-40B4-BE49-F238E27FC236}">
                <a16:creationId xmlns:a16="http://schemas.microsoft.com/office/drawing/2014/main" id="{01A2D873-582C-410B-2F84-A671DBA1C6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72" t="75302" r="10440" b="10099"/>
          <a:stretch>
            <a:fillRect/>
          </a:stretch>
        </p:blipFill>
        <p:spPr bwMode="auto">
          <a:xfrm>
            <a:off x="5759646" y="3598143"/>
            <a:ext cx="725213" cy="85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Page 7 | Food alphabet Images - Free Download on Freepik">
            <a:extLst>
              <a:ext uri="{FF2B5EF4-FFF2-40B4-BE49-F238E27FC236}">
                <a16:creationId xmlns:a16="http://schemas.microsoft.com/office/drawing/2014/main" id="{9122695B-3026-3807-7E61-3C5F4B33AD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6" t="31952" r="71540" b="53854"/>
          <a:stretch>
            <a:fillRect/>
          </a:stretch>
        </p:blipFill>
        <p:spPr bwMode="auto">
          <a:xfrm>
            <a:off x="7189878" y="3571010"/>
            <a:ext cx="604345" cy="83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Page 7 | Food alphabet Images - Free Download on Freepik">
            <a:extLst>
              <a:ext uri="{FF2B5EF4-FFF2-40B4-BE49-F238E27FC236}">
                <a16:creationId xmlns:a16="http://schemas.microsoft.com/office/drawing/2014/main" id="{D2D0C98F-BE25-A885-8E75-1F6269A056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8" t="10185" r="71095" b="74365"/>
          <a:stretch>
            <a:fillRect/>
          </a:stretch>
        </p:blipFill>
        <p:spPr bwMode="auto">
          <a:xfrm>
            <a:off x="6480992" y="3557282"/>
            <a:ext cx="854803" cy="9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Page 7 | Food alphabet Images - Free Download on Freepik">
            <a:extLst>
              <a:ext uri="{FF2B5EF4-FFF2-40B4-BE49-F238E27FC236}">
                <a16:creationId xmlns:a16="http://schemas.microsoft.com/office/drawing/2014/main" id="{0AE58EDF-45C6-C891-3F0C-19F874E156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6" t="74496" r="64147" b="10054"/>
          <a:stretch>
            <a:fillRect/>
          </a:stretch>
        </p:blipFill>
        <p:spPr bwMode="auto">
          <a:xfrm>
            <a:off x="6032001" y="3396460"/>
            <a:ext cx="257154" cy="27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32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687FF6D-3C8E-2E47-FAA6-E9165F8634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1F2ED1-6BFD-5FE5-0FF2-D49DDBF9A006}"/>
              </a:ext>
            </a:extLst>
          </p:cNvPr>
          <p:cNvSpPr txBox="1"/>
          <p:nvPr/>
        </p:nvSpPr>
        <p:spPr>
          <a:xfrm>
            <a:off x="1455174" y="255639"/>
            <a:ext cx="9960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1.3. PREHRANA I PROBAVA U SLUŽBI ZDRAVLJA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20A37B-64DF-2149-9084-A33AE4151110}"/>
              </a:ext>
            </a:extLst>
          </p:cNvPr>
          <p:cNvSpPr txBox="1"/>
          <p:nvPr/>
        </p:nvSpPr>
        <p:spPr>
          <a:xfrm>
            <a:off x="578427" y="1130262"/>
            <a:ext cx="3553691" cy="461665"/>
          </a:xfrm>
          <a:custGeom>
            <a:avLst/>
            <a:gdLst>
              <a:gd name="csX0" fmla="*/ 0 w 3553691"/>
              <a:gd name="csY0" fmla="*/ 0 h 461665"/>
              <a:gd name="csX1" fmla="*/ 592282 w 3553691"/>
              <a:gd name="csY1" fmla="*/ 0 h 461665"/>
              <a:gd name="csX2" fmla="*/ 1220101 w 3553691"/>
              <a:gd name="csY2" fmla="*/ 0 h 461665"/>
              <a:gd name="csX3" fmla="*/ 1883456 w 3553691"/>
              <a:gd name="csY3" fmla="*/ 0 h 461665"/>
              <a:gd name="csX4" fmla="*/ 2369127 w 3553691"/>
              <a:gd name="csY4" fmla="*/ 0 h 461665"/>
              <a:gd name="csX5" fmla="*/ 2890335 w 3553691"/>
              <a:gd name="csY5" fmla="*/ 0 h 461665"/>
              <a:gd name="csX6" fmla="*/ 3553691 w 3553691"/>
              <a:gd name="csY6" fmla="*/ 0 h 461665"/>
              <a:gd name="csX7" fmla="*/ 3553691 w 3553691"/>
              <a:gd name="csY7" fmla="*/ 461665 h 461665"/>
              <a:gd name="csX8" fmla="*/ 2890335 w 3553691"/>
              <a:gd name="csY8" fmla="*/ 461665 h 461665"/>
              <a:gd name="csX9" fmla="*/ 2298054 w 3553691"/>
              <a:gd name="csY9" fmla="*/ 461665 h 461665"/>
              <a:gd name="csX10" fmla="*/ 1776846 w 3553691"/>
              <a:gd name="csY10" fmla="*/ 461665 h 461665"/>
              <a:gd name="csX11" fmla="*/ 1220101 w 3553691"/>
              <a:gd name="csY11" fmla="*/ 461665 h 461665"/>
              <a:gd name="csX12" fmla="*/ 556745 w 3553691"/>
              <a:gd name="csY12" fmla="*/ 461665 h 461665"/>
              <a:gd name="csX13" fmla="*/ 0 w 3553691"/>
              <a:gd name="csY13" fmla="*/ 461665 h 461665"/>
              <a:gd name="csX14" fmla="*/ 0 w 3553691"/>
              <a:gd name="csY14" fmla="*/ 0 h 46166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553691" h="461665" fill="none" extrusionOk="0">
                <a:moveTo>
                  <a:pt x="0" y="0"/>
                </a:moveTo>
                <a:cubicBezTo>
                  <a:pt x="260402" y="-4098"/>
                  <a:pt x="450110" y="23984"/>
                  <a:pt x="592282" y="0"/>
                </a:cubicBezTo>
                <a:cubicBezTo>
                  <a:pt x="734454" y="-23984"/>
                  <a:pt x="1058882" y="2711"/>
                  <a:pt x="1220101" y="0"/>
                </a:cubicBezTo>
                <a:cubicBezTo>
                  <a:pt x="1381320" y="-2711"/>
                  <a:pt x="1607004" y="29220"/>
                  <a:pt x="1883456" y="0"/>
                </a:cubicBezTo>
                <a:cubicBezTo>
                  <a:pt x="2159909" y="-29220"/>
                  <a:pt x="2218508" y="4712"/>
                  <a:pt x="2369127" y="0"/>
                </a:cubicBezTo>
                <a:cubicBezTo>
                  <a:pt x="2519746" y="-4712"/>
                  <a:pt x="2693753" y="-2155"/>
                  <a:pt x="2890335" y="0"/>
                </a:cubicBezTo>
                <a:cubicBezTo>
                  <a:pt x="3086917" y="2155"/>
                  <a:pt x="3266261" y="-4218"/>
                  <a:pt x="3553691" y="0"/>
                </a:cubicBezTo>
                <a:cubicBezTo>
                  <a:pt x="3562424" y="197112"/>
                  <a:pt x="3560984" y="352246"/>
                  <a:pt x="3553691" y="461665"/>
                </a:cubicBezTo>
                <a:cubicBezTo>
                  <a:pt x="3315807" y="472900"/>
                  <a:pt x="3109422" y="458166"/>
                  <a:pt x="2890335" y="461665"/>
                </a:cubicBezTo>
                <a:cubicBezTo>
                  <a:pt x="2671248" y="465164"/>
                  <a:pt x="2447720" y="482322"/>
                  <a:pt x="2298054" y="461665"/>
                </a:cubicBezTo>
                <a:cubicBezTo>
                  <a:pt x="2148388" y="441008"/>
                  <a:pt x="1910568" y="485835"/>
                  <a:pt x="1776846" y="461665"/>
                </a:cubicBezTo>
                <a:cubicBezTo>
                  <a:pt x="1643124" y="437495"/>
                  <a:pt x="1431690" y="486342"/>
                  <a:pt x="1220101" y="461665"/>
                </a:cubicBezTo>
                <a:cubicBezTo>
                  <a:pt x="1008513" y="436988"/>
                  <a:pt x="774420" y="479519"/>
                  <a:pt x="556745" y="461665"/>
                </a:cubicBezTo>
                <a:cubicBezTo>
                  <a:pt x="339070" y="443811"/>
                  <a:pt x="269100" y="484130"/>
                  <a:pt x="0" y="461665"/>
                </a:cubicBezTo>
                <a:cubicBezTo>
                  <a:pt x="-14733" y="309496"/>
                  <a:pt x="-12593" y="217519"/>
                  <a:pt x="0" y="0"/>
                </a:cubicBezTo>
                <a:close/>
              </a:path>
              <a:path w="3553691" h="461665" stroke="0" extrusionOk="0">
                <a:moveTo>
                  <a:pt x="0" y="0"/>
                </a:moveTo>
                <a:cubicBezTo>
                  <a:pt x="140473" y="6587"/>
                  <a:pt x="375522" y="-2364"/>
                  <a:pt x="592282" y="0"/>
                </a:cubicBezTo>
                <a:cubicBezTo>
                  <a:pt x="809042" y="2364"/>
                  <a:pt x="1077092" y="-27287"/>
                  <a:pt x="1255637" y="0"/>
                </a:cubicBezTo>
                <a:cubicBezTo>
                  <a:pt x="1434182" y="27287"/>
                  <a:pt x="1646615" y="-5680"/>
                  <a:pt x="1812382" y="0"/>
                </a:cubicBezTo>
                <a:cubicBezTo>
                  <a:pt x="1978150" y="5680"/>
                  <a:pt x="2140287" y="20985"/>
                  <a:pt x="2404664" y="0"/>
                </a:cubicBezTo>
                <a:cubicBezTo>
                  <a:pt x="2669041" y="-20985"/>
                  <a:pt x="2902271" y="-6052"/>
                  <a:pt x="3032483" y="0"/>
                </a:cubicBezTo>
                <a:cubicBezTo>
                  <a:pt x="3162695" y="6052"/>
                  <a:pt x="3328490" y="15969"/>
                  <a:pt x="3553691" y="0"/>
                </a:cubicBezTo>
                <a:cubicBezTo>
                  <a:pt x="3571815" y="149862"/>
                  <a:pt x="3556923" y="349966"/>
                  <a:pt x="3553691" y="461665"/>
                </a:cubicBezTo>
                <a:cubicBezTo>
                  <a:pt x="3278963" y="452552"/>
                  <a:pt x="3180466" y="443271"/>
                  <a:pt x="2996946" y="461665"/>
                </a:cubicBezTo>
                <a:cubicBezTo>
                  <a:pt x="2813427" y="480059"/>
                  <a:pt x="2696332" y="465771"/>
                  <a:pt x="2440201" y="461665"/>
                </a:cubicBezTo>
                <a:cubicBezTo>
                  <a:pt x="2184071" y="457559"/>
                  <a:pt x="2078110" y="436559"/>
                  <a:pt x="1847919" y="461665"/>
                </a:cubicBezTo>
                <a:cubicBezTo>
                  <a:pt x="1617728" y="486771"/>
                  <a:pt x="1490055" y="485619"/>
                  <a:pt x="1362248" y="461665"/>
                </a:cubicBezTo>
                <a:cubicBezTo>
                  <a:pt x="1234441" y="437711"/>
                  <a:pt x="1033183" y="443028"/>
                  <a:pt x="734429" y="461665"/>
                </a:cubicBezTo>
                <a:cubicBezTo>
                  <a:pt x="435675" y="480302"/>
                  <a:pt x="353684" y="455034"/>
                  <a:pt x="0" y="461665"/>
                </a:cubicBezTo>
                <a:cubicBezTo>
                  <a:pt x="7348" y="267771"/>
                  <a:pt x="2060" y="139678"/>
                  <a:pt x="0" y="0"/>
                </a:cubicBezTo>
                <a:close/>
              </a:path>
            </a:pathLst>
          </a:custGeom>
          <a:solidFill>
            <a:srgbClr val="FDE8E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4199121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REFLEKSIJA</a:t>
            </a:r>
          </a:p>
        </p:txBody>
      </p:sp>
      <p:pic>
        <p:nvPicPr>
          <p:cNvPr id="4" name="Picture 3" descr="Pencil and Paper Clip Art Image - ClipSafari">
            <a:extLst>
              <a:ext uri="{FF2B5EF4-FFF2-40B4-BE49-F238E27FC236}">
                <a16:creationId xmlns:a16="http://schemas.microsoft.com/office/drawing/2014/main" id="{D159940B-D441-4B64-FB13-1A07822BA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671" y="717304"/>
            <a:ext cx="2734428" cy="208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B67CAA-7CD6-8D55-2BE3-5EDDA645D9B4}"/>
              </a:ext>
            </a:extLst>
          </p:cNvPr>
          <p:cNvSpPr txBox="1"/>
          <p:nvPr/>
        </p:nvSpPr>
        <p:spPr>
          <a:xfrm>
            <a:off x="116927" y="1896730"/>
            <a:ext cx="1105145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hr-HR" sz="2400" b="1" dirty="0">
                <a:latin typeface="Comic Sans MS" panose="030F0702030302020204" pitchFamily="66" charset="0"/>
              </a:rPr>
              <a:t>PUTOVANJE HRANE KROZ TIJELO</a:t>
            </a:r>
          </a:p>
          <a:p>
            <a:pPr>
              <a:buNone/>
            </a:pPr>
            <a:endParaRPr lang="hr-HR" sz="2400" dirty="0">
              <a:latin typeface="Comic Sans MS" panose="030F0702030302020204" pitchFamily="66" charset="0"/>
            </a:endParaRPr>
          </a:p>
          <a:p>
            <a:pPr>
              <a:buNone/>
            </a:pPr>
            <a:r>
              <a:rPr lang="en-US" sz="2400" dirty="0" err="1">
                <a:latin typeface="Comic Sans MS" panose="030F0702030302020204" pitchFamily="66" charset="0"/>
              </a:rPr>
              <a:t>Zamisli</a:t>
            </a:r>
            <a:r>
              <a:rPr lang="en-US" sz="2400" dirty="0">
                <a:latin typeface="Comic Sans MS" panose="030F0702030302020204" pitchFamily="66" charset="0"/>
              </a:rPr>
              <a:t> da </a:t>
            </a:r>
            <a:r>
              <a:rPr lang="en-US" sz="2400" dirty="0" err="1">
                <a:latin typeface="Comic Sans MS" panose="030F0702030302020204" pitchFamily="66" charset="0"/>
              </a:rPr>
              <a:t>si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komadić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hrane</a:t>
            </a:r>
            <a:r>
              <a:rPr lang="en-US" sz="2400" dirty="0">
                <a:latin typeface="Comic Sans MS" panose="030F0702030302020204" pitchFamily="66" charset="0"/>
              </a:rPr>
              <a:t> koji je </a:t>
            </a:r>
            <a:r>
              <a:rPr lang="en-US" sz="2400" dirty="0" err="1">
                <a:latin typeface="Comic Sans MS" panose="030F0702030302020204" pitchFamily="66" charset="0"/>
              </a:rPr>
              <a:t>upravo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ušao</a:t>
            </a:r>
            <a:r>
              <a:rPr lang="en-US" sz="2400" dirty="0">
                <a:latin typeface="Comic Sans MS" panose="030F0702030302020204" pitchFamily="66" charset="0"/>
              </a:rPr>
              <a:t> u </a:t>
            </a:r>
            <a:r>
              <a:rPr lang="en-US" sz="2400" dirty="0" err="1">
                <a:latin typeface="Comic Sans MS" panose="030F0702030302020204" pitchFamily="66" charset="0"/>
              </a:rPr>
              <a:t>ljudsko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tijelo</a:t>
            </a:r>
            <a:r>
              <a:rPr lang="en-US" sz="2400" dirty="0">
                <a:latin typeface="Comic Sans MS" panose="030F0702030302020204" pitchFamily="66" charset="0"/>
              </a:rPr>
              <a:t>. </a:t>
            </a:r>
            <a:r>
              <a:rPr lang="en-US" sz="2400" dirty="0" err="1">
                <a:latin typeface="Comic Sans MS" panose="030F0702030302020204" pitchFamily="66" charset="0"/>
              </a:rPr>
              <a:t>Napiši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kratku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priču</a:t>
            </a:r>
            <a:r>
              <a:rPr lang="en-US" sz="2400" dirty="0">
                <a:latin typeface="Comic Sans MS" panose="030F0702030302020204" pitchFamily="66" charset="0"/>
              </a:rPr>
              <a:t> u </a:t>
            </a:r>
            <a:r>
              <a:rPr lang="en-US" sz="2400" dirty="0" err="1">
                <a:latin typeface="Comic Sans MS" panose="030F0702030302020204" pitchFamily="66" charset="0"/>
              </a:rPr>
              <a:t>kojoj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opisuješ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svoje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putovanje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kroz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probavni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sustav</a:t>
            </a:r>
            <a:r>
              <a:rPr lang="en-US" sz="2400" dirty="0">
                <a:latin typeface="Comic Sans MS" panose="030F0702030302020204" pitchFamily="66" charset="0"/>
              </a:rPr>
              <a:t>.</a:t>
            </a:r>
            <a:endParaRPr lang="hr-HR" sz="2400" dirty="0">
              <a:latin typeface="Comic Sans MS" panose="030F0702030302020204" pitchFamily="66" charset="0"/>
            </a:endParaRPr>
          </a:p>
          <a:p>
            <a:pPr>
              <a:buNone/>
            </a:pPr>
            <a:endParaRPr lang="en-US" sz="2400" dirty="0">
              <a:latin typeface="Comic Sans MS" panose="030F0702030302020204" pitchFamily="66" charset="0"/>
            </a:endParaRPr>
          </a:p>
          <a:p>
            <a:pPr>
              <a:buNone/>
            </a:pPr>
            <a:r>
              <a:rPr lang="en-US" sz="2400" dirty="0">
                <a:latin typeface="Comic Sans MS" panose="030F0702030302020204" pitchFamily="66" charset="0"/>
              </a:rPr>
              <a:t>U </a:t>
            </a:r>
            <a:r>
              <a:rPr lang="en-US" sz="2400" dirty="0" err="1">
                <a:latin typeface="Comic Sans MS" panose="030F0702030302020204" pitchFamily="66" charset="0"/>
              </a:rPr>
              <a:t>svojoj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refleksiji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odgovori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na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pitanja</a:t>
            </a:r>
            <a:r>
              <a:rPr lang="en-US" sz="2400" dirty="0">
                <a:latin typeface="Comic Sans MS" panose="030F0702030302020204" pitchFamily="66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i="1" dirty="0" err="1">
                <a:latin typeface="Comic Sans MS" panose="030F0702030302020204" pitchFamily="66" charset="0"/>
              </a:rPr>
              <a:t>Gdje</a:t>
            </a:r>
            <a:r>
              <a:rPr lang="en-US" sz="2400" i="1" dirty="0">
                <a:latin typeface="Comic Sans MS" panose="030F0702030302020204" pitchFamily="66" charset="0"/>
              </a:rPr>
              <a:t> </a:t>
            </a:r>
            <a:r>
              <a:rPr lang="en-US" sz="2400" i="1" dirty="0" err="1">
                <a:latin typeface="Comic Sans MS" panose="030F0702030302020204" pitchFamily="66" charset="0"/>
              </a:rPr>
              <a:t>započinje</a:t>
            </a:r>
            <a:r>
              <a:rPr lang="en-US" sz="2400" i="1" dirty="0">
                <a:latin typeface="Comic Sans MS" panose="030F0702030302020204" pitchFamily="66" charset="0"/>
              </a:rPr>
              <a:t> </a:t>
            </a:r>
            <a:r>
              <a:rPr lang="en-US" sz="2400" i="1" dirty="0" err="1">
                <a:latin typeface="Comic Sans MS" panose="030F0702030302020204" pitchFamily="66" charset="0"/>
              </a:rPr>
              <a:t>tvoje</a:t>
            </a:r>
            <a:r>
              <a:rPr lang="en-US" sz="2400" i="1" dirty="0">
                <a:latin typeface="Comic Sans MS" panose="030F0702030302020204" pitchFamily="66" charset="0"/>
              </a:rPr>
              <a:t> </a:t>
            </a:r>
            <a:r>
              <a:rPr lang="en-US" sz="2400" i="1" dirty="0" err="1">
                <a:latin typeface="Comic Sans MS" panose="030F0702030302020204" pitchFamily="66" charset="0"/>
              </a:rPr>
              <a:t>putovanje</a:t>
            </a:r>
            <a:r>
              <a:rPr lang="en-US" sz="2400" i="1" dirty="0">
                <a:latin typeface="Comic Sans MS" panose="030F0702030302020204" pitchFamily="66" charset="0"/>
              </a:rPr>
              <a:t> </a:t>
            </a:r>
            <a:r>
              <a:rPr lang="en-US" sz="2400" i="1" dirty="0" err="1">
                <a:latin typeface="Comic Sans MS" panose="030F0702030302020204" pitchFamily="66" charset="0"/>
              </a:rPr>
              <a:t>i</a:t>
            </a:r>
            <a:r>
              <a:rPr lang="en-US" sz="2400" i="1" dirty="0">
                <a:latin typeface="Comic Sans MS" panose="030F0702030302020204" pitchFamily="66" charset="0"/>
              </a:rPr>
              <a:t> </a:t>
            </a:r>
            <a:r>
              <a:rPr lang="en-US" sz="2400" i="1" dirty="0" err="1">
                <a:latin typeface="Comic Sans MS" panose="030F0702030302020204" pitchFamily="66" charset="0"/>
              </a:rPr>
              <a:t>što</a:t>
            </a:r>
            <a:r>
              <a:rPr lang="en-US" sz="2400" i="1" dirty="0">
                <a:latin typeface="Comic Sans MS" panose="030F0702030302020204" pitchFamily="66" charset="0"/>
              </a:rPr>
              <a:t> se </a:t>
            </a:r>
            <a:r>
              <a:rPr lang="en-US" sz="2400" i="1" dirty="0" err="1">
                <a:latin typeface="Comic Sans MS" panose="030F0702030302020204" pitchFamily="66" charset="0"/>
              </a:rPr>
              <a:t>tamo</a:t>
            </a:r>
            <a:r>
              <a:rPr lang="en-US" sz="2400" i="1" dirty="0">
                <a:latin typeface="Comic Sans MS" panose="030F0702030302020204" pitchFamily="66" charset="0"/>
              </a:rPr>
              <a:t> </a:t>
            </a:r>
            <a:r>
              <a:rPr lang="en-US" sz="2400" i="1" dirty="0" err="1">
                <a:latin typeface="Comic Sans MS" panose="030F0702030302020204" pitchFamily="66" charset="0"/>
              </a:rPr>
              <a:t>događa</a:t>
            </a:r>
            <a:r>
              <a:rPr lang="en-US" sz="2400" i="1" dirty="0">
                <a:latin typeface="Comic Sans MS" panose="030F0702030302020204" pitchFamily="66" charset="0"/>
              </a:rPr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i="1" dirty="0" err="1">
                <a:latin typeface="Comic Sans MS" panose="030F0702030302020204" pitchFamily="66" charset="0"/>
              </a:rPr>
              <a:t>Koje</a:t>
            </a:r>
            <a:r>
              <a:rPr lang="en-US" sz="2400" i="1" dirty="0">
                <a:latin typeface="Comic Sans MS" panose="030F0702030302020204" pitchFamily="66" charset="0"/>
              </a:rPr>
              <a:t> </a:t>
            </a:r>
            <a:r>
              <a:rPr lang="en-US" sz="2400" i="1" dirty="0" err="1">
                <a:latin typeface="Comic Sans MS" panose="030F0702030302020204" pitchFamily="66" charset="0"/>
              </a:rPr>
              <a:t>organe</a:t>
            </a:r>
            <a:r>
              <a:rPr lang="en-US" sz="2400" i="1" dirty="0">
                <a:latin typeface="Comic Sans MS" panose="030F0702030302020204" pitchFamily="66" charset="0"/>
              </a:rPr>
              <a:t> </a:t>
            </a:r>
            <a:r>
              <a:rPr lang="en-US" sz="2400" i="1" dirty="0" err="1">
                <a:latin typeface="Comic Sans MS" panose="030F0702030302020204" pitchFamily="66" charset="0"/>
              </a:rPr>
              <a:t>probavnog</a:t>
            </a:r>
            <a:r>
              <a:rPr lang="en-US" sz="2400" i="1" dirty="0">
                <a:latin typeface="Comic Sans MS" panose="030F0702030302020204" pitchFamily="66" charset="0"/>
              </a:rPr>
              <a:t> </a:t>
            </a:r>
            <a:r>
              <a:rPr lang="en-US" sz="2400" i="1" dirty="0" err="1">
                <a:latin typeface="Comic Sans MS" panose="030F0702030302020204" pitchFamily="66" charset="0"/>
              </a:rPr>
              <a:t>sustava</a:t>
            </a:r>
            <a:r>
              <a:rPr lang="en-US" sz="2400" i="1" dirty="0">
                <a:latin typeface="Comic Sans MS" panose="030F0702030302020204" pitchFamily="66" charset="0"/>
              </a:rPr>
              <a:t> </a:t>
            </a:r>
            <a:r>
              <a:rPr lang="en-US" sz="2400" i="1" dirty="0" err="1">
                <a:latin typeface="Comic Sans MS" panose="030F0702030302020204" pitchFamily="66" charset="0"/>
              </a:rPr>
              <a:t>prolaziš</a:t>
            </a:r>
            <a:r>
              <a:rPr lang="en-US" sz="2400" i="1" dirty="0">
                <a:latin typeface="Comic Sans MS" panose="030F0702030302020204" pitchFamily="66" charset="0"/>
              </a:rPr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i="1" dirty="0">
                <a:latin typeface="Comic Sans MS" panose="030F0702030302020204" pitchFamily="66" charset="0"/>
              </a:rPr>
              <a:t>Kako </a:t>
            </a:r>
            <a:r>
              <a:rPr lang="en-US" sz="2400" i="1" dirty="0" err="1">
                <a:latin typeface="Comic Sans MS" panose="030F0702030302020204" pitchFamily="66" charset="0"/>
              </a:rPr>
              <a:t>ti</a:t>
            </a:r>
            <a:r>
              <a:rPr lang="en-US" sz="2400" i="1" dirty="0">
                <a:latin typeface="Comic Sans MS" panose="030F0702030302020204" pitchFamily="66" charset="0"/>
              </a:rPr>
              <a:t> </a:t>
            </a:r>
            <a:r>
              <a:rPr lang="en-US" sz="2400" i="1" dirty="0" err="1">
                <a:latin typeface="Comic Sans MS" panose="030F0702030302020204" pitchFamily="66" charset="0"/>
              </a:rPr>
              <a:t>različiti</a:t>
            </a:r>
            <a:r>
              <a:rPr lang="en-US" sz="2400" i="1" dirty="0">
                <a:latin typeface="Comic Sans MS" panose="030F0702030302020204" pitchFamily="66" charset="0"/>
              </a:rPr>
              <a:t> </a:t>
            </a:r>
            <a:r>
              <a:rPr lang="en-US" sz="2400" i="1" dirty="0" err="1">
                <a:latin typeface="Comic Sans MS" panose="030F0702030302020204" pitchFamily="66" charset="0"/>
              </a:rPr>
              <a:t>dijelovi</a:t>
            </a:r>
            <a:r>
              <a:rPr lang="en-US" sz="2400" i="1" dirty="0">
                <a:latin typeface="Comic Sans MS" panose="030F0702030302020204" pitchFamily="66" charset="0"/>
              </a:rPr>
              <a:t> </a:t>
            </a:r>
            <a:r>
              <a:rPr lang="en-US" sz="2400" i="1" dirty="0" err="1">
                <a:latin typeface="Comic Sans MS" panose="030F0702030302020204" pitchFamily="66" charset="0"/>
              </a:rPr>
              <a:t>tijela</a:t>
            </a:r>
            <a:r>
              <a:rPr lang="en-US" sz="2400" i="1" dirty="0">
                <a:latin typeface="Comic Sans MS" panose="030F0702030302020204" pitchFamily="66" charset="0"/>
              </a:rPr>
              <a:t> </a:t>
            </a:r>
            <a:r>
              <a:rPr lang="en-US" sz="2400" i="1" dirty="0" err="1">
                <a:latin typeface="Comic Sans MS" panose="030F0702030302020204" pitchFamily="66" charset="0"/>
              </a:rPr>
              <a:t>pomažu</a:t>
            </a:r>
            <a:r>
              <a:rPr lang="en-US" sz="2400" i="1" dirty="0">
                <a:latin typeface="Comic Sans MS" panose="030F0702030302020204" pitchFamily="66" charset="0"/>
              </a:rPr>
              <a:t> da se </a:t>
            </a:r>
            <a:r>
              <a:rPr lang="en-US" sz="2400" i="1" dirty="0" err="1">
                <a:latin typeface="Comic Sans MS" panose="030F0702030302020204" pitchFamily="66" charset="0"/>
              </a:rPr>
              <a:t>razgradiš</a:t>
            </a:r>
            <a:r>
              <a:rPr lang="en-US" sz="2400" i="1" dirty="0">
                <a:latin typeface="Comic Sans MS" panose="030F0702030302020204" pitchFamily="66" charset="0"/>
              </a:rPr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i="1" dirty="0" err="1">
                <a:latin typeface="Comic Sans MS" panose="030F0702030302020204" pitchFamily="66" charset="0"/>
              </a:rPr>
              <a:t>Što</a:t>
            </a:r>
            <a:r>
              <a:rPr lang="en-US" sz="2400" i="1" dirty="0">
                <a:latin typeface="Comic Sans MS" panose="030F0702030302020204" pitchFamily="66" charset="0"/>
              </a:rPr>
              <a:t> se </a:t>
            </a:r>
            <a:r>
              <a:rPr lang="en-US" sz="2400" i="1" dirty="0" err="1">
                <a:latin typeface="Comic Sans MS" panose="030F0702030302020204" pitchFamily="66" charset="0"/>
              </a:rPr>
              <a:t>događa</a:t>
            </a:r>
            <a:r>
              <a:rPr lang="en-US" sz="2400" i="1" dirty="0">
                <a:latin typeface="Comic Sans MS" panose="030F0702030302020204" pitchFamily="66" charset="0"/>
              </a:rPr>
              <a:t> s </a:t>
            </a:r>
            <a:r>
              <a:rPr lang="en-US" sz="2400" i="1" dirty="0" err="1">
                <a:latin typeface="Comic Sans MS" panose="030F0702030302020204" pitchFamily="66" charset="0"/>
              </a:rPr>
              <a:t>hranjivim</a:t>
            </a:r>
            <a:r>
              <a:rPr lang="en-US" sz="2400" i="1" dirty="0">
                <a:latin typeface="Comic Sans MS" panose="030F0702030302020204" pitchFamily="66" charset="0"/>
              </a:rPr>
              <a:t> </a:t>
            </a:r>
            <a:r>
              <a:rPr lang="en-US" sz="2400" i="1" dirty="0" err="1">
                <a:latin typeface="Comic Sans MS" panose="030F0702030302020204" pitchFamily="66" charset="0"/>
              </a:rPr>
              <a:t>tvarima</a:t>
            </a:r>
            <a:r>
              <a:rPr lang="en-US" sz="2400" i="1" dirty="0">
                <a:latin typeface="Comic Sans MS" panose="030F0702030302020204" pitchFamily="66" charset="0"/>
              </a:rPr>
              <a:t> </a:t>
            </a:r>
            <a:r>
              <a:rPr lang="hr-HR" sz="2400" i="1" dirty="0">
                <a:latin typeface="Comic Sans MS" panose="030F0702030302020204" pitchFamily="66" charset="0"/>
              </a:rPr>
              <a:t>prolaskom kroz </a:t>
            </a:r>
          </a:p>
          <a:p>
            <a:r>
              <a:rPr lang="hr-HR" sz="2400" i="1" dirty="0">
                <a:latin typeface="Comic Sans MS" panose="030F0702030302020204" pitchFamily="66" charset="0"/>
              </a:rPr>
              <a:t>  pojedine organe</a:t>
            </a:r>
            <a:r>
              <a:rPr lang="en-US" sz="2400" i="1" dirty="0">
                <a:latin typeface="Comic Sans MS" panose="030F0702030302020204" pitchFamily="66" charset="0"/>
              </a:rPr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i="1" dirty="0">
                <a:latin typeface="Comic Sans MS" panose="030F0702030302020204" pitchFamily="66" charset="0"/>
              </a:rPr>
              <a:t>Kako </a:t>
            </a:r>
            <a:r>
              <a:rPr lang="en-US" sz="2400" i="1" dirty="0" err="1">
                <a:latin typeface="Comic Sans MS" panose="030F0702030302020204" pitchFamily="66" charset="0"/>
              </a:rPr>
              <a:t>završava</a:t>
            </a:r>
            <a:r>
              <a:rPr lang="en-US" sz="2400" i="1" dirty="0">
                <a:latin typeface="Comic Sans MS" panose="030F0702030302020204" pitchFamily="66" charset="0"/>
              </a:rPr>
              <a:t> </a:t>
            </a:r>
            <a:r>
              <a:rPr lang="en-US" sz="2400" i="1" dirty="0" err="1">
                <a:latin typeface="Comic Sans MS" panose="030F0702030302020204" pitchFamily="66" charset="0"/>
              </a:rPr>
              <a:t>tvoje</a:t>
            </a:r>
            <a:r>
              <a:rPr lang="en-US" sz="2400" i="1" dirty="0">
                <a:latin typeface="Comic Sans MS" panose="030F0702030302020204" pitchFamily="66" charset="0"/>
              </a:rPr>
              <a:t> </a:t>
            </a:r>
            <a:r>
              <a:rPr lang="en-US" sz="2400" i="1" dirty="0" err="1">
                <a:latin typeface="Comic Sans MS" panose="030F0702030302020204" pitchFamily="66" charset="0"/>
              </a:rPr>
              <a:t>putovanje</a:t>
            </a:r>
            <a:r>
              <a:rPr lang="en-US" sz="2400" i="1" dirty="0">
                <a:latin typeface="Comic Sans MS" panose="030F0702030302020204" pitchFamily="66" charset="0"/>
              </a:rPr>
              <a:t>?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7885C74-3A29-9D27-68E2-B4E3431122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3189" t="7755" r="3189" b="7053"/>
          <a:stretch/>
        </p:blipFill>
        <p:spPr>
          <a:xfrm>
            <a:off x="8438115" y="3533387"/>
            <a:ext cx="3315824" cy="218146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16845A0D-FCE7-04A0-57C0-E2608BCE11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6386" y="3429000"/>
            <a:ext cx="3628687" cy="2533489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F4BBC8C2-5F99-FD45-5AA4-3A893FF64C5F}"/>
              </a:ext>
            </a:extLst>
          </p:cNvPr>
          <p:cNvSpPr txBox="1"/>
          <p:nvPr/>
        </p:nvSpPr>
        <p:spPr>
          <a:xfrm>
            <a:off x="8482082" y="4143635"/>
            <a:ext cx="33570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>
                <a:latin typeface="Comic Sans MS" panose="030F0702030302020204" pitchFamily="66" charset="0"/>
              </a:rPr>
              <a:t> Riješi RB: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hr-HR" sz="2400" dirty="0">
                <a:latin typeface="Comic Sans MS" panose="030F0702030302020204" pitchFamily="66" charset="0"/>
              </a:rPr>
              <a:t>str. 22, </a:t>
            </a:r>
          </a:p>
          <a:p>
            <a:pPr algn="ctr"/>
            <a:r>
              <a:rPr lang="hr-HR" sz="2400" dirty="0">
                <a:latin typeface="Comic Sans MS" panose="030F0702030302020204" pitchFamily="66" charset="0"/>
              </a:rPr>
              <a:t>zadaci 1.- 4.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9" name="Picture 4" descr="Brain thinking Images - Free Download on Freepik">
            <a:extLst>
              <a:ext uri="{FF2B5EF4-FFF2-40B4-BE49-F238E27FC236}">
                <a16:creationId xmlns:a16="http://schemas.microsoft.com/office/drawing/2014/main" id="{DB72C62C-E5CC-A501-79D1-784B6BCA7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310" y="5512480"/>
            <a:ext cx="1093361" cy="106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84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FF9F48D-7152-9259-CB27-FA440772CA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6D0D3F-C389-297A-4415-8EAED799B1FD}"/>
              </a:ext>
            </a:extLst>
          </p:cNvPr>
          <p:cNvSpPr txBox="1"/>
          <p:nvPr/>
        </p:nvSpPr>
        <p:spPr>
          <a:xfrm>
            <a:off x="1455174" y="255639"/>
            <a:ext cx="9960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1.3. PREHRANA I PROBAVA U SLUŽBI ZDRAVLJA</a:t>
            </a:r>
          </a:p>
        </p:txBody>
      </p:sp>
      <p:pic>
        <p:nvPicPr>
          <p:cNvPr id="3" name="Slika 1">
            <a:extLst>
              <a:ext uri="{FF2B5EF4-FFF2-40B4-BE49-F238E27FC236}">
                <a16:creationId xmlns:a16="http://schemas.microsoft.com/office/drawing/2014/main" id="{81B2F188-C812-D49F-EE0B-6BCB209903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67188" t="39810" r="28461" b="51969"/>
          <a:stretch/>
        </p:blipFill>
        <p:spPr>
          <a:xfrm>
            <a:off x="8513522" y="2284261"/>
            <a:ext cx="1466220" cy="1557694"/>
          </a:xfrm>
          <a:prstGeom prst="flowChartConnector">
            <a:avLst/>
          </a:prstGeom>
        </p:spPr>
      </p:pic>
      <p:sp>
        <p:nvSpPr>
          <p:cNvPr id="4" name="Dijagram toka: Kraj 10">
            <a:extLst>
              <a:ext uri="{FF2B5EF4-FFF2-40B4-BE49-F238E27FC236}">
                <a16:creationId xmlns:a16="http://schemas.microsoft.com/office/drawing/2014/main" id="{A47DDC67-7C4F-586B-139B-08EACDAEFCEB}"/>
              </a:ext>
            </a:extLst>
          </p:cNvPr>
          <p:cNvSpPr/>
          <p:nvPr/>
        </p:nvSpPr>
        <p:spPr>
          <a:xfrm>
            <a:off x="1673582" y="3854245"/>
            <a:ext cx="8306160" cy="2169904"/>
          </a:xfrm>
          <a:prstGeom prst="flowChartTerminator">
            <a:avLst/>
          </a:prstGeom>
          <a:solidFill>
            <a:srgbClr val="EBF3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dirty="0">
              <a:solidFill>
                <a:srgbClr val="E27ACE"/>
              </a:solidFill>
            </a:endParaRPr>
          </a:p>
        </p:txBody>
      </p:sp>
      <p:sp>
        <p:nvSpPr>
          <p:cNvPr id="5" name="TekstniOkvir 10">
            <a:extLst>
              <a:ext uri="{FF2B5EF4-FFF2-40B4-BE49-F238E27FC236}">
                <a16:creationId xmlns:a16="http://schemas.microsoft.com/office/drawing/2014/main" id="{43B4C4A7-D571-47C1-C874-FBDE910E9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8980" y="4170494"/>
            <a:ext cx="681403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b="1" dirty="0">
                <a:latin typeface="Comic Sans MS" panose="030F0702030302020204" pitchFamily="66" charset="0"/>
              </a:rPr>
              <a:t>Udžbenik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dirty="0">
                <a:latin typeface="Comic Sans MS" panose="030F0702030302020204" pitchFamily="66" charset="0"/>
              </a:rPr>
              <a:t>Znam li odgovoriti? </a:t>
            </a:r>
            <a:r>
              <a:rPr lang="hr-HR" altLang="sr-Latn-RS" b="1" dirty="0">
                <a:latin typeface="Comic Sans MS" panose="030F0702030302020204" pitchFamily="66" charset="0"/>
              </a:rPr>
              <a:t>str.39.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dirty="0">
                <a:latin typeface="Comic Sans MS" panose="030F0702030302020204" pitchFamily="66" charset="0"/>
              </a:rPr>
              <a:t>(domaća zadaća)</a:t>
            </a:r>
          </a:p>
        </p:txBody>
      </p:sp>
      <p:pic>
        <p:nvPicPr>
          <p:cNvPr id="6" name="Picture 2" descr="Homework cartoon background vector free download">
            <a:extLst>
              <a:ext uri="{FF2B5EF4-FFF2-40B4-BE49-F238E27FC236}">
                <a16:creationId xmlns:a16="http://schemas.microsoft.com/office/drawing/2014/main" id="{5019F528-A210-77CD-B562-A987462EF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226" y="1271013"/>
            <a:ext cx="2823702" cy="282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13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1DFBEC-6C5E-2E15-2524-9EECE6D133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3B52283-7305-34BE-EE6C-A4DDE800D2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2126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4059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A8A8689-E2EB-3F50-79B9-7050069F2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FE8689-6396-E82C-E156-ED5650FCBAA9}"/>
              </a:ext>
            </a:extLst>
          </p:cNvPr>
          <p:cNvSpPr txBox="1"/>
          <p:nvPr/>
        </p:nvSpPr>
        <p:spPr>
          <a:xfrm>
            <a:off x="1455174" y="255639"/>
            <a:ext cx="9960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1.3. PREHRANA I PROBAVA U SLUŽBI ZDRAVLJA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0E19023D-0710-60B8-A23B-5527076391F8}"/>
              </a:ext>
            </a:extLst>
          </p:cNvPr>
          <p:cNvSpPr txBox="1"/>
          <p:nvPr/>
        </p:nvSpPr>
        <p:spPr>
          <a:xfrm>
            <a:off x="1224560" y="1300919"/>
            <a:ext cx="10190692" cy="954107"/>
          </a:xfrm>
          <a:prstGeom prst="rect">
            <a:avLst/>
          </a:prstGeom>
          <a:solidFill>
            <a:srgbClr val="EBF3E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ENERGIJA ZA ŽIVOT – IZMJENA TVARI I PRAVILNA PREHRANA</a:t>
            </a:r>
            <a:endParaRPr lang="en-US" sz="28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94C953DF-C122-0B04-5D04-676305C7D62E}"/>
              </a:ext>
            </a:extLst>
          </p:cNvPr>
          <p:cNvSpPr txBox="1"/>
          <p:nvPr/>
        </p:nvSpPr>
        <p:spPr>
          <a:xfrm>
            <a:off x="412955" y="2624200"/>
            <a:ext cx="11002297" cy="2939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hr-HR" sz="2400" dirty="0">
                <a:latin typeface="Comic Sans MS" panose="030F0702030302020204" pitchFamily="66" charset="0"/>
              </a:rPr>
              <a:t>Hranom u tijelo unosimo hranjive tvari </a:t>
            </a:r>
            <a:r>
              <a:rPr lang="hr-HR" sz="2400" dirty="0">
                <a:latin typeface="Comic Sans MS" panose="030F0702030302020204" pitchFamily="66" charset="0"/>
                <a:sym typeface="Wingdings" panose="05000000000000000000" pitchFamily="2" charset="2"/>
              </a:rPr>
              <a:t> razgradnja  energija za životne procese</a:t>
            </a:r>
            <a:endParaRPr lang="hr-HR" sz="2400" dirty="0">
              <a:latin typeface="Comic Sans MS" panose="030F0702030302020204" pitchFamily="66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hr-HR" sz="2400" dirty="0">
                <a:latin typeface="Comic Sans MS" panose="030F0702030302020204" pitchFamily="66" charset="0"/>
              </a:rPr>
              <a:t>Hranjive tvari su ugljikohidrati, proteini, masti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hr-HR" sz="2400" dirty="0">
                <a:latin typeface="Comic Sans MS" panose="030F0702030302020204" pitchFamily="66" charset="0"/>
              </a:rPr>
              <a:t>U tijelo unosimo vodu, vitamine, minerale i vlakna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347B090D-CD20-9E66-18FC-E58F7DC8B2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189" t="7755" r="3189" b="7053"/>
          <a:stretch/>
        </p:blipFill>
        <p:spPr>
          <a:xfrm>
            <a:off x="8142087" y="3854819"/>
            <a:ext cx="3315824" cy="2181463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EA192B4C-D519-4ECB-0F82-4D49E6D87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0358" y="3750432"/>
            <a:ext cx="3628687" cy="2533489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D7243DEE-999E-734D-94BA-885C4DC9EC20}"/>
              </a:ext>
            </a:extLst>
          </p:cNvPr>
          <p:cNvSpPr txBox="1"/>
          <p:nvPr/>
        </p:nvSpPr>
        <p:spPr>
          <a:xfrm>
            <a:off x="8261461" y="4553038"/>
            <a:ext cx="33570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>
                <a:latin typeface="Comic Sans MS" panose="030F0702030302020204" pitchFamily="66" charset="0"/>
              </a:rPr>
              <a:t>Škrob – nevidljivi sastojak hrane</a:t>
            </a:r>
          </a:p>
          <a:p>
            <a:pPr algn="ctr"/>
            <a:r>
              <a:rPr lang="hr-HR" sz="2400" dirty="0">
                <a:latin typeface="Comic Sans MS" panose="030F0702030302020204" pitchFamily="66" charset="0"/>
              </a:rPr>
              <a:t>RB, str. 25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Brain thinking Images - Free Download on Freepik">
            <a:extLst>
              <a:ext uri="{FF2B5EF4-FFF2-40B4-BE49-F238E27FC236}">
                <a16:creationId xmlns:a16="http://schemas.microsoft.com/office/drawing/2014/main" id="{F0E60430-5954-25F8-2B20-AA2F54676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677" y="5610557"/>
            <a:ext cx="1093361" cy="106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03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A292DA4-895B-9AB4-B460-FCD155D85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9D7451-13FB-A6D0-C51A-C22FD8FD0833}"/>
              </a:ext>
            </a:extLst>
          </p:cNvPr>
          <p:cNvSpPr txBox="1"/>
          <p:nvPr/>
        </p:nvSpPr>
        <p:spPr>
          <a:xfrm>
            <a:off x="1455174" y="255639"/>
            <a:ext cx="9960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1.3. PREHRANA I PROBAVA U SLUŽBI ZDRAVLJA</a:t>
            </a:r>
          </a:p>
        </p:txBody>
      </p:sp>
      <p:sp>
        <p:nvSpPr>
          <p:cNvPr id="3" name="Rectangle: Rounded Corners 56">
            <a:extLst>
              <a:ext uri="{FF2B5EF4-FFF2-40B4-BE49-F238E27FC236}">
                <a16:creationId xmlns:a16="http://schemas.microsoft.com/office/drawing/2014/main" id="{CE1DA3A7-5BA2-E7FE-B2EE-DCEE6DAF1CC6}"/>
              </a:ext>
            </a:extLst>
          </p:cNvPr>
          <p:cNvSpPr/>
          <p:nvPr/>
        </p:nvSpPr>
        <p:spPr>
          <a:xfrm>
            <a:off x="157725" y="909642"/>
            <a:ext cx="11876549" cy="889661"/>
          </a:xfrm>
          <a:prstGeom prst="roundRect">
            <a:avLst/>
          </a:prstGeom>
          <a:solidFill>
            <a:srgbClr val="6AAB5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latin typeface="Comic Sans MS" panose="030F0702030302020204" pitchFamily="66" charset="0"/>
              </a:rPr>
              <a:t>Precrtaj tablicu u bilježnicu. Popunjavaj ju tijekom sata traženim podacima.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Tablica 3">
            <a:extLst>
              <a:ext uri="{FF2B5EF4-FFF2-40B4-BE49-F238E27FC236}">
                <a16:creationId xmlns:a16="http://schemas.microsoft.com/office/drawing/2014/main" id="{40771CA8-DF0F-786E-B92E-B8D76B3D0E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041471"/>
              </p:ext>
            </p:extLst>
          </p:nvPr>
        </p:nvGraphicFramePr>
        <p:xfrm>
          <a:off x="243821" y="2753300"/>
          <a:ext cx="11704356" cy="32004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602576">
                  <a:extLst>
                    <a:ext uri="{9D8B030D-6E8A-4147-A177-3AD203B41FA5}">
                      <a16:colId xmlns:a16="http://schemas.microsoft.com/office/drawing/2014/main" val="2274521210"/>
                    </a:ext>
                  </a:extLst>
                </a:gridCol>
                <a:gridCol w="2387254">
                  <a:extLst>
                    <a:ext uri="{9D8B030D-6E8A-4147-A177-3AD203B41FA5}">
                      <a16:colId xmlns:a16="http://schemas.microsoft.com/office/drawing/2014/main" val="3653271480"/>
                    </a:ext>
                  </a:extLst>
                </a:gridCol>
                <a:gridCol w="3411793">
                  <a:extLst>
                    <a:ext uri="{9D8B030D-6E8A-4147-A177-3AD203B41FA5}">
                      <a16:colId xmlns:a16="http://schemas.microsoft.com/office/drawing/2014/main" val="2423993793"/>
                    </a:ext>
                  </a:extLst>
                </a:gridCol>
                <a:gridCol w="2302733">
                  <a:extLst>
                    <a:ext uri="{9D8B030D-6E8A-4147-A177-3AD203B41FA5}">
                      <a16:colId xmlns:a16="http://schemas.microsoft.com/office/drawing/2014/main" val="1400379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latin typeface="Comic Sans MS" panose="030F0702030302020204" pitchFamily="66" charset="0"/>
                        </a:rPr>
                        <a:t>PODRIJETLO</a:t>
                      </a:r>
                      <a:endParaRPr lang="en-US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latin typeface="Comic Sans MS" panose="030F0702030302020204" pitchFamily="66" charset="0"/>
                        </a:rPr>
                        <a:t>ULOGA</a:t>
                      </a:r>
                      <a:endParaRPr lang="en-US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latin typeface="Comic Sans MS" panose="030F0702030302020204" pitchFamily="66" charset="0"/>
                        </a:rPr>
                        <a:t>PRIMJER</a:t>
                      </a:r>
                      <a:endParaRPr lang="en-US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6916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Comic Sans MS" panose="030F0702030302020204" pitchFamily="66" charset="0"/>
                        </a:rPr>
                        <a:t>UGLJIKOHIDRATI</a:t>
                      </a:r>
                      <a:endParaRPr lang="en-US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237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Comic Sans MS" panose="030F0702030302020204" pitchFamily="66" charset="0"/>
                        </a:rPr>
                        <a:t>PROTEINI</a:t>
                      </a:r>
                      <a:endParaRPr lang="en-US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584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Comic Sans MS" panose="030F0702030302020204" pitchFamily="66" charset="0"/>
                        </a:rPr>
                        <a:t>MASTI I ULJA</a:t>
                      </a:r>
                      <a:endParaRPr lang="en-US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7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Comic Sans MS" panose="030F0702030302020204" pitchFamily="66" charset="0"/>
                        </a:rPr>
                        <a:t>MINERALNE TVARI</a:t>
                      </a:r>
                      <a:endParaRPr lang="en-US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317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Comic Sans MS" panose="030F0702030302020204" pitchFamily="66" charset="0"/>
                        </a:rPr>
                        <a:t>VODA</a:t>
                      </a:r>
                      <a:endParaRPr lang="en-US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547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Comic Sans MS" panose="030F0702030302020204" pitchFamily="66" charset="0"/>
                        </a:rPr>
                        <a:t>VITAMINI</a:t>
                      </a:r>
                      <a:endParaRPr lang="en-US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299748"/>
                  </a:ext>
                </a:extLst>
              </a:tr>
            </a:tbl>
          </a:graphicData>
        </a:graphic>
      </p:graphicFrame>
      <p:pic>
        <p:nvPicPr>
          <p:cNvPr id="5" name="Picture 4" descr="Hand holding pencil drawing illustration, writing gesture concept, black white sketch style, creative education symbol, human hand outline art">
            <a:extLst>
              <a:ext uri="{FF2B5EF4-FFF2-40B4-BE49-F238E27FC236}">
                <a16:creationId xmlns:a16="http://schemas.microsoft.com/office/drawing/2014/main" id="{006E2A77-E4ED-4BF7-C740-5C3E7F4F12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" r="53189"/>
          <a:stretch>
            <a:fillRect/>
          </a:stretch>
        </p:blipFill>
        <p:spPr bwMode="auto">
          <a:xfrm rot="894962">
            <a:off x="11022507" y="1904659"/>
            <a:ext cx="923856" cy="80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2075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9B22E45-22E4-CAE9-6F00-5ED2082AC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lačić za govor: pravokutnik sa zaobljenim kutovima 15">
            <a:extLst>
              <a:ext uri="{FF2B5EF4-FFF2-40B4-BE49-F238E27FC236}">
                <a16:creationId xmlns:a16="http://schemas.microsoft.com/office/drawing/2014/main" id="{F2D5681B-458B-54F9-D66A-8147C0F53460}"/>
              </a:ext>
            </a:extLst>
          </p:cNvPr>
          <p:cNvSpPr/>
          <p:nvPr/>
        </p:nvSpPr>
        <p:spPr>
          <a:xfrm>
            <a:off x="155590" y="5072724"/>
            <a:ext cx="4681881" cy="1457574"/>
          </a:xfrm>
          <a:prstGeom prst="wedgeRoundRectCallout">
            <a:avLst>
              <a:gd name="adj1" fmla="val 58861"/>
              <a:gd name="adj2" fmla="val -35946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blačić za govor: pravokutnik sa zaobljenim kutovima 11">
            <a:extLst>
              <a:ext uri="{FF2B5EF4-FFF2-40B4-BE49-F238E27FC236}">
                <a16:creationId xmlns:a16="http://schemas.microsoft.com/office/drawing/2014/main" id="{737066BC-A024-AE5A-B100-B73D6F7C3C81}"/>
              </a:ext>
            </a:extLst>
          </p:cNvPr>
          <p:cNvSpPr/>
          <p:nvPr/>
        </p:nvSpPr>
        <p:spPr>
          <a:xfrm>
            <a:off x="6435213" y="5045110"/>
            <a:ext cx="5646904" cy="1635649"/>
          </a:xfrm>
          <a:prstGeom prst="wedgeRoundRectCallout">
            <a:avLst>
              <a:gd name="adj1" fmla="val -58965"/>
              <a:gd name="adj2" fmla="val -38120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blačić za govor: pravokutnik sa zaobljenim kutovima 10">
            <a:extLst>
              <a:ext uri="{FF2B5EF4-FFF2-40B4-BE49-F238E27FC236}">
                <a16:creationId xmlns:a16="http://schemas.microsoft.com/office/drawing/2014/main" id="{8551D2AD-D099-5078-FB8F-59FDDA1949B1}"/>
              </a:ext>
            </a:extLst>
          </p:cNvPr>
          <p:cNvSpPr/>
          <p:nvPr/>
        </p:nvSpPr>
        <p:spPr>
          <a:xfrm>
            <a:off x="5756788" y="852690"/>
            <a:ext cx="6325329" cy="1870846"/>
          </a:xfrm>
          <a:prstGeom prst="wedgeRoundRectCallout">
            <a:avLst>
              <a:gd name="adj1" fmla="val -51222"/>
              <a:gd name="adj2" fmla="val 95980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blačić za govor: pravokutnik sa zaobljenim kutovima 9">
            <a:extLst>
              <a:ext uri="{FF2B5EF4-FFF2-40B4-BE49-F238E27FC236}">
                <a16:creationId xmlns:a16="http://schemas.microsoft.com/office/drawing/2014/main" id="{6183F04E-5083-61D3-5161-B50B256CD8EB}"/>
              </a:ext>
            </a:extLst>
          </p:cNvPr>
          <p:cNvSpPr/>
          <p:nvPr/>
        </p:nvSpPr>
        <p:spPr>
          <a:xfrm>
            <a:off x="109884" y="3498476"/>
            <a:ext cx="3950839" cy="1457574"/>
          </a:xfrm>
          <a:prstGeom prst="wedgeRoundRectCallout">
            <a:avLst>
              <a:gd name="adj1" fmla="val 71937"/>
              <a:gd name="adj2" fmla="val 11273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blačić za govor: pravokutnik sa zaobljenim kutovima 6">
            <a:extLst>
              <a:ext uri="{FF2B5EF4-FFF2-40B4-BE49-F238E27FC236}">
                <a16:creationId xmlns:a16="http://schemas.microsoft.com/office/drawing/2014/main" id="{0BF62E5D-006C-905E-B258-68DF87E82511}"/>
              </a:ext>
            </a:extLst>
          </p:cNvPr>
          <p:cNvSpPr/>
          <p:nvPr/>
        </p:nvSpPr>
        <p:spPr>
          <a:xfrm>
            <a:off x="109884" y="852689"/>
            <a:ext cx="5366684" cy="2529113"/>
          </a:xfrm>
          <a:prstGeom prst="wedgeRoundRectCallout">
            <a:avLst>
              <a:gd name="adj1" fmla="val 41327"/>
              <a:gd name="adj2" fmla="val 62500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94A046-E99B-8BFB-95A1-7A8547A1AD91}"/>
              </a:ext>
            </a:extLst>
          </p:cNvPr>
          <p:cNvSpPr txBox="1"/>
          <p:nvPr/>
        </p:nvSpPr>
        <p:spPr>
          <a:xfrm>
            <a:off x="1455174" y="255639"/>
            <a:ext cx="9960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1.3. PREHRANA I PROBAVA U SLUŽBI ZDRAVLJA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197C501E-7E16-A990-1FB9-D0E31EF967F4}"/>
              </a:ext>
            </a:extLst>
          </p:cNvPr>
          <p:cNvSpPr txBox="1"/>
          <p:nvPr/>
        </p:nvSpPr>
        <p:spPr>
          <a:xfrm>
            <a:off x="132737" y="3517187"/>
            <a:ext cx="56240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MASTI I ULJA</a:t>
            </a:r>
            <a:endParaRPr lang="hr-HR" sz="2000" dirty="0">
              <a:latin typeface="Comic Sans MS" panose="030F0702030302020204" pitchFamily="66" charset="0"/>
            </a:endParaRPr>
          </a:p>
          <a:p>
            <a:pPr marL="342900" indent="-342900">
              <a:buFontTx/>
              <a:buChar char="-"/>
            </a:pPr>
            <a:r>
              <a:rPr lang="hr-HR" sz="2000" dirty="0">
                <a:latin typeface="Comic Sans MS" panose="030F0702030302020204" pitchFamily="66" charset="0"/>
              </a:rPr>
              <a:t>izgradnja organizma</a:t>
            </a:r>
          </a:p>
          <a:p>
            <a:pPr marL="342900" indent="-342900">
              <a:buFontTx/>
              <a:buChar char="-"/>
            </a:pPr>
            <a:r>
              <a:rPr lang="hr-HR" sz="2000" dirty="0">
                <a:latin typeface="Comic Sans MS" panose="030F0702030302020204" pitchFamily="66" charset="0"/>
              </a:rPr>
              <a:t>izvor energije</a:t>
            </a:r>
          </a:p>
          <a:p>
            <a:pPr marL="342900" indent="-342900">
              <a:buFontTx/>
              <a:buChar char="-"/>
            </a:pPr>
            <a:r>
              <a:rPr lang="hr-HR" sz="2000" dirty="0">
                <a:latin typeface="Comic Sans MS" panose="030F0702030302020204" pitchFamily="66" charset="0"/>
              </a:rPr>
              <a:t>masti </a:t>
            </a:r>
            <a:r>
              <a:rPr lang="hr-HR" sz="2000" dirty="0">
                <a:latin typeface="Comic Sans MS" panose="030F0702030302020204" pitchFamily="66" charset="0"/>
                <a:sym typeface="Wingdings" panose="05000000000000000000" pitchFamily="2" charset="2"/>
              </a:rPr>
              <a:t> toplinski izolator</a:t>
            </a:r>
            <a:endParaRPr lang="hr-HR" sz="2000" dirty="0">
              <a:latin typeface="Comic Sans MS" panose="030F0702030302020204" pitchFamily="66" charset="0"/>
            </a:endParaRP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F1D416D3-40F7-7685-EDD9-DE9ED06F1159}"/>
              </a:ext>
            </a:extLst>
          </p:cNvPr>
          <p:cNvSpPr txBox="1"/>
          <p:nvPr/>
        </p:nvSpPr>
        <p:spPr>
          <a:xfrm>
            <a:off x="6354098" y="934063"/>
            <a:ext cx="552818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PROTEINI</a:t>
            </a:r>
            <a:endParaRPr lang="hr-HR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342900" indent="-342900">
              <a:buFontTx/>
              <a:buChar char="-"/>
            </a:pPr>
            <a:r>
              <a:rPr lang="hr-HR" sz="2000" dirty="0">
                <a:latin typeface="Comic Sans MS" panose="030F0702030302020204" pitchFamily="66" charset="0"/>
              </a:rPr>
              <a:t>izgradnja i zaštita organizma</a:t>
            </a:r>
          </a:p>
          <a:p>
            <a:pPr marL="342900" indent="-342900">
              <a:buFontTx/>
              <a:buChar char="-"/>
            </a:pPr>
            <a:r>
              <a:rPr lang="hr-HR" sz="2000" dirty="0">
                <a:latin typeface="Comic Sans MS" panose="030F0702030302020204" pitchFamily="66" charset="0"/>
              </a:rPr>
              <a:t>biljnog i životinjskog podrijetla</a:t>
            </a:r>
          </a:p>
          <a:p>
            <a:pPr marL="342900" indent="-342900">
              <a:buFontTx/>
              <a:buChar char="-"/>
            </a:pPr>
            <a:r>
              <a:rPr lang="hr-HR" sz="2000" dirty="0">
                <a:latin typeface="Comic Sans MS" panose="030F0702030302020204" pitchFamily="66" charset="0"/>
              </a:rPr>
              <a:t>izvor energije ako u prehrani izostanu ugljikohidrati i masti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F869A598-79E7-DD70-7ACB-7BF259659B8A}"/>
              </a:ext>
            </a:extLst>
          </p:cNvPr>
          <p:cNvSpPr txBox="1"/>
          <p:nvPr/>
        </p:nvSpPr>
        <p:spPr>
          <a:xfrm>
            <a:off x="109883" y="954958"/>
            <a:ext cx="53666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UGLJIKOHIDRATI (šećer i škrob)</a:t>
            </a:r>
          </a:p>
          <a:p>
            <a:r>
              <a:rPr lang="hr-HR" sz="2000" dirty="0">
                <a:latin typeface="Comic Sans MS" panose="030F0702030302020204" pitchFamily="66" charset="0"/>
              </a:rPr>
              <a:t>-   biljnog podrijetla</a:t>
            </a:r>
          </a:p>
          <a:p>
            <a:pPr marL="342900" indent="-342900">
              <a:buFontTx/>
              <a:buChar char="-"/>
            </a:pPr>
            <a:r>
              <a:rPr lang="hr-HR" sz="2000" dirty="0">
                <a:latin typeface="Comic Sans MS" panose="030F0702030302020204" pitchFamily="66" charset="0"/>
              </a:rPr>
              <a:t>najvažniji izvor energije</a:t>
            </a:r>
          </a:p>
          <a:p>
            <a:pPr marL="342900" indent="-342900">
              <a:buFontTx/>
              <a:buChar char="-"/>
            </a:pPr>
            <a:r>
              <a:rPr lang="hr-HR" sz="2000" dirty="0">
                <a:latin typeface="Comic Sans MS" panose="030F0702030302020204" pitchFamily="66" charset="0"/>
              </a:rPr>
              <a:t>GLUKOZA – ulazi u proces staničnog disanja </a:t>
            </a:r>
            <a:r>
              <a:rPr lang="hr-HR" sz="2000" dirty="0">
                <a:latin typeface="Comic Sans MS" panose="030F0702030302020204" pitchFamily="66" charset="0"/>
                <a:sym typeface="Wingdings" panose="05000000000000000000" pitchFamily="2" charset="2"/>
              </a:rPr>
              <a:t> oslobađa se energija</a:t>
            </a:r>
          </a:p>
          <a:p>
            <a:pPr marL="342900" indent="-342900">
              <a:buFontTx/>
              <a:buChar char="-"/>
            </a:pPr>
            <a:r>
              <a:rPr lang="hr-HR" sz="2000" dirty="0">
                <a:latin typeface="Comic Sans MS" panose="030F0702030302020204" pitchFamily="66" charset="0"/>
                <a:sym typeface="Wingdings" panose="05000000000000000000" pitchFamily="2" charset="2"/>
              </a:rPr>
              <a:t>CELULOZA – nije izvor energije, ali potiče peristaltiku crijeva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28745726-393E-1C32-CB85-6DC2BB28F2DF}"/>
              </a:ext>
            </a:extLst>
          </p:cNvPr>
          <p:cNvSpPr txBox="1"/>
          <p:nvPr/>
        </p:nvSpPr>
        <p:spPr>
          <a:xfrm>
            <a:off x="6501580" y="5093955"/>
            <a:ext cx="551416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MINERALNE TVARI</a:t>
            </a:r>
            <a:endParaRPr lang="hr-HR" sz="2000" dirty="0">
              <a:latin typeface="Comic Sans MS" panose="030F0702030302020204" pitchFamily="66" charset="0"/>
            </a:endParaRPr>
          </a:p>
          <a:p>
            <a:pPr marL="342900" indent="-342900">
              <a:buFontTx/>
              <a:buChar char="-"/>
            </a:pPr>
            <a:r>
              <a:rPr lang="hr-HR" sz="2000" dirty="0">
                <a:latin typeface="Comic Sans MS" panose="030F0702030302020204" pitchFamily="66" charset="0"/>
              </a:rPr>
              <a:t>grade tijelo i sudjeluju u biokemijskim procesima</a:t>
            </a:r>
          </a:p>
          <a:p>
            <a:pPr marL="342900" indent="-342900">
              <a:buFontTx/>
              <a:buChar char="-"/>
            </a:pPr>
            <a:r>
              <a:rPr lang="hr-HR" sz="2000" dirty="0">
                <a:latin typeface="Comic Sans MS" panose="030F0702030302020204" pitchFamily="66" charset="0"/>
              </a:rPr>
              <a:t>unosimo ih hranom, a gubimo kroz tjelesne tekućine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pic>
        <p:nvPicPr>
          <p:cNvPr id="13" name="Picture 17">
            <a:extLst>
              <a:ext uri="{FF2B5EF4-FFF2-40B4-BE49-F238E27FC236}">
                <a16:creationId xmlns:a16="http://schemas.microsoft.com/office/drawing/2014/main" id="{B4F7576B-27F5-A8B1-D101-2E344126781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825880" y="3623166"/>
            <a:ext cx="1363111" cy="1594476"/>
          </a:xfrm>
          <a:prstGeom prst="rect">
            <a:avLst/>
          </a:prstGeom>
        </p:spPr>
      </p:pic>
      <p:sp>
        <p:nvSpPr>
          <p:cNvPr id="15" name="TekstniOkvir 14">
            <a:extLst>
              <a:ext uri="{FF2B5EF4-FFF2-40B4-BE49-F238E27FC236}">
                <a16:creationId xmlns:a16="http://schemas.microsoft.com/office/drawing/2014/main" id="{F07BF2A4-04BD-E0C4-9B43-D4E5D43B1C83}"/>
              </a:ext>
            </a:extLst>
          </p:cNvPr>
          <p:cNvSpPr txBox="1"/>
          <p:nvPr/>
        </p:nvSpPr>
        <p:spPr>
          <a:xfrm>
            <a:off x="155590" y="5150530"/>
            <a:ext cx="49281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VODA</a:t>
            </a:r>
          </a:p>
          <a:p>
            <a:pPr marL="342900" indent="-342900">
              <a:buFontTx/>
              <a:buChar char="-"/>
            </a:pPr>
            <a:r>
              <a:rPr lang="hr-HR" sz="2000" dirty="0">
                <a:latin typeface="Comic Sans MS" panose="030F0702030302020204" pitchFamily="66" charset="0"/>
              </a:rPr>
              <a:t>čini 60% mase tijela</a:t>
            </a:r>
          </a:p>
          <a:p>
            <a:pPr marL="342900" indent="-342900">
              <a:buFontTx/>
              <a:buChar char="-"/>
            </a:pPr>
            <a:r>
              <a:rPr lang="hr-HR" sz="2000" dirty="0">
                <a:latin typeface="Comic Sans MS" panose="030F0702030302020204" pitchFamily="66" charset="0"/>
              </a:rPr>
              <a:t>otapa različite tvari</a:t>
            </a:r>
          </a:p>
          <a:p>
            <a:pPr marL="342900" indent="-342900">
              <a:buFontTx/>
              <a:buChar char="-"/>
            </a:pPr>
            <a:r>
              <a:rPr lang="hr-HR" sz="2000" dirty="0">
                <a:latin typeface="Comic Sans MS" panose="030F0702030302020204" pitchFamily="66" charset="0"/>
              </a:rPr>
              <a:t>omogućuje održavanje </a:t>
            </a:r>
            <a:r>
              <a:rPr lang="hr-HR" sz="2000" dirty="0" err="1">
                <a:latin typeface="Comic Sans MS" panose="030F0702030302020204" pitchFamily="66" charset="0"/>
              </a:rPr>
              <a:t>homeostaze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17" name="Oblačić za govor: pravokutnik sa zaobljenim kutovima 16">
            <a:extLst>
              <a:ext uri="{FF2B5EF4-FFF2-40B4-BE49-F238E27FC236}">
                <a16:creationId xmlns:a16="http://schemas.microsoft.com/office/drawing/2014/main" id="{FCF53DAC-D56B-553C-EF90-7B25B096FE8E}"/>
              </a:ext>
            </a:extLst>
          </p:cNvPr>
          <p:cNvSpPr/>
          <p:nvPr/>
        </p:nvSpPr>
        <p:spPr>
          <a:xfrm>
            <a:off x="6759677" y="3111206"/>
            <a:ext cx="5299586" cy="1692770"/>
          </a:xfrm>
          <a:prstGeom prst="wedgeRoundRectCallout">
            <a:avLst>
              <a:gd name="adj1" fmla="val -64356"/>
              <a:gd name="adj2" fmla="val 24089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B1C3A37A-CCBB-346A-D48D-4B9DB16AA56A}"/>
              </a:ext>
            </a:extLst>
          </p:cNvPr>
          <p:cNvSpPr txBox="1"/>
          <p:nvPr/>
        </p:nvSpPr>
        <p:spPr>
          <a:xfrm>
            <a:off x="6858000" y="3062360"/>
            <a:ext cx="550501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VITAMINI</a:t>
            </a:r>
          </a:p>
          <a:p>
            <a:pPr marL="342900" indent="-342900">
              <a:buFontTx/>
              <a:buChar char="-"/>
            </a:pPr>
            <a:r>
              <a:rPr lang="hr-HR" sz="2000" dirty="0">
                <a:latin typeface="Comic Sans MS" panose="030F0702030302020204" pitchFamily="66" charset="0"/>
              </a:rPr>
              <a:t>štite od bolesti, omogućuju odvijanje brojnih životnih procesa</a:t>
            </a:r>
          </a:p>
          <a:p>
            <a:pPr marL="342900" indent="-342900">
              <a:buFontTx/>
              <a:buChar char="-"/>
            </a:pPr>
            <a:r>
              <a:rPr lang="hr-HR" sz="2000" dirty="0">
                <a:latin typeface="Comic Sans MS" panose="030F0702030302020204" pitchFamily="66" charset="0"/>
              </a:rPr>
              <a:t>biljnog i životinjskog podrijetla</a:t>
            </a:r>
          </a:p>
          <a:p>
            <a:pPr marL="342900" indent="-342900">
              <a:buFontTx/>
              <a:buChar char="-"/>
            </a:pPr>
            <a:r>
              <a:rPr lang="hr-HR" sz="2000" dirty="0">
                <a:latin typeface="Comic Sans MS" panose="030F0702030302020204" pitchFamily="66" charset="0"/>
              </a:rPr>
              <a:t>unosimo ih hranom</a:t>
            </a:r>
          </a:p>
        </p:txBody>
      </p:sp>
    </p:spTree>
    <p:extLst>
      <p:ext uri="{BB962C8B-B14F-4D97-AF65-F5344CB8AC3E}">
        <p14:creationId xmlns:p14="http://schemas.microsoft.com/office/powerpoint/2010/main" val="288010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animBg="1"/>
      <p:bldP spid="11" grpId="0" animBg="1"/>
      <p:bldP spid="10" grpId="0" animBg="1"/>
      <p:bldP spid="7" grpId="0" animBg="1"/>
      <p:bldP spid="3" grpId="0"/>
      <p:bldP spid="4" grpId="0"/>
      <p:bldP spid="5" grpId="0"/>
      <p:bldP spid="6" grpId="0"/>
      <p:bldP spid="15" grpId="0"/>
      <p:bldP spid="17" grpId="0" animBg="1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80728E4-6806-C28F-0BA6-ACAF042F4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B9CF4D-C270-EDA5-25DB-9B9040BB9E16}"/>
              </a:ext>
            </a:extLst>
          </p:cNvPr>
          <p:cNvSpPr txBox="1"/>
          <p:nvPr/>
        </p:nvSpPr>
        <p:spPr>
          <a:xfrm>
            <a:off x="1455174" y="255639"/>
            <a:ext cx="9960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1.3. PREHRANA I PROBAVA U SLUŽBI ZDRAVLJA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447C78C-4D7F-FA56-0455-D721FDEA4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214" y="847364"/>
            <a:ext cx="8811855" cy="516327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1B51A8CC-FA83-2447-36DE-D090AC2653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7088" y="2442741"/>
            <a:ext cx="3164912" cy="2533489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90A65D87-9F33-3646-0FE4-D273B99A5A00}"/>
              </a:ext>
            </a:extLst>
          </p:cNvPr>
          <p:cNvSpPr txBox="1"/>
          <p:nvPr/>
        </p:nvSpPr>
        <p:spPr>
          <a:xfrm>
            <a:off x="9150886" y="3109320"/>
            <a:ext cx="2876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>
                <a:latin typeface="Comic Sans MS" panose="030F0702030302020204" pitchFamily="66" charset="0"/>
              </a:rPr>
              <a:t> Riješi RB: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hr-HR" sz="2400" dirty="0">
                <a:latin typeface="Comic Sans MS" panose="030F0702030302020204" pitchFamily="66" charset="0"/>
              </a:rPr>
              <a:t>str. 25, </a:t>
            </a:r>
          </a:p>
          <a:p>
            <a:pPr algn="ctr"/>
            <a:r>
              <a:rPr lang="hr-HR" sz="2400" dirty="0">
                <a:latin typeface="Comic Sans MS" panose="030F0702030302020204" pitchFamily="66" charset="0"/>
              </a:rPr>
              <a:t>zadatak 2.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Brain thinking Images - Free Download on Freepik">
            <a:extLst>
              <a:ext uri="{FF2B5EF4-FFF2-40B4-BE49-F238E27FC236}">
                <a16:creationId xmlns:a16="http://schemas.microsoft.com/office/drawing/2014/main" id="{48A9BC05-CEB9-5415-D943-726BC6B54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598" y="4776086"/>
            <a:ext cx="1093361" cy="106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15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0D2674E-96A0-432B-C6FF-C68AD9D55D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A7D394-E484-BAC5-56C4-0D67B24239B7}"/>
              </a:ext>
            </a:extLst>
          </p:cNvPr>
          <p:cNvSpPr txBox="1"/>
          <p:nvPr/>
        </p:nvSpPr>
        <p:spPr>
          <a:xfrm>
            <a:off x="1455174" y="255639"/>
            <a:ext cx="9960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1.3. PREHRANA I PROBAVA U SLUŽBI ZDRAVLJA</a:t>
            </a:r>
          </a:p>
        </p:txBody>
      </p:sp>
      <p:graphicFrame>
        <p:nvGraphicFramePr>
          <p:cNvPr id="4" name="Tablica 3">
            <a:extLst>
              <a:ext uri="{FF2B5EF4-FFF2-40B4-BE49-F238E27FC236}">
                <a16:creationId xmlns:a16="http://schemas.microsoft.com/office/drawing/2014/main" id="{C67537C7-46F4-944D-10C6-692FA6B89A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914670"/>
              </p:ext>
            </p:extLst>
          </p:nvPr>
        </p:nvGraphicFramePr>
        <p:xfrm>
          <a:off x="243820" y="2753300"/>
          <a:ext cx="11948180" cy="32004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187638">
                  <a:extLst>
                    <a:ext uri="{9D8B030D-6E8A-4147-A177-3AD203B41FA5}">
                      <a16:colId xmlns:a16="http://schemas.microsoft.com/office/drawing/2014/main" val="2274521210"/>
                    </a:ext>
                  </a:extLst>
                </a:gridCol>
                <a:gridCol w="2251587">
                  <a:extLst>
                    <a:ext uri="{9D8B030D-6E8A-4147-A177-3AD203B41FA5}">
                      <a16:colId xmlns:a16="http://schemas.microsoft.com/office/drawing/2014/main" val="3653271480"/>
                    </a:ext>
                  </a:extLst>
                </a:gridCol>
                <a:gridCol w="4198374">
                  <a:extLst>
                    <a:ext uri="{9D8B030D-6E8A-4147-A177-3AD203B41FA5}">
                      <a16:colId xmlns:a16="http://schemas.microsoft.com/office/drawing/2014/main" val="2423993793"/>
                    </a:ext>
                  </a:extLst>
                </a:gridCol>
                <a:gridCol w="2310581">
                  <a:extLst>
                    <a:ext uri="{9D8B030D-6E8A-4147-A177-3AD203B41FA5}">
                      <a16:colId xmlns:a16="http://schemas.microsoft.com/office/drawing/2014/main" val="1400379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latin typeface="Comic Sans MS" panose="030F0702030302020204" pitchFamily="66" charset="0"/>
                        </a:rPr>
                        <a:t>PODRIJETLO</a:t>
                      </a:r>
                      <a:endParaRPr lang="en-US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latin typeface="Comic Sans MS" panose="030F0702030302020204" pitchFamily="66" charset="0"/>
                        </a:rPr>
                        <a:t>ULOGA</a:t>
                      </a:r>
                      <a:endParaRPr lang="en-US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latin typeface="Comic Sans MS" panose="030F0702030302020204" pitchFamily="66" charset="0"/>
                        </a:rPr>
                        <a:t>PRIMJER</a:t>
                      </a:r>
                      <a:endParaRPr lang="en-US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6916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Comic Sans MS" panose="030F0702030302020204" pitchFamily="66" charset="0"/>
                        </a:rPr>
                        <a:t>UGLJIKOHIDRATI</a:t>
                      </a:r>
                      <a:endParaRPr lang="en-US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237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Comic Sans MS" panose="030F0702030302020204" pitchFamily="66" charset="0"/>
                        </a:rPr>
                        <a:t>PROTEINI</a:t>
                      </a:r>
                      <a:endParaRPr lang="en-US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584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Comic Sans MS" panose="030F0702030302020204" pitchFamily="66" charset="0"/>
                        </a:rPr>
                        <a:t>MASTI I ULJA</a:t>
                      </a:r>
                      <a:endParaRPr lang="en-US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7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Comic Sans MS" panose="030F0702030302020204" pitchFamily="66" charset="0"/>
                        </a:rPr>
                        <a:t>MINERALNE TVARI</a:t>
                      </a:r>
                      <a:endParaRPr lang="en-US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317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Comic Sans MS" panose="030F0702030302020204" pitchFamily="66" charset="0"/>
                        </a:rPr>
                        <a:t>VODA</a:t>
                      </a:r>
                      <a:endParaRPr lang="en-US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547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Comic Sans MS" panose="030F0702030302020204" pitchFamily="66" charset="0"/>
                        </a:rPr>
                        <a:t>VITAMINI</a:t>
                      </a:r>
                      <a:endParaRPr lang="en-US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299748"/>
                  </a:ext>
                </a:extLst>
              </a:tr>
            </a:tbl>
          </a:graphicData>
        </a:graphic>
      </p:graphicFrame>
      <p:pic>
        <p:nvPicPr>
          <p:cNvPr id="5" name="Picture 4" descr="Hand holding pencil drawing illustration, writing gesture concept, black white sketch style, creative education symbol, human hand outline art">
            <a:extLst>
              <a:ext uri="{FF2B5EF4-FFF2-40B4-BE49-F238E27FC236}">
                <a16:creationId xmlns:a16="http://schemas.microsoft.com/office/drawing/2014/main" id="{E017C6D6-40C1-06F8-989D-8872230BE4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" r="53189"/>
          <a:stretch>
            <a:fillRect/>
          </a:stretch>
        </p:blipFill>
        <p:spPr bwMode="auto">
          <a:xfrm rot="894962">
            <a:off x="10589887" y="1185349"/>
            <a:ext cx="923856" cy="80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A323172C-F2B5-FB0A-41DC-C81430EEB225}"/>
              </a:ext>
            </a:extLst>
          </p:cNvPr>
          <p:cNvSpPr txBox="1"/>
          <p:nvPr/>
        </p:nvSpPr>
        <p:spPr>
          <a:xfrm>
            <a:off x="4060721" y="3236021"/>
            <a:ext cx="1696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biljno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EB88087B-3625-1950-E9FC-F4519AD7FE69}"/>
              </a:ext>
            </a:extLst>
          </p:cNvPr>
          <p:cNvSpPr txBox="1"/>
          <p:nvPr/>
        </p:nvSpPr>
        <p:spPr>
          <a:xfrm>
            <a:off x="5845278" y="3266186"/>
            <a:ext cx="2694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izvor energije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6461103A-DEEE-8070-9A00-AC2954C49995}"/>
              </a:ext>
            </a:extLst>
          </p:cNvPr>
          <p:cNvSpPr txBox="1"/>
          <p:nvPr/>
        </p:nvSpPr>
        <p:spPr>
          <a:xfrm>
            <a:off x="9960077" y="3236021"/>
            <a:ext cx="2694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glukoza, celuloza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F3BEC5A7-917D-D0EB-FADA-5AD04FFDCCC4}"/>
              </a:ext>
            </a:extLst>
          </p:cNvPr>
          <p:cNvSpPr txBox="1"/>
          <p:nvPr/>
        </p:nvSpPr>
        <p:spPr>
          <a:xfrm>
            <a:off x="3404760" y="3689134"/>
            <a:ext cx="356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biljno, životinjsko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9D6B626B-DBE1-FD41-8AA6-E2AB193692F9}"/>
              </a:ext>
            </a:extLst>
          </p:cNvPr>
          <p:cNvSpPr txBox="1"/>
          <p:nvPr/>
        </p:nvSpPr>
        <p:spPr>
          <a:xfrm>
            <a:off x="5806946" y="3719299"/>
            <a:ext cx="372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izgradnja i zaštita organizma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20F2D577-C43F-88B5-3208-92ACE3A0E017}"/>
              </a:ext>
            </a:extLst>
          </p:cNvPr>
          <p:cNvSpPr txBox="1"/>
          <p:nvPr/>
        </p:nvSpPr>
        <p:spPr>
          <a:xfrm>
            <a:off x="9960076" y="3716486"/>
            <a:ext cx="2694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mlijeko, jaja, riba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CF515796-B70E-5BAA-0FEB-97A9DABE06B1}"/>
              </a:ext>
            </a:extLst>
          </p:cNvPr>
          <p:cNvSpPr txBox="1"/>
          <p:nvPr/>
        </p:nvSpPr>
        <p:spPr>
          <a:xfrm>
            <a:off x="3341007" y="4189191"/>
            <a:ext cx="2694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biljno i životinjsko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172F7A4B-9BA1-46EF-9671-28A8404341B3}"/>
              </a:ext>
            </a:extLst>
          </p:cNvPr>
          <p:cNvSpPr txBox="1"/>
          <p:nvPr/>
        </p:nvSpPr>
        <p:spPr>
          <a:xfrm>
            <a:off x="5686967" y="4143514"/>
            <a:ext cx="3913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izgradnja organizma, izvor </a:t>
            </a:r>
            <a:r>
              <a:rPr lang="hr-HR" sz="2000" dirty="0" err="1">
                <a:latin typeface="Comic Sans MS" panose="030F0702030302020204" pitchFamily="66" charset="0"/>
              </a:rPr>
              <a:t>en</a:t>
            </a:r>
            <a:r>
              <a:rPr lang="hr-HR" sz="2000" dirty="0">
                <a:latin typeface="Comic Sans MS" panose="030F0702030302020204" pitchFamily="66" charset="0"/>
              </a:rPr>
              <a:t>.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A6E5DAC4-3FC2-8414-92A0-DBFDC90A3288}"/>
              </a:ext>
            </a:extLst>
          </p:cNvPr>
          <p:cNvSpPr txBox="1"/>
          <p:nvPr/>
        </p:nvSpPr>
        <p:spPr>
          <a:xfrm>
            <a:off x="9924667" y="4130704"/>
            <a:ext cx="2694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ulje, maslac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16796F26-6D1F-BA9C-4745-877389171EE2}"/>
              </a:ext>
            </a:extLst>
          </p:cNvPr>
          <p:cNvSpPr txBox="1"/>
          <p:nvPr/>
        </p:nvSpPr>
        <p:spPr>
          <a:xfrm>
            <a:off x="3280053" y="4589301"/>
            <a:ext cx="2694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>
                <a:latin typeface="Comic Sans MS" panose="030F0702030302020204" pitchFamily="66" charset="0"/>
              </a:rPr>
              <a:t>mineralno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659C3615-63D4-0829-75C6-8AEA0FB3AF0E}"/>
              </a:ext>
            </a:extLst>
          </p:cNvPr>
          <p:cNvSpPr txBox="1"/>
          <p:nvPr/>
        </p:nvSpPr>
        <p:spPr>
          <a:xfrm>
            <a:off x="5686967" y="4589301"/>
            <a:ext cx="4716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grade tijelo, sudjeluju u procesima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73D9D2F8-AA06-87B4-F1EF-0AEB843BCB4E}"/>
              </a:ext>
            </a:extLst>
          </p:cNvPr>
          <p:cNvSpPr txBox="1"/>
          <p:nvPr/>
        </p:nvSpPr>
        <p:spPr>
          <a:xfrm>
            <a:off x="9960076" y="4578332"/>
            <a:ext cx="2694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Ca, K, Fe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08A48F2D-2E79-4917-D536-498592AD2F6B}"/>
              </a:ext>
            </a:extLst>
          </p:cNvPr>
          <p:cNvSpPr txBox="1"/>
          <p:nvPr/>
        </p:nvSpPr>
        <p:spPr>
          <a:xfrm>
            <a:off x="5686967" y="5034643"/>
            <a:ext cx="3913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održavanje </a:t>
            </a:r>
            <a:r>
              <a:rPr lang="hr-HR" sz="2000" dirty="0" err="1">
                <a:latin typeface="Comic Sans MS" panose="030F0702030302020204" pitchFamily="66" charset="0"/>
              </a:rPr>
              <a:t>homeostaze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C718D7AA-4004-28A3-BF0D-1A271C49238E}"/>
              </a:ext>
            </a:extLst>
          </p:cNvPr>
          <p:cNvSpPr txBox="1"/>
          <p:nvPr/>
        </p:nvSpPr>
        <p:spPr>
          <a:xfrm>
            <a:off x="9924666" y="5072022"/>
            <a:ext cx="2694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tekućine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B91F1141-323B-71A4-195E-06D6A4632D9F}"/>
              </a:ext>
            </a:extLst>
          </p:cNvPr>
          <p:cNvSpPr txBox="1"/>
          <p:nvPr/>
        </p:nvSpPr>
        <p:spPr>
          <a:xfrm>
            <a:off x="5686967" y="5525135"/>
            <a:ext cx="2694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štite od bolesti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F3BEC5A7-917D-D0EB-FADA-5AD04FFDCCC4}"/>
              </a:ext>
            </a:extLst>
          </p:cNvPr>
          <p:cNvSpPr txBox="1"/>
          <p:nvPr/>
        </p:nvSpPr>
        <p:spPr>
          <a:xfrm>
            <a:off x="3404760" y="5525135"/>
            <a:ext cx="356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biljno, životinjsko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81242A75-DB12-0F3D-D6AE-4866D4D3C8AA}"/>
              </a:ext>
            </a:extLst>
          </p:cNvPr>
          <p:cNvSpPr txBox="1"/>
          <p:nvPr/>
        </p:nvSpPr>
        <p:spPr>
          <a:xfrm>
            <a:off x="9924665" y="5545723"/>
            <a:ext cx="3457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limun, mrkva</a:t>
            </a:r>
            <a:endParaRPr lang="en-US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58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9DF5513-B272-7F79-2ED8-F74A2F28E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C1145E-5921-6253-0D0E-ED6C0BD88549}"/>
              </a:ext>
            </a:extLst>
          </p:cNvPr>
          <p:cNvSpPr txBox="1"/>
          <p:nvPr/>
        </p:nvSpPr>
        <p:spPr>
          <a:xfrm>
            <a:off x="1455174" y="255639"/>
            <a:ext cx="9960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1.3. PREHRANA I PROBAVA U SLUŽBI ZDRAVLJA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3F54E611-FC62-85CE-4E73-857D4C2B8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21" y="2552901"/>
            <a:ext cx="11080534" cy="1219306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56A0ECA3-7FDE-11D8-F442-0886B301461A}"/>
              </a:ext>
            </a:extLst>
          </p:cNvPr>
          <p:cNvSpPr txBox="1"/>
          <p:nvPr/>
        </p:nvSpPr>
        <p:spPr>
          <a:xfrm>
            <a:off x="436657" y="1783386"/>
            <a:ext cx="10150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”</a:t>
            </a:r>
            <a:r>
              <a:rPr lang="en-US" sz="2400" b="1" dirty="0" err="1">
                <a:latin typeface="Comic Sans MS" panose="030F0702030302020204" pitchFamily="66" charset="0"/>
              </a:rPr>
              <a:t>Razmisli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i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odgovori</a:t>
            </a:r>
            <a:r>
              <a:rPr lang="en-US" sz="2400" dirty="0">
                <a:latin typeface="Comic Sans MS" panose="030F0702030302020204" pitchFamily="66" charset="0"/>
              </a:rPr>
              <a:t>”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A4171510-2E22-F18C-AAE8-F7555465D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21" y="4310889"/>
            <a:ext cx="11080534" cy="1219306"/>
          </a:xfrm>
          <a:prstGeom prst="rect">
            <a:avLst/>
          </a:prstGeom>
        </p:spPr>
      </p:pic>
      <p:sp>
        <p:nvSpPr>
          <p:cNvPr id="8" name="TextBox 9">
            <a:extLst>
              <a:ext uri="{FF2B5EF4-FFF2-40B4-BE49-F238E27FC236}">
                <a16:creationId xmlns:a16="http://schemas.microsoft.com/office/drawing/2014/main" id="{43C7EBDA-5E84-7D86-2283-CCD6CAA8E356}"/>
              </a:ext>
            </a:extLst>
          </p:cNvPr>
          <p:cNvSpPr txBox="1"/>
          <p:nvPr/>
        </p:nvSpPr>
        <p:spPr>
          <a:xfrm>
            <a:off x="2050024" y="4613198"/>
            <a:ext cx="92275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Iako</a:t>
            </a:r>
            <a:r>
              <a:rPr lang="en-US" sz="2400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je </a:t>
            </a:r>
            <a:r>
              <a:rPr lang="en-US" sz="2400" i="1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nužno</a:t>
            </a:r>
            <a:r>
              <a:rPr lang="en-US" sz="2400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2400" i="1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svakodnevno</a:t>
            </a:r>
            <a:r>
              <a:rPr lang="en-US" sz="2400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se </a:t>
            </a:r>
            <a:r>
              <a:rPr lang="en-US" sz="2400" i="1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izlagati</a:t>
            </a:r>
            <a:r>
              <a:rPr lang="hr-HR" sz="2400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2400" i="1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Sunčevoj</a:t>
            </a:r>
            <a:r>
              <a:rPr lang="en-US" sz="2400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2400" i="1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svjetlosti</a:t>
            </a:r>
            <a:r>
              <a:rPr lang="en-US" sz="2400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en-US" sz="2400" i="1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zašto</a:t>
            </a:r>
            <a:r>
              <a:rPr lang="en-US" sz="2400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2400" i="1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pritom</a:t>
            </a:r>
            <a:r>
              <a:rPr lang="en-US" sz="2400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2400" i="1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treba</a:t>
            </a:r>
            <a:r>
              <a:rPr lang="en-US" sz="2400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2400" i="1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biti</a:t>
            </a:r>
            <a:r>
              <a:rPr lang="hr-HR" sz="2400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2400" i="1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oprezan</a:t>
            </a:r>
            <a:r>
              <a:rPr lang="en-US" sz="2400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en-US" sz="2400" i="1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posebno</a:t>
            </a:r>
            <a:r>
              <a:rPr lang="en-US" sz="2400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u </a:t>
            </a:r>
            <a:r>
              <a:rPr lang="en-US" sz="2400" i="1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kasno</a:t>
            </a:r>
            <a:r>
              <a:rPr lang="en-US" sz="2400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2400" i="1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proljeće</a:t>
            </a:r>
            <a:r>
              <a:rPr lang="en-US" sz="2400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2400" i="1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i</a:t>
            </a:r>
            <a:r>
              <a:rPr lang="en-US" sz="2400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2400" i="1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ljeti</a:t>
            </a:r>
            <a:r>
              <a:rPr lang="en-US" sz="2400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B0DFB461-9BD9-67B3-731A-97223ECD81A3}"/>
              </a:ext>
            </a:extLst>
          </p:cNvPr>
          <p:cNvSpPr txBox="1"/>
          <p:nvPr/>
        </p:nvSpPr>
        <p:spPr>
          <a:xfrm>
            <a:off x="2050024" y="2931721"/>
            <a:ext cx="96012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Nabroji neke procese u organizmu za čije je odvijanje potrebna voda?</a:t>
            </a:r>
            <a:endParaRPr lang="en-US" sz="2400" i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9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33A6583-000A-1DEC-1B26-9B45DC05A1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87B2B9-E63E-5EAF-B400-36942301039A}"/>
              </a:ext>
            </a:extLst>
          </p:cNvPr>
          <p:cNvSpPr txBox="1"/>
          <p:nvPr/>
        </p:nvSpPr>
        <p:spPr>
          <a:xfrm>
            <a:off x="1455174" y="255639"/>
            <a:ext cx="9960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1.3. PREHRANA I PROBAVA U SLUŽBI ZDRAVLJA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C745ABA-CE07-560C-5E63-6FAFBB2E7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363" y="3122003"/>
            <a:ext cx="1133341" cy="765243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95FE539E-1B63-6C9E-97CA-6B00811C6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740" y="3759848"/>
            <a:ext cx="927279" cy="70039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4FC88E57-0602-3808-2E2A-CC70A089E6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6202" y="3296163"/>
            <a:ext cx="1777285" cy="927370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D9DA2318-B8DB-652B-509E-F1CEA66E2E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6925" y="5377160"/>
            <a:ext cx="1493949" cy="953311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FCF3C454-8A59-5C33-FC8F-C8DEB06179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1187" y="5173444"/>
            <a:ext cx="2324424" cy="1066949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1988F4C1-E4D9-9579-DF72-5B4EFCD3C5D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0052" y="3327197"/>
            <a:ext cx="1365161" cy="739302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1A8C6EA9-E4EF-4C85-2844-3B4E6D2371A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14961" y="3491639"/>
            <a:ext cx="901521" cy="693906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598689AD-234F-F9B9-7528-2BEB1131E4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5420" y="5026013"/>
            <a:ext cx="1777285" cy="1031132"/>
          </a:xfrm>
          <a:prstGeom prst="rect">
            <a:avLst/>
          </a:prstGeom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id="{01428194-7DA5-47A0-F468-16F4A4DAE88E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52632" y="5474437"/>
            <a:ext cx="1365161" cy="856034"/>
          </a:xfrm>
          <a:prstGeom prst="rect">
            <a:avLst/>
          </a:prstGeom>
        </p:spPr>
      </p:pic>
      <p:sp>
        <p:nvSpPr>
          <p:cNvPr id="21" name="Rectangle: Rounded Corners 56">
            <a:extLst>
              <a:ext uri="{FF2B5EF4-FFF2-40B4-BE49-F238E27FC236}">
                <a16:creationId xmlns:a16="http://schemas.microsoft.com/office/drawing/2014/main" id="{3EEE2D2C-2277-C2CC-9846-4A85075CD6B0}"/>
              </a:ext>
            </a:extLst>
          </p:cNvPr>
          <p:cNvSpPr/>
          <p:nvPr/>
        </p:nvSpPr>
        <p:spPr>
          <a:xfrm>
            <a:off x="226550" y="832228"/>
            <a:ext cx="11876549" cy="1508823"/>
          </a:xfrm>
          <a:prstGeom prst="roundRect">
            <a:avLst/>
          </a:prstGeom>
          <a:solidFill>
            <a:srgbClr val="6AAB5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latin typeface="Comic Sans MS" panose="030F0702030302020204" pitchFamily="66" charset="0"/>
              </a:rPr>
              <a:t>Aktivnost: „</a:t>
            </a:r>
            <a:r>
              <a:rPr lang="hr-HR" sz="2400" b="1" dirty="0">
                <a:latin typeface="Comic Sans MS" panose="030F0702030302020204" pitchFamily="66" charset="0"/>
              </a:rPr>
              <a:t>VITAMIN DETEKTIVI</a:t>
            </a:r>
            <a:r>
              <a:rPr lang="hr-HR" sz="2400" dirty="0">
                <a:latin typeface="Comic Sans MS" panose="030F0702030302020204" pitchFamily="66" charset="0"/>
              </a:rPr>
              <a:t>”</a:t>
            </a:r>
          </a:p>
          <a:p>
            <a:pPr algn="ctr"/>
            <a:r>
              <a:rPr lang="hr-HR" sz="2400" dirty="0">
                <a:latin typeface="Comic Sans MS" panose="030F0702030302020204" pitchFamily="66" charset="0"/>
              </a:rPr>
              <a:t>Vitamine označavamo velikim slovima abecede. Pokušajte odrediti naziv vitamina koji se nalazi u prikazanim namirnicama. Potom u udžbeniku pročitajte ulogu pojedinog vitamina u organizmu.</a:t>
            </a:r>
          </a:p>
        </p:txBody>
      </p:sp>
      <p:sp>
        <p:nvSpPr>
          <p:cNvPr id="22" name="Oblačić za govor: ovalni 21">
            <a:extLst>
              <a:ext uri="{FF2B5EF4-FFF2-40B4-BE49-F238E27FC236}">
                <a16:creationId xmlns:a16="http://schemas.microsoft.com/office/drawing/2014/main" id="{5334FD63-C69E-76A4-B068-D68B9B0D1240}"/>
              </a:ext>
            </a:extLst>
          </p:cNvPr>
          <p:cNvSpPr/>
          <p:nvPr/>
        </p:nvSpPr>
        <p:spPr>
          <a:xfrm>
            <a:off x="1455174" y="2421321"/>
            <a:ext cx="1651819" cy="980945"/>
          </a:xfrm>
          <a:prstGeom prst="wedgeEllipseCallou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vitamin A</a:t>
            </a:r>
            <a:endParaRPr lang="en-US" dirty="0"/>
          </a:p>
        </p:txBody>
      </p:sp>
      <p:sp>
        <p:nvSpPr>
          <p:cNvPr id="23" name="Oblačić za govor: ovalni 22">
            <a:extLst>
              <a:ext uri="{FF2B5EF4-FFF2-40B4-BE49-F238E27FC236}">
                <a16:creationId xmlns:a16="http://schemas.microsoft.com/office/drawing/2014/main" id="{7E7E24D6-889D-385A-8C4C-003E3D481C57}"/>
              </a:ext>
            </a:extLst>
          </p:cNvPr>
          <p:cNvSpPr/>
          <p:nvPr/>
        </p:nvSpPr>
        <p:spPr>
          <a:xfrm>
            <a:off x="6129649" y="2598831"/>
            <a:ext cx="1903306" cy="980945"/>
          </a:xfrm>
          <a:prstGeom prst="wedgeEllipseCallou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vitamini B kompleksa</a:t>
            </a:r>
            <a:endParaRPr lang="en-US" dirty="0"/>
          </a:p>
        </p:txBody>
      </p:sp>
      <p:sp>
        <p:nvSpPr>
          <p:cNvPr id="24" name="Oblačić za govor: ovalni 23">
            <a:extLst>
              <a:ext uri="{FF2B5EF4-FFF2-40B4-BE49-F238E27FC236}">
                <a16:creationId xmlns:a16="http://schemas.microsoft.com/office/drawing/2014/main" id="{3E9D2F85-D22F-F64B-2F03-D9FEAAA1E27D}"/>
              </a:ext>
            </a:extLst>
          </p:cNvPr>
          <p:cNvSpPr/>
          <p:nvPr/>
        </p:nvSpPr>
        <p:spPr>
          <a:xfrm>
            <a:off x="10140800" y="2387688"/>
            <a:ext cx="1903306" cy="980945"/>
          </a:xfrm>
          <a:prstGeom prst="wedgeEllipseCallou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vitamin D</a:t>
            </a:r>
            <a:endParaRPr lang="en-US" dirty="0"/>
          </a:p>
        </p:txBody>
      </p:sp>
      <p:sp>
        <p:nvSpPr>
          <p:cNvPr id="25" name="Oblačić za govor: ovalni 24">
            <a:extLst>
              <a:ext uri="{FF2B5EF4-FFF2-40B4-BE49-F238E27FC236}">
                <a16:creationId xmlns:a16="http://schemas.microsoft.com/office/drawing/2014/main" id="{2205A42D-B382-C69E-9084-D682F755C6AA}"/>
              </a:ext>
            </a:extLst>
          </p:cNvPr>
          <p:cNvSpPr/>
          <p:nvPr/>
        </p:nvSpPr>
        <p:spPr>
          <a:xfrm>
            <a:off x="2139999" y="4328030"/>
            <a:ext cx="1903306" cy="980945"/>
          </a:xfrm>
          <a:prstGeom prst="wedgeEllipseCallou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vitamin C </a:t>
            </a:r>
            <a:endParaRPr lang="en-US" dirty="0"/>
          </a:p>
        </p:txBody>
      </p:sp>
      <p:sp>
        <p:nvSpPr>
          <p:cNvPr id="26" name="Oblačić za govor: ovalni 25">
            <a:extLst>
              <a:ext uri="{FF2B5EF4-FFF2-40B4-BE49-F238E27FC236}">
                <a16:creationId xmlns:a16="http://schemas.microsoft.com/office/drawing/2014/main" id="{30698447-D8F0-00C0-D993-E3FA5D46EAF2}"/>
              </a:ext>
            </a:extLst>
          </p:cNvPr>
          <p:cNvSpPr/>
          <p:nvPr/>
        </p:nvSpPr>
        <p:spPr>
          <a:xfrm>
            <a:off x="5270087" y="4494004"/>
            <a:ext cx="1903306" cy="980945"/>
          </a:xfrm>
          <a:prstGeom prst="wedgeEllipseCallou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vitamin E </a:t>
            </a:r>
            <a:endParaRPr lang="en-US" dirty="0"/>
          </a:p>
        </p:txBody>
      </p:sp>
      <p:sp>
        <p:nvSpPr>
          <p:cNvPr id="27" name="Oblačić za govor: ovalni 26">
            <a:extLst>
              <a:ext uri="{FF2B5EF4-FFF2-40B4-BE49-F238E27FC236}">
                <a16:creationId xmlns:a16="http://schemas.microsoft.com/office/drawing/2014/main" id="{D982D37A-C1A5-98B1-DBA0-0B89611DE8EB}"/>
              </a:ext>
            </a:extLst>
          </p:cNvPr>
          <p:cNvSpPr/>
          <p:nvPr/>
        </p:nvSpPr>
        <p:spPr>
          <a:xfrm>
            <a:off x="9961561" y="4277108"/>
            <a:ext cx="1903306" cy="980945"/>
          </a:xfrm>
          <a:prstGeom prst="wedgeEllipseCallou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vitamin 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34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E73540-70E9-C572-B517-FB1038F958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864"/>
          <a:stretch>
            <a:fillRect/>
          </a:stretch>
        </p:blipFill>
        <p:spPr>
          <a:xfrm>
            <a:off x="20" y="-235974"/>
            <a:ext cx="12191980" cy="709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026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F88AF2F-BF10-321D-5DD3-657C74C25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91E585-F363-1CA4-6F62-620786459531}"/>
              </a:ext>
            </a:extLst>
          </p:cNvPr>
          <p:cNvSpPr txBox="1"/>
          <p:nvPr/>
        </p:nvSpPr>
        <p:spPr>
          <a:xfrm>
            <a:off x="1455174" y="255639"/>
            <a:ext cx="9960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1.3. PREHRANA I PROBAVA U SLUŽBI ZDRAVLJA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B534745F-F15D-5471-544F-CA4FDFE65639}"/>
              </a:ext>
            </a:extLst>
          </p:cNvPr>
          <p:cNvSpPr txBox="1"/>
          <p:nvPr/>
        </p:nvSpPr>
        <p:spPr>
          <a:xfrm>
            <a:off x="275303" y="925464"/>
            <a:ext cx="8622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00B050"/>
                </a:solidFill>
              </a:rPr>
              <a:t>Izmjena tvari i energija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9FB4C0C5-A66C-334F-E2E6-9846B6B9143A}"/>
              </a:ext>
            </a:extLst>
          </p:cNvPr>
          <p:cNvSpPr txBox="1"/>
          <p:nvPr/>
        </p:nvSpPr>
        <p:spPr>
          <a:xfrm>
            <a:off x="678424" y="3038167"/>
            <a:ext cx="9960077" cy="3272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hr-HR" sz="2000" dirty="0">
                <a:latin typeface="Comic Sans MS" panose="030F0702030302020204" pitchFamily="66" charset="0"/>
              </a:rPr>
              <a:t>___ </a:t>
            </a:r>
            <a:r>
              <a:rPr lang="en-US" sz="2000" dirty="0" err="1">
                <a:latin typeface="Comic Sans MS" panose="030F0702030302020204" pitchFamily="66" charset="0"/>
              </a:rPr>
              <a:t>Molekule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hranjivih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tvari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krvlju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dolaze</a:t>
            </a:r>
            <a:r>
              <a:rPr lang="en-US" sz="2000" dirty="0">
                <a:latin typeface="Comic Sans MS" panose="030F0702030302020204" pitchFamily="66" charset="0"/>
              </a:rPr>
              <a:t> do </a:t>
            </a:r>
            <a:r>
              <a:rPr lang="en-US" sz="2000" dirty="0" err="1">
                <a:latin typeface="Comic Sans MS" panose="030F0702030302020204" pitchFamily="66" charset="0"/>
              </a:rPr>
              <a:t>stanica</a:t>
            </a:r>
            <a:r>
              <a:rPr lang="en-US" sz="2000" dirty="0"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hr-HR" sz="2000" dirty="0">
                <a:latin typeface="Comic Sans MS" panose="030F0702030302020204" pitchFamily="66" charset="0"/>
              </a:rPr>
              <a:t>___ </a:t>
            </a:r>
            <a:r>
              <a:rPr lang="en-US" sz="2000" dirty="0">
                <a:latin typeface="Comic Sans MS" panose="030F0702030302020204" pitchFamily="66" charset="0"/>
              </a:rPr>
              <a:t>U </a:t>
            </a:r>
            <a:r>
              <a:rPr lang="en-US" sz="2000" dirty="0" err="1">
                <a:latin typeface="Comic Sans MS" panose="030F0702030302020204" pitchFamily="66" charset="0"/>
              </a:rPr>
              <a:t>mitohondrijima</a:t>
            </a:r>
            <a:r>
              <a:rPr lang="en-US" sz="2000" dirty="0">
                <a:latin typeface="Comic Sans MS" panose="030F0702030302020204" pitchFamily="66" charset="0"/>
              </a:rPr>
              <a:t> se </a:t>
            </a:r>
            <a:r>
              <a:rPr lang="en-US" sz="2000" dirty="0" err="1">
                <a:latin typeface="Comic Sans MS" panose="030F0702030302020204" pitchFamily="66" charset="0"/>
              </a:rPr>
              <a:t>odvija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stanično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disanje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uz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kisik</a:t>
            </a:r>
            <a:r>
              <a:rPr lang="en-US" sz="2000" dirty="0">
                <a:latin typeface="Comic Sans MS" panose="030F0702030302020204" pitchFamily="66" charset="0"/>
              </a:rPr>
              <a:t>.</a:t>
            </a:r>
            <a:endParaRPr lang="hr-HR" sz="20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buNone/>
            </a:pPr>
            <a:r>
              <a:rPr lang="hr-HR" sz="2000" dirty="0">
                <a:latin typeface="Comic Sans MS" panose="030F0702030302020204" pitchFamily="66" charset="0"/>
              </a:rPr>
              <a:t>___ Unos namirnica u tijelo.</a:t>
            </a:r>
          </a:p>
          <a:p>
            <a:pPr>
              <a:lnSpc>
                <a:spcPct val="150000"/>
              </a:lnSpc>
              <a:buNone/>
            </a:pPr>
            <a:r>
              <a:rPr lang="hr-HR" sz="2000" dirty="0">
                <a:latin typeface="Comic Sans MS" panose="030F0702030302020204" pitchFamily="66" charset="0"/>
              </a:rPr>
              <a:t>___ Razgradnja hranjivih tvari.</a:t>
            </a:r>
          </a:p>
          <a:p>
            <a:pPr>
              <a:lnSpc>
                <a:spcPct val="150000"/>
              </a:lnSpc>
              <a:buNone/>
            </a:pPr>
            <a:r>
              <a:rPr lang="hr-HR" sz="2000" dirty="0">
                <a:latin typeface="Comic Sans MS" panose="030F0702030302020204" pitchFamily="66" charset="0"/>
              </a:rPr>
              <a:t>___ </a:t>
            </a:r>
            <a:r>
              <a:rPr lang="en-US" sz="2000" dirty="0" err="1">
                <a:latin typeface="Comic Sans MS" panose="030F0702030302020204" pitchFamily="66" charset="0"/>
              </a:rPr>
              <a:t>Nastaju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ugljikov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dioksid</a:t>
            </a:r>
            <a:r>
              <a:rPr lang="en-US" sz="2000" dirty="0">
                <a:latin typeface="Comic Sans MS" panose="030F0702030302020204" pitchFamily="66" charset="0"/>
              </a:rPr>
              <a:t>, </a:t>
            </a:r>
            <a:r>
              <a:rPr lang="en-US" sz="2000" dirty="0" err="1">
                <a:latin typeface="Comic Sans MS" panose="030F0702030302020204" pitchFamily="66" charset="0"/>
              </a:rPr>
              <a:t>voda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i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oslobađa</a:t>
            </a:r>
            <a:r>
              <a:rPr lang="en-US" sz="2000" dirty="0">
                <a:latin typeface="Comic Sans MS" panose="030F0702030302020204" pitchFamily="66" charset="0"/>
              </a:rPr>
              <a:t> se </a:t>
            </a:r>
            <a:r>
              <a:rPr lang="en-US" sz="2000" dirty="0" err="1">
                <a:latin typeface="Comic Sans MS" panose="030F0702030302020204" pitchFamily="66" charset="0"/>
              </a:rPr>
              <a:t>energija</a:t>
            </a:r>
            <a:r>
              <a:rPr lang="en-US" sz="2000" dirty="0"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hr-HR" sz="2000" dirty="0">
                <a:latin typeface="Comic Sans MS" panose="030F0702030302020204" pitchFamily="66" charset="0"/>
              </a:rPr>
              <a:t>___ </a:t>
            </a:r>
            <a:r>
              <a:rPr lang="en-US" sz="2000" dirty="0">
                <a:latin typeface="Comic Sans MS" panose="030F0702030302020204" pitchFamily="66" charset="0"/>
              </a:rPr>
              <a:t>Energija se </a:t>
            </a:r>
            <a:r>
              <a:rPr lang="en-US" sz="2000" dirty="0" err="1">
                <a:latin typeface="Comic Sans MS" panose="030F0702030302020204" pitchFamily="66" charset="0"/>
              </a:rPr>
              <a:t>pohranjuje</a:t>
            </a:r>
            <a:r>
              <a:rPr lang="en-US" sz="2000" dirty="0">
                <a:latin typeface="Comic Sans MS" panose="030F0702030302020204" pitchFamily="66" charset="0"/>
              </a:rPr>
              <a:t> u </a:t>
            </a:r>
            <a:r>
              <a:rPr lang="en-US" sz="2000" dirty="0" err="1">
                <a:latin typeface="Comic Sans MS" panose="030F0702030302020204" pitchFamily="66" charset="0"/>
              </a:rPr>
              <a:t>obliku</a:t>
            </a:r>
            <a:r>
              <a:rPr lang="en-US" sz="2000" dirty="0">
                <a:latin typeface="Comic Sans MS" panose="030F0702030302020204" pitchFamily="66" charset="0"/>
              </a:rPr>
              <a:t> ATP-a.</a:t>
            </a:r>
            <a:endParaRPr lang="hr-HR" sz="20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buNone/>
            </a:pPr>
            <a:r>
              <a:rPr lang="hr-HR" sz="2000" dirty="0">
                <a:latin typeface="Comic Sans MS" panose="030F0702030302020204" pitchFamily="66" charset="0"/>
              </a:rPr>
              <a:t>___ </a:t>
            </a:r>
            <a:r>
              <a:rPr lang="en-US" sz="2000" dirty="0">
                <a:latin typeface="Comic Sans MS" panose="030F0702030302020204" pitchFamily="66" charset="0"/>
              </a:rPr>
              <a:t>Stanica </a:t>
            </a:r>
            <a:r>
              <a:rPr lang="en-US" sz="2000" dirty="0" err="1">
                <a:latin typeface="Comic Sans MS" panose="030F0702030302020204" pitchFamily="66" charset="0"/>
              </a:rPr>
              <a:t>koristi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energiju</a:t>
            </a:r>
            <a:r>
              <a:rPr lang="en-US" sz="2000" dirty="0">
                <a:latin typeface="Comic Sans MS" panose="030F0702030302020204" pitchFamily="66" charset="0"/>
              </a:rPr>
              <a:t> za </a:t>
            </a:r>
            <a:r>
              <a:rPr lang="en-US" sz="2000" dirty="0" err="1">
                <a:latin typeface="Comic Sans MS" panose="030F0702030302020204" pitchFamily="66" charset="0"/>
              </a:rPr>
              <a:t>životne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procese</a:t>
            </a:r>
            <a:r>
              <a:rPr lang="en-US" sz="20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6" name="Rectangle: Rounded Corners 56">
            <a:extLst>
              <a:ext uri="{FF2B5EF4-FFF2-40B4-BE49-F238E27FC236}">
                <a16:creationId xmlns:a16="http://schemas.microsoft.com/office/drawing/2014/main" id="{B4E9DDCA-8954-473A-967F-73A28EE808B2}"/>
              </a:ext>
            </a:extLst>
          </p:cNvPr>
          <p:cNvSpPr/>
          <p:nvPr/>
        </p:nvSpPr>
        <p:spPr>
          <a:xfrm>
            <a:off x="275303" y="1656845"/>
            <a:ext cx="11533239" cy="1253503"/>
          </a:xfrm>
          <a:prstGeom prst="roundRect">
            <a:avLst/>
          </a:prstGeom>
          <a:solidFill>
            <a:srgbClr val="6AAB5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latin typeface="Comic Sans MS" panose="030F0702030302020204" pitchFamily="66" charset="0"/>
              </a:rPr>
              <a:t>Aktivnost: „</a:t>
            </a:r>
            <a:r>
              <a:rPr lang="hr-HR" sz="2400" b="1" dirty="0">
                <a:latin typeface="Comic Sans MS" panose="030F0702030302020204" pitchFamily="66" charset="0"/>
              </a:rPr>
              <a:t>POREDAJ</a:t>
            </a:r>
            <a:r>
              <a:rPr lang="hr-HR" sz="2400" dirty="0">
                <a:latin typeface="Comic Sans MS" panose="030F0702030302020204" pitchFamily="66" charset="0"/>
              </a:rPr>
              <a:t>”</a:t>
            </a:r>
          </a:p>
          <a:p>
            <a:pPr algn="ctr"/>
            <a:r>
              <a:rPr lang="hr-HR" sz="2400" dirty="0">
                <a:latin typeface="Comic Sans MS" panose="030F0702030302020204" pitchFamily="66" charset="0"/>
              </a:rPr>
              <a:t>Sljedeće korake razgradnje hrane poredaj brojevima od 1 do 7.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DAE062FF-3A50-F1AE-F3A2-E7B205A802D7}"/>
              </a:ext>
            </a:extLst>
          </p:cNvPr>
          <p:cNvSpPr txBox="1"/>
          <p:nvPr/>
        </p:nvSpPr>
        <p:spPr>
          <a:xfrm>
            <a:off x="776749" y="3932903"/>
            <a:ext cx="521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1.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197E15A0-38B4-5224-57FA-FBD8BBDFE1B2}"/>
              </a:ext>
            </a:extLst>
          </p:cNvPr>
          <p:cNvSpPr txBox="1"/>
          <p:nvPr/>
        </p:nvSpPr>
        <p:spPr>
          <a:xfrm>
            <a:off x="776749" y="4443807"/>
            <a:ext cx="521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2.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C82DB039-2F15-9847-7265-5936EA2B39A2}"/>
              </a:ext>
            </a:extLst>
          </p:cNvPr>
          <p:cNvSpPr txBox="1"/>
          <p:nvPr/>
        </p:nvSpPr>
        <p:spPr>
          <a:xfrm>
            <a:off x="776749" y="3038165"/>
            <a:ext cx="521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3.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76B01C12-D1D7-D3B1-758E-409550D8B175}"/>
              </a:ext>
            </a:extLst>
          </p:cNvPr>
          <p:cNvSpPr txBox="1"/>
          <p:nvPr/>
        </p:nvSpPr>
        <p:spPr>
          <a:xfrm>
            <a:off x="776749" y="3510153"/>
            <a:ext cx="521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4.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9E8EC0C8-F02D-AB1F-99CD-D159AC654A81}"/>
              </a:ext>
            </a:extLst>
          </p:cNvPr>
          <p:cNvSpPr txBox="1"/>
          <p:nvPr/>
        </p:nvSpPr>
        <p:spPr>
          <a:xfrm>
            <a:off x="776749" y="4954711"/>
            <a:ext cx="521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5.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26A6D417-B56C-1D7D-5E4D-AFB58C3784EC}"/>
              </a:ext>
            </a:extLst>
          </p:cNvPr>
          <p:cNvSpPr txBox="1"/>
          <p:nvPr/>
        </p:nvSpPr>
        <p:spPr>
          <a:xfrm>
            <a:off x="776749" y="5402079"/>
            <a:ext cx="521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6.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D4557199-DA18-58C7-6D86-555FAC581DD2}"/>
              </a:ext>
            </a:extLst>
          </p:cNvPr>
          <p:cNvSpPr txBox="1"/>
          <p:nvPr/>
        </p:nvSpPr>
        <p:spPr>
          <a:xfrm>
            <a:off x="806249" y="5829992"/>
            <a:ext cx="521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7.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8" name="Slika 17">
            <a:extLst>
              <a:ext uri="{FF2B5EF4-FFF2-40B4-BE49-F238E27FC236}">
                <a16:creationId xmlns:a16="http://schemas.microsoft.com/office/drawing/2014/main" id="{B9173561-3E12-7235-CA84-2446524E4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8736" y="3329226"/>
            <a:ext cx="3801005" cy="222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74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9" grpId="0"/>
      <p:bldP spid="10" grpId="0"/>
      <p:bldP spid="12" grpId="0"/>
      <p:bldP spid="13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EE53EA1-2EDB-029D-F562-6D0ABEB14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350649-87BB-64FE-5A06-53E309EE7BEE}"/>
              </a:ext>
            </a:extLst>
          </p:cNvPr>
          <p:cNvSpPr txBox="1"/>
          <p:nvPr/>
        </p:nvSpPr>
        <p:spPr>
          <a:xfrm>
            <a:off x="1455174" y="255639"/>
            <a:ext cx="9960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1.3. PREHRANA I PROBAVA U SLUŽBI ZDRAVLJA</a:t>
            </a:r>
          </a:p>
        </p:txBody>
      </p:sp>
      <p:sp>
        <p:nvSpPr>
          <p:cNvPr id="3" name="Rectangle: Rounded Corners 56">
            <a:extLst>
              <a:ext uri="{FF2B5EF4-FFF2-40B4-BE49-F238E27FC236}">
                <a16:creationId xmlns:a16="http://schemas.microsoft.com/office/drawing/2014/main" id="{E9EE7799-D890-35B5-0548-3C35C40D834D}"/>
              </a:ext>
            </a:extLst>
          </p:cNvPr>
          <p:cNvSpPr/>
          <p:nvPr/>
        </p:nvSpPr>
        <p:spPr>
          <a:xfrm>
            <a:off x="329380" y="929257"/>
            <a:ext cx="11533239" cy="1253503"/>
          </a:xfrm>
          <a:prstGeom prst="roundRect">
            <a:avLst/>
          </a:prstGeom>
          <a:solidFill>
            <a:srgbClr val="6AAB5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latin typeface="Comic Sans MS" panose="030F0702030302020204" pitchFamily="66" charset="0"/>
              </a:rPr>
              <a:t>Aktivnost: „</a:t>
            </a:r>
            <a:r>
              <a:rPr lang="hr-HR" sz="2400" b="1" dirty="0">
                <a:latin typeface="Comic Sans MS" panose="030F0702030302020204" pitchFamily="66" charset="0"/>
              </a:rPr>
              <a:t>MENTALNA MAPA</a:t>
            </a:r>
            <a:r>
              <a:rPr lang="hr-HR" sz="2400" dirty="0">
                <a:latin typeface="Comic Sans MS" panose="030F0702030302020204" pitchFamily="66" charset="0"/>
              </a:rPr>
              <a:t>”</a:t>
            </a:r>
          </a:p>
          <a:p>
            <a:pPr algn="ctr"/>
            <a:r>
              <a:rPr lang="hr-HR" sz="2400" dirty="0">
                <a:latin typeface="Comic Sans MS" panose="030F0702030302020204" pitchFamily="66" charset="0"/>
              </a:rPr>
              <a:t>Pročitaj tekst iz udžbenika str. 43. Precrtaj mentalnu mapu u bilježnicu pa dopuni prazne prostore pojmovima koji nedostaju.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B4418A4A-FC7B-C519-97C5-31939C9525D3}"/>
              </a:ext>
            </a:extLst>
          </p:cNvPr>
          <p:cNvSpPr/>
          <p:nvPr/>
        </p:nvSpPr>
        <p:spPr>
          <a:xfrm>
            <a:off x="4355690" y="3795252"/>
            <a:ext cx="2644878" cy="7275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F43CD7CC-9D89-F1BD-0C22-1F445CA963B9}"/>
              </a:ext>
            </a:extLst>
          </p:cNvPr>
          <p:cNvSpPr txBox="1"/>
          <p:nvPr/>
        </p:nvSpPr>
        <p:spPr>
          <a:xfrm>
            <a:off x="4232967" y="4522839"/>
            <a:ext cx="2954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dirty="0"/>
              <a:t>svi kemijski procesi u tijelu</a:t>
            </a:r>
          </a:p>
        </p:txBody>
      </p:sp>
      <p:sp>
        <p:nvSpPr>
          <p:cNvPr id="6" name="Strelica: desno 5">
            <a:extLst>
              <a:ext uri="{FF2B5EF4-FFF2-40B4-BE49-F238E27FC236}">
                <a16:creationId xmlns:a16="http://schemas.microsoft.com/office/drawing/2014/main" id="{DBA70CDF-E4D6-678F-2DCF-CC5023AE1A1C}"/>
              </a:ext>
            </a:extLst>
          </p:cNvPr>
          <p:cNvSpPr/>
          <p:nvPr/>
        </p:nvSpPr>
        <p:spPr>
          <a:xfrm rot="12545727">
            <a:off x="3142047" y="3259705"/>
            <a:ext cx="1042220" cy="338591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relica: desno 6">
            <a:extLst>
              <a:ext uri="{FF2B5EF4-FFF2-40B4-BE49-F238E27FC236}">
                <a16:creationId xmlns:a16="http://schemas.microsoft.com/office/drawing/2014/main" id="{D8E47D9D-912B-C42E-49F0-ECFC0971B513}"/>
              </a:ext>
            </a:extLst>
          </p:cNvPr>
          <p:cNvSpPr/>
          <p:nvPr/>
        </p:nvSpPr>
        <p:spPr>
          <a:xfrm rot="9341181">
            <a:off x="3232349" y="4874783"/>
            <a:ext cx="1042220" cy="338591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relica: desno 7">
            <a:extLst>
              <a:ext uri="{FF2B5EF4-FFF2-40B4-BE49-F238E27FC236}">
                <a16:creationId xmlns:a16="http://schemas.microsoft.com/office/drawing/2014/main" id="{86C462E3-07B9-B534-BEEA-3FB301C3E14B}"/>
              </a:ext>
            </a:extLst>
          </p:cNvPr>
          <p:cNvSpPr/>
          <p:nvPr/>
        </p:nvSpPr>
        <p:spPr>
          <a:xfrm rot="19897248">
            <a:off x="7173266" y="3229322"/>
            <a:ext cx="1042220" cy="338591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relica: desno 8">
            <a:extLst>
              <a:ext uri="{FF2B5EF4-FFF2-40B4-BE49-F238E27FC236}">
                <a16:creationId xmlns:a16="http://schemas.microsoft.com/office/drawing/2014/main" id="{885A2936-7BA7-A700-0065-374678DCFB9E}"/>
              </a:ext>
            </a:extLst>
          </p:cNvPr>
          <p:cNvSpPr/>
          <p:nvPr/>
        </p:nvSpPr>
        <p:spPr>
          <a:xfrm rot="1704356">
            <a:off x="7140269" y="4648370"/>
            <a:ext cx="1042220" cy="338591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4C0D757C-FF10-E8AF-8361-47EDD34DC6CB}"/>
              </a:ext>
            </a:extLst>
          </p:cNvPr>
          <p:cNvSpPr/>
          <p:nvPr/>
        </p:nvSpPr>
        <p:spPr>
          <a:xfrm>
            <a:off x="356238" y="2690117"/>
            <a:ext cx="2644878" cy="7275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C9EC7200-F642-A02E-9F0A-A9DC452AE942}"/>
              </a:ext>
            </a:extLst>
          </p:cNvPr>
          <p:cNvSpPr/>
          <p:nvPr/>
        </p:nvSpPr>
        <p:spPr>
          <a:xfrm>
            <a:off x="8543042" y="2701413"/>
            <a:ext cx="2644878" cy="7275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id="{CB3FC850-18E9-F196-AF92-8B72BD42965E}"/>
              </a:ext>
            </a:extLst>
          </p:cNvPr>
          <p:cNvSpPr/>
          <p:nvPr/>
        </p:nvSpPr>
        <p:spPr>
          <a:xfrm>
            <a:off x="8543042" y="4758382"/>
            <a:ext cx="2644878" cy="7275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ravokutnik 12">
            <a:extLst>
              <a:ext uri="{FF2B5EF4-FFF2-40B4-BE49-F238E27FC236}">
                <a16:creationId xmlns:a16="http://schemas.microsoft.com/office/drawing/2014/main" id="{549D41DB-DCC9-6D5A-A659-BE2F127D3DE9}"/>
              </a:ext>
            </a:extLst>
          </p:cNvPr>
          <p:cNvSpPr/>
          <p:nvPr/>
        </p:nvSpPr>
        <p:spPr>
          <a:xfrm>
            <a:off x="357586" y="4817642"/>
            <a:ext cx="2644878" cy="7275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8F7B9F33-811D-6EE6-6B55-5B1BEAFA78D9}"/>
              </a:ext>
            </a:extLst>
          </p:cNvPr>
          <p:cNvSpPr txBox="1"/>
          <p:nvPr/>
        </p:nvSpPr>
        <p:spPr>
          <a:xfrm>
            <a:off x="480604" y="3482123"/>
            <a:ext cx="2954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dirty="0"/>
              <a:t>razgradnja tvari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dirty="0"/>
              <a:t>oslobađanje energije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dirty="0" err="1"/>
              <a:t>npr</a:t>
            </a:r>
            <a:r>
              <a:rPr lang="hr-HR" dirty="0"/>
              <a:t>:________________</a:t>
            </a:r>
            <a:endParaRPr lang="en-US" dirty="0"/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50B80A7A-A449-2C2B-6DE5-8F606F2F0288}"/>
              </a:ext>
            </a:extLst>
          </p:cNvPr>
          <p:cNvSpPr txBox="1"/>
          <p:nvPr/>
        </p:nvSpPr>
        <p:spPr>
          <a:xfrm>
            <a:off x="329380" y="5545229"/>
            <a:ext cx="2954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dirty="0"/>
              <a:t>izgradnja tvari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dirty="0"/>
              <a:t>troši energiju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dirty="0" err="1"/>
              <a:t>npr</a:t>
            </a:r>
            <a:r>
              <a:rPr lang="hr-HR" dirty="0"/>
              <a:t>:________________</a:t>
            </a:r>
            <a:endParaRPr lang="en-US" dirty="0"/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42EB4820-6D26-9194-3BCC-730C5316683C}"/>
              </a:ext>
            </a:extLst>
          </p:cNvPr>
          <p:cNvSpPr txBox="1"/>
          <p:nvPr/>
        </p:nvSpPr>
        <p:spPr>
          <a:xfrm>
            <a:off x="8388183" y="3497523"/>
            <a:ext cx="3548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dirty="0"/>
              <a:t>energija za osnovne funkcije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dirty="0" err="1"/>
              <a:t>npr</a:t>
            </a:r>
            <a:r>
              <a:rPr lang="hr-HR" dirty="0"/>
              <a:t>: __________________</a:t>
            </a:r>
            <a:endParaRPr lang="en-US" dirty="0"/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414D1B9D-A18A-9CA8-17BB-052EC13E100F}"/>
              </a:ext>
            </a:extLst>
          </p:cNvPr>
          <p:cNvSpPr txBox="1"/>
          <p:nvPr/>
        </p:nvSpPr>
        <p:spPr>
          <a:xfrm>
            <a:off x="8497429" y="5546088"/>
            <a:ext cx="2954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dirty="0"/>
              <a:t>energija za aktivnosti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dirty="0" err="1"/>
              <a:t>npr</a:t>
            </a:r>
            <a:r>
              <a:rPr lang="hr-HR" dirty="0"/>
              <a:t>:________________</a:t>
            </a:r>
            <a:endParaRPr lang="en-US" dirty="0"/>
          </a:p>
        </p:txBody>
      </p:sp>
      <p:pic>
        <p:nvPicPr>
          <p:cNvPr id="19" name="Picture 4" descr="Hand holding pencil drawing illustration, writing gesture concept, black white sketch style, creative education symbol, human hand outline art">
            <a:extLst>
              <a:ext uri="{FF2B5EF4-FFF2-40B4-BE49-F238E27FC236}">
                <a16:creationId xmlns:a16="http://schemas.microsoft.com/office/drawing/2014/main" id="{689AF02C-0AF7-B53F-05D0-2C7706A1E8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" r="53189"/>
          <a:stretch>
            <a:fillRect/>
          </a:stretch>
        </p:blipFill>
        <p:spPr bwMode="auto">
          <a:xfrm rot="894962">
            <a:off x="5618147" y="2508345"/>
            <a:ext cx="923856" cy="80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kstniOkvir 19">
            <a:extLst>
              <a:ext uri="{FF2B5EF4-FFF2-40B4-BE49-F238E27FC236}">
                <a16:creationId xmlns:a16="http://schemas.microsoft.com/office/drawing/2014/main" id="{F2F428DF-2DA0-2703-C32A-13722DF9FBE6}"/>
              </a:ext>
            </a:extLst>
          </p:cNvPr>
          <p:cNvSpPr txBox="1"/>
          <p:nvPr/>
        </p:nvSpPr>
        <p:spPr>
          <a:xfrm>
            <a:off x="4387825" y="3959188"/>
            <a:ext cx="2644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METABOLIZAM</a:t>
            </a:r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FE1FBE96-4A7A-E73D-8C40-58316F554626}"/>
              </a:ext>
            </a:extLst>
          </p:cNvPr>
          <p:cNvSpPr txBox="1"/>
          <p:nvPr/>
        </p:nvSpPr>
        <p:spPr>
          <a:xfrm>
            <a:off x="356238" y="2874407"/>
            <a:ext cx="2644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KATABOLIZAM</a:t>
            </a:r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9162C542-95BE-76AB-19B7-292F2A7119B4}"/>
              </a:ext>
            </a:extLst>
          </p:cNvPr>
          <p:cNvSpPr txBox="1"/>
          <p:nvPr/>
        </p:nvSpPr>
        <p:spPr>
          <a:xfrm>
            <a:off x="414814" y="4950083"/>
            <a:ext cx="2644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ANABOLIZAM</a:t>
            </a:r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id="{D844438E-D3FE-55E4-316F-1F978FDBBA86}"/>
              </a:ext>
            </a:extLst>
          </p:cNvPr>
          <p:cNvSpPr txBox="1"/>
          <p:nvPr/>
        </p:nvSpPr>
        <p:spPr>
          <a:xfrm>
            <a:off x="8497429" y="2655475"/>
            <a:ext cx="26448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BAZALNI</a:t>
            </a:r>
          </a:p>
          <a:p>
            <a:pPr algn="ctr"/>
            <a:r>
              <a:rPr lang="hr-H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METABOLIZAM</a:t>
            </a:r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id="{3DC4DB55-1E7F-740B-8B60-6CB6B3B1E493}"/>
              </a:ext>
            </a:extLst>
          </p:cNvPr>
          <p:cNvSpPr txBox="1"/>
          <p:nvPr/>
        </p:nvSpPr>
        <p:spPr>
          <a:xfrm>
            <a:off x="8497429" y="4716545"/>
            <a:ext cx="26448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RADNI METABOLIZAM</a:t>
            </a:r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id="{080D6991-9A67-05AF-A5D4-86FA7DA48386}"/>
              </a:ext>
            </a:extLst>
          </p:cNvPr>
          <p:cNvSpPr txBox="1"/>
          <p:nvPr/>
        </p:nvSpPr>
        <p:spPr>
          <a:xfrm>
            <a:off x="1268987" y="4014846"/>
            <a:ext cx="2068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FF0000"/>
                </a:solidFill>
              </a:rPr>
              <a:t>probava hrane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6" name="TekstniOkvir 25">
            <a:extLst>
              <a:ext uri="{FF2B5EF4-FFF2-40B4-BE49-F238E27FC236}">
                <a16:creationId xmlns:a16="http://schemas.microsoft.com/office/drawing/2014/main" id="{D4A178C5-49C1-2F0B-6AFD-CDEFE7C6A585}"/>
              </a:ext>
            </a:extLst>
          </p:cNvPr>
          <p:cNvSpPr txBox="1"/>
          <p:nvPr/>
        </p:nvSpPr>
        <p:spPr>
          <a:xfrm>
            <a:off x="1113492" y="6057771"/>
            <a:ext cx="2068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FF0000"/>
                </a:solidFill>
              </a:rPr>
              <a:t>rast mišića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7" name="TekstniOkvir 26">
            <a:extLst>
              <a:ext uri="{FF2B5EF4-FFF2-40B4-BE49-F238E27FC236}">
                <a16:creationId xmlns:a16="http://schemas.microsoft.com/office/drawing/2014/main" id="{2762B18B-B2B3-953C-E319-79ED944E04B4}"/>
              </a:ext>
            </a:extLst>
          </p:cNvPr>
          <p:cNvSpPr txBox="1"/>
          <p:nvPr/>
        </p:nvSpPr>
        <p:spPr>
          <a:xfrm>
            <a:off x="9248415" y="3735370"/>
            <a:ext cx="2068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FF0000"/>
                </a:solidFill>
              </a:rPr>
              <a:t>disanje, rad srca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8" name="TekstniOkvir 27">
            <a:extLst>
              <a:ext uri="{FF2B5EF4-FFF2-40B4-BE49-F238E27FC236}">
                <a16:creationId xmlns:a16="http://schemas.microsoft.com/office/drawing/2014/main" id="{385E1056-4746-462C-3A8F-42359E4F0F5E}"/>
              </a:ext>
            </a:extLst>
          </p:cNvPr>
          <p:cNvSpPr txBox="1"/>
          <p:nvPr/>
        </p:nvSpPr>
        <p:spPr>
          <a:xfrm>
            <a:off x="9346738" y="5782477"/>
            <a:ext cx="2489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FF0000"/>
                </a:solidFill>
              </a:rPr>
              <a:t>hodanje, vježbanje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22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6FF7B68-CF09-9DA8-2C03-654BFD561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C4A6E0-6756-B12C-9025-E030D6A2DE0F}"/>
              </a:ext>
            </a:extLst>
          </p:cNvPr>
          <p:cNvSpPr txBox="1"/>
          <p:nvPr/>
        </p:nvSpPr>
        <p:spPr>
          <a:xfrm>
            <a:off x="1455174" y="255639"/>
            <a:ext cx="9960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1.3. PREHRANA I PROBAVA U SLUŽBI ZDRAVLJA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9AC14B2-42FA-32F8-A638-8F72DA5CA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22" y="1109740"/>
            <a:ext cx="8042787" cy="4892453"/>
          </a:xfrm>
          <a:prstGeom prst="rect">
            <a:avLst/>
          </a:prstGeom>
        </p:spPr>
      </p:pic>
      <p:sp>
        <p:nvSpPr>
          <p:cNvPr id="5" name="Speech Bubble: Rectangle 11">
            <a:extLst>
              <a:ext uri="{FF2B5EF4-FFF2-40B4-BE49-F238E27FC236}">
                <a16:creationId xmlns:a16="http://schemas.microsoft.com/office/drawing/2014/main" id="{3F428227-EE50-A0DD-D914-7B9CFFEB6FF4}"/>
              </a:ext>
            </a:extLst>
          </p:cNvPr>
          <p:cNvSpPr/>
          <p:nvPr/>
        </p:nvSpPr>
        <p:spPr>
          <a:xfrm>
            <a:off x="7841951" y="3941539"/>
            <a:ext cx="3573301" cy="1037039"/>
          </a:xfrm>
          <a:prstGeom prst="wedgeRectCallout">
            <a:avLst>
              <a:gd name="adj1" fmla="val -10422"/>
              <a:gd name="adj2" fmla="val -82168"/>
            </a:avLst>
          </a:prstGeom>
          <a:solidFill>
            <a:srgbClr val="EBF3E6"/>
          </a:solidFill>
          <a:ln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i="1" dirty="0">
                <a:solidFill>
                  <a:schemeClr val="tx1"/>
                </a:solidFill>
                <a:latin typeface="Comic Sans MS" panose="030F0702030302020204" pitchFamily="66" charset="0"/>
              </a:rPr>
              <a:t>Proučavajući sliku usporedi </a:t>
            </a:r>
            <a:r>
              <a:rPr lang="hr-HR" sz="200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kataboličku</a:t>
            </a:r>
            <a:r>
              <a:rPr lang="hr-HR" sz="2000" i="1" dirty="0">
                <a:solidFill>
                  <a:schemeClr val="tx1"/>
                </a:solidFill>
                <a:latin typeface="Comic Sans MS" panose="030F0702030302020204" pitchFamily="66" charset="0"/>
              </a:rPr>
              <a:t> i anaboličku </a:t>
            </a:r>
            <a:r>
              <a:rPr lang="hr-HR" sz="200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rekaciju</a:t>
            </a:r>
            <a:r>
              <a:rPr lang="hr-HR" sz="2000" i="1" dirty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endParaRPr lang="en-US" sz="2000" i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12">
            <a:extLst>
              <a:ext uri="{FF2B5EF4-FFF2-40B4-BE49-F238E27FC236}">
                <a16:creationId xmlns:a16="http://schemas.microsoft.com/office/drawing/2014/main" id="{A13DAF0A-C369-40B1-6173-DDD33369A8A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9245920" y="2276954"/>
            <a:ext cx="1093423" cy="127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4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2133FF5-8EAF-9F08-5251-94499A5590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FA591B-FC59-A700-F0E1-4505721C7BCC}"/>
              </a:ext>
            </a:extLst>
          </p:cNvPr>
          <p:cNvSpPr txBox="1"/>
          <p:nvPr/>
        </p:nvSpPr>
        <p:spPr>
          <a:xfrm>
            <a:off x="1455174" y="255639"/>
            <a:ext cx="9960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1.3. PREHRANA I PROBAVA U SLUŽBI ZDRAVLJA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1AC49136-DFF2-B65E-F698-0B8D970573D9}"/>
              </a:ext>
            </a:extLst>
          </p:cNvPr>
          <p:cNvSpPr txBox="1"/>
          <p:nvPr/>
        </p:nvSpPr>
        <p:spPr>
          <a:xfrm>
            <a:off x="275303" y="925464"/>
            <a:ext cx="8622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00B050"/>
                </a:solidFill>
              </a:rPr>
              <a:t>Pravilna prehrana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7A048493-2D0D-E129-56B8-AEA48C2F1622}"/>
              </a:ext>
            </a:extLst>
          </p:cNvPr>
          <p:cNvSpPr txBox="1"/>
          <p:nvPr/>
        </p:nvSpPr>
        <p:spPr>
          <a:xfrm>
            <a:off x="0" y="1414781"/>
            <a:ext cx="1157256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podrazumijeva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svakodnevno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jesti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različite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namirnice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: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voće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,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povrće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,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mlijeko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i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mliječne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prerađevine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,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ribu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,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meso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i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proizvode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od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žitarica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endParaRPr lang="hr-HR" sz="2400" b="0" i="0" u="none" strike="noStrike" baseline="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r-HR" sz="2400" b="0" i="0" u="none" strike="noStrike" baseline="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važno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održavati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ravnotežu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između</a:t>
            </a:r>
            <a:endParaRPr lang="hr-HR" sz="2400" b="0" i="0" u="none" strike="noStrike" baseline="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hr-HR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 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unosa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i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potrošnje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energije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(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hrane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) </a:t>
            </a:r>
            <a:endParaRPr lang="hr-HR" sz="2400" b="0" i="0" u="none" strike="noStrike" baseline="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hr-HR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 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u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čemu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pomaže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bavljenje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sportom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endParaRPr lang="hr-HR" sz="2400" b="0" i="0" u="none" strike="noStrike" baseline="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hr-HR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 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i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drugim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tjelesnim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aktivnostima</a:t>
            </a:r>
            <a:endParaRPr lang="hr-HR" sz="2400" b="0" i="0" u="none" strike="noStrike" baseline="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FEB96413-DEA6-9895-628D-8F80D6A3D0A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78" t="3099"/>
          <a:stretch>
            <a:fillRect/>
          </a:stretch>
        </p:blipFill>
        <p:spPr>
          <a:xfrm>
            <a:off x="5476567" y="2309566"/>
            <a:ext cx="6843252" cy="403398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4AF3CF11-88E4-BC9E-5571-210C4EA4349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219312"/>
            <a:ext cx="4729317" cy="2124240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51067F26-A636-89EF-32D0-5A4E64D01F13}"/>
              </a:ext>
            </a:extLst>
          </p:cNvPr>
          <p:cNvSpPr txBox="1"/>
          <p:nvPr/>
        </p:nvSpPr>
        <p:spPr>
          <a:xfrm>
            <a:off x="537261" y="4865933"/>
            <a:ext cx="3654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>
                <a:latin typeface="Comic Sans MS" panose="030F0702030302020204" pitchFamily="66" charset="0"/>
              </a:rPr>
              <a:t> Riješi RB: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hr-HR" sz="2400" dirty="0">
                <a:latin typeface="Comic Sans MS" panose="030F0702030302020204" pitchFamily="66" charset="0"/>
              </a:rPr>
              <a:t>str. 26, zadaci 4. i 5.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8" name="Picture 4" descr="Brain thinking Images - Free Download on Freepik">
            <a:extLst>
              <a:ext uri="{FF2B5EF4-FFF2-40B4-BE49-F238E27FC236}">
                <a16:creationId xmlns:a16="http://schemas.microsoft.com/office/drawing/2014/main" id="{0ACCA1E8-35FC-7466-3F1E-252EE3267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67" y="5797777"/>
            <a:ext cx="1093361" cy="106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80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35DE511-1F7D-72BA-3C00-A6724C8560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0DC697-A3AD-82A3-3641-D2EB388598AF}"/>
              </a:ext>
            </a:extLst>
          </p:cNvPr>
          <p:cNvSpPr txBox="1"/>
          <p:nvPr/>
        </p:nvSpPr>
        <p:spPr>
          <a:xfrm>
            <a:off x="1455174" y="255639"/>
            <a:ext cx="9960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1.3. PREHRANA I PROBAVA U SLUŽBI ZDRAVLJA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1A48BB4-57A0-9AB0-7FB8-DEEDDFA3B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21" y="852635"/>
            <a:ext cx="4919730" cy="5428034"/>
          </a:xfrm>
          <a:prstGeom prst="rect">
            <a:avLst/>
          </a:prstGeom>
        </p:spPr>
      </p:pic>
      <p:sp>
        <p:nvSpPr>
          <p:cNvPr id="5" name="Speech Bubble: Rectangle 11">
            <a:extLst>
              <a:ext uri="{FF2B5EF4-FFF2-40B4-BE49-F238E27FC236}">
                <a16:creationId xmlns:a16="http://schemas.microsoft.com/office/drawing/2014/main" id="{AF3FE821-35EF-DFF9-FB55-FBA7A32B3CAD}"/>
              </a:ext>
            </a:extLst>
          </p:cNvPr>
          <p:cNvSpPr/>
          <p:nvPr/>
        </p:nvSpPr>
        <p:spPr>
          <a:xfrm>
            <a:off x="4543523" y="1073656"/>
            <a:ext cx="3573301" cy="1037039"/>
          </a:xfrm>
          <a:prstGeom prst="wedgeRectCallout">
            <a:avLst>
              <a:gd name="adj1" fmla="val -13999"/>
              <a:gd name="adj2" fmla="val 101765"/>
            </a:avLst>
          </a:prstGeom>
          <a:solidFill>
            <a:srgbClr val="EBF3E6"/>
          </a:solidFill>
          <a:ln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i="1" dirty="0">
                <a:solidFill>
                  <a:schemeClr val="tx1"/>
                </a:solidFill>
                <a:latin typeface="Comic Sans MS" panose="030F0702030302020204" pitchFamily="66" charset="0"/>
              </a:rPr>
              <a:t>Opiši što prikazuje piramida pravilne prehrane.</a:t>
            </a:r>
            <a:endParaRPr lang="en-US" sz="2000" i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12">
            <a:extLst>
              <a:ext uri="{FF2B5EF4-FFF2-40B4-BE49-F238E27FC236}">
                <a16:creationId xmlns:a16="http://schemas.microsoft.com/office/drawing/2014/main" id="{16535ED6-10CA-2ECE-5299-0EA52C2B415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921115" y="2640747"/>
            <a:ext cx="1093423" cy="1279013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CCDF98C0-963F-7519-2803-4DC93AC7F0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4476" y="2135240"/>
            <a:ext cx="3915177" cy="3203643"/>
          </a:xfrm>
          <a:prstGeom prst="rect">
            <a:avLst/>
          </a:prstGeom>
        </p:spPr>
      </p:pic>
      <p:sp>
        <p:nvSpPr>
          <p:cNvPr id="9" name="Speech Bubble: Rectangle 11">
            <a:extLst>
              <a:ext uri="{FF2B5EF4-FFF2-40B4-BE49-F238E27FC236}">
                <a16:creationId xmlns:a16="http://schemas.microsoft.com/office/drawing/2014/main" id="{4131356D-E92B-A42B-39C6-0E0F0B6246A7}"/>
              </a:ext>
            </a:extLst>
          </p:cNvPr>
          <p:cNvSpPr/>
          <p:nvPr/>
        </p:nvSpPr>
        <p:spPr>
          <a:xfrm>
            <a:off x="4734474" y="4141936"/>
            <a:ext cx="3573301" cy="1037039"/>
          </a:xfrm>
          <a:prstGeom prst="wedgeRectCallout">
            <a:avLst>
              <a:gd name="adj1" fmla="val -12073"/>
              <a:gd name="adj2" fmla="val -83116"/>
            </a:avLst>
          </a:prstGeom>
          <a:solidFill>
            <a:srgbClr val="EBF3E6"/>
          </a:solidFill>
          <a:ln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i="1" dirty="0">
                <a:solidFill>
                  <a:schemeClr val="tx1"/>
                </a:solidFill>
                <a:latin typeface="Comic Sans MS" panose="030F0702030302020204" pitchFamily="66" charset="0"/>
              </a:rPr>
              <a:t>Što je prikazano tanjurom pravilne prehrane?</a:t>
            </a:r>
            <a:endParaRPr lang="en-US" sz="2000" i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Picture 4" descr="Brain thinking Images - Free Download on Freepik">
            <a:extLst>
              <a:ext uri="{FF2B5EF4-FFF2-40B4-BE49-F238E27FC236}">
                <a16:creationId xmlns:a16="http://schemas.microsoft.com/office/drawing/2014/main" id="{CECDF5B8-484F-63E3-810B-2CA0D6DC1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523" y="5116884"/>
            <a:ext cx="1093361" cy="106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E38E91B-2C05-4869-25CC-C9AC37A379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0913A0-05DD-DF46-FDB0-FDAECA5797AA}"/>
              </a:ext>
            </a:extLst>
          </p:cNvPr>
          <p:cNvSpPr txBox="1"/>
          <p:nvPr/>
        </p:nvSpPr>
        <p:spPr>
          <a:xfrm>
            <a:off x="1455174" y="255639"/>
            <a:ext cx="9960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1.3. PREHRANA I PROBAVA U SLUŽBI ZDRAVLJA</a:t>
            </a:r>
          </a:p>
        </p:txBody>
      </p:sp>
      <p:pic>
        <p:nvPicPr>
          <p:cNvPr id="3" name="Slika 1">
            <a:extLst>
              <a:ext uri="{FF2B5EF4-FFF2-40B4-BE49-F238E27FC236}">
                <a16:creationId xmlns:a16="http://schemas.microsoft.com/office/drawing/2014/main" id="{41B8BB70-F588-82DA-BBCB-2BF3ECB011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67188" t="39810" r="28461" b="51969"/>
          <a:stretch/>
        </p:blipFill>
        <p:spPr>
          <a:xfrm>
            <a:off x="8513522" y="2284261"/>
            <a:ext cx="1466220" cy="1557694"/>
          </a:xfrm>
          <a:prstGeom prst="flowChartConnector">
            <a:avLst/>
          </a:prstGeom>
        </p:spPr>
      </p:pic>
      <p:sp>
        <p:nvSpPr>
          <p:cNvPr id="4" name="Dijagram toka: Kraj 10">
            <a:extLst>
              <a:ext uri="{FF2B5EF4-FFF2-40B4-BE49-F238E27FC236}">
                <a16:creationId xmlns:a16="http://schemas.microsoft.com/office/drawing/2014/main" id="{9FF03F1B-34DC-1310-EB25-49BB9027D226}"/>
              </a:ext>
            </a:extLst>
          </p:cNvPr>
          <p:cNvSpPr/>
          <p:nvPr/>
        </p:nvSpPr>
        <p:spPr>
          <a:xfrm>
            <a:off x="1673582" y="3854245"/>
            <a:ext cx="8306160" cy="2169904"/>
          </a:xfrm>
          <a:prstGeom prst="flowChartTerminator">
            <a:avLst/>
          </a:prstGeom>
          <a:solidFill>
            <a:srgbClr val="EBF3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dirty="0">
              <a:solidFill>
                <a:srgbClr val="E27ACE"/>
              </a:solidFill>
            </a:endParaRPr>
          </a:p>
        </p:txBody>
      </p:sp>
      <p:sp>
        <p:nvSpPr>
          <p:cNvPr id="5" name="TekstniOkvir 10">
            <a:extLst>
              <a:ext uri="{FF2B5EF4-FFF2-40B4-BE49-F238E27FC236}">
                <a16:creationId xmlns:a16="http://schemas.microsoft.com/office/drawing/2014/main" id="{7EC11545-9AC3-3DF2-76A6-D1D6F7C5C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8980" y="4170494"/>
            <a:ext cx="681403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b="1" dirty="0">
                <a:latin typeface="Comic Sans MS" panose="030F0702030302020204" pitchFamily="66" charset="0"/>
              </a:rPr>
              <a:t>Udžbenik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dirty="0">
                <a:latin typeface="Comic Sans MS" panose="030F0702030302020204" pitchFamily="66" charset="0"/>
              </a:rPr>
              <a:t>Znam li odgovoriti? </a:t>
            </a:r>
            <a:r>
              <a:rPr lang="hr-HR" altLang="sr-Latn-RS" b="1" dirty="0">
                <a:latin typeface="Comic Sans MS" panose="030F0702030302020204" pitchFamily="66" charset="0"/>
              </a:rPr>
              <a:t>str.45.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dirty="0">
                <a:latin typeface="Comic Sans MS" panose="030F0702030302020204" pitchFamily="66" charset="0"/>
              </a:rPr>
              <a:t>(domaća zadaća)</a:t>
            </a:r>
          </a:p>
        </p:txBody>
      </p:sp>
      <p:pic>
        <p:nvPicPr>
          <p:cNvPr id="6" name="Picture 2" descr="Homework cartoon background vector free download">
            <a:extLst>
              <a:ext uri="{FF2B5EF4-FFF2-40B4-BE49-F238E27FC236}">
                <a16:creationId xmlns:a16="http://schemas.microsoft.com/office/drawing/2014/main" id="{BDCEC42A-01D0-7C0E-3C56-C350E5D77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226" y="1271013"/>
            <a:ext cx="2823702" cy="282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01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40EEBF9-6128-E161-76AF-75FE256E63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E4A537-F474-F214-5835-FF5CFBFE7A07}"/>
              </a:ext>
            </a:extLst>
          </p:cNvPr>
          <p:cNvSpPr txBox="1"/>
          <p:nvPr/>
        </p:nvSpPr>
        <p:spPr>
          <a:xfrm>
            <a:off x="1455174" y="255639"/>
            <a:ext cx="9960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1.3. PREHRANA I PROBAVA U SLUŽBI ZDRAVLJA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D116CB-D5C3-36BF-1DD4-D9EDEDA688D5}"/>
              </a:ext>
            </a:extLst>
          </p:cNvPr>
          <p:cNvSpPr txBox="1"/>
          <p:nvPr/>
        </p:nvSpPr>
        <p:spPr>
          <a:xfrm>
            <a:off x="1224560" y="1300919"/>
            <a:ext cx="10190692" cy="523220"/>
          </a:xfrm>
          <a:prstGeom prst="rect">
            <a:avLst/>
          </a:prstGeom>
          <a:solidFill>
            <a:srgbClr val="EBF3E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PROBAVNI SUSTAV – POVEZANOST GRAĐE I ULOGE</a:t>
            </a:r>
          </a:p>
        </p:txBody>
      </p:sp>
      <p:graphicFrame>
        <p:nvGraphicFramePr>
          <p:cNvPr id="4" name="TextBox 3">
            <a:extLst>
              <a:ext uri="{FF2B5EF4-FFF2-40B4-BE49-F238E27FC236}">
                <a16:creationId xmlns:a16="http://schemas.microsoft.com/office/drawing/2014/main" id="{FA69FFBB-3A6D-6FF4-AED6-DD9684B5A0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4388992"/>
              </p:ext>
            </p:extLst>
          </p:nvPr>
        </p:nvGraphicFramePr>
        <p:xfrm>
          <a:off x="954511" y="2822820"/>
          <a:ext cx="6537670" cy="2855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CA8E055F-BB47-D405-24A3-698BB032E281}"/>
              </a:ext>
            </a:extLst>
          </p:cNvPr>
          <p:cNvGrpSpPr/>
          <p:nvPr/>
        </p:nvGrpSpPr>
        <p:grpSpPr>
          <a:xfrm>
            <a:off x="2733368" y="2107008"/>
            <a:ext cx="892439" cy="626360"/>
            <a:chOff x="4487568" y="495610"/>
            <a:chExt cx="408363" cy="408363"/>
          </a:xfrm>
          <a:solidFill>
            <a:srgbClr val="00B050"/>
          </a:solidFill>
        </p:grpSpPr>
        <p:sp>
          <p:nvSpPr>
            <p:cNvPr id="6" name="Arrow: Down 5">
              <a:extLst>
                <a:ext uri="{FF2B5EF4-FFF2-40B4-BE49-F238E27FC236}">
                  <a16:creationId xmlns:a16="http://schemas.microsoft.com/office/drawing/2014/main" id="{7126F4BE-DBB0-8263-D1D8-9F44A8D63676}"/>
                </a:ext>
              </a:extLst>
            </p:cNvPr>
            <p:cNvSpPr/>
            <p:nvPr/>
          </p:nvSpPr>
          <p:spPr>
            <a:xfrm>
              <a:off x="4487568" y="495610"/>
              <a:ext cx="408363" cy="408363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Arrow: Down 4">
              <a:extLst>
                <a:ext uri="{FF2B5EF4-FFF2-40B4-BE49-F238E27FC236}">
                  <a16:creationId xmlns:a16="http://schemas.microsoft.com/office/drawing/2014/main" id="{7991B48A-7C10-C993-0F9D-8DD3B82F0A60}"/>
                </a:ext>
              </a:extLst>
            </p:cNvPr>
            <p:cNvSpPr txBox="1"/>
            <p:nvPr/>
          </p:nvSpPr>
          <p:spPr>
            <a:xfrm>
              <a:off x="4579450" y="495610"/>
              <a:ext cx="224599" cy="30729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800" kern="1200"/>
            </a:p>
          </p:txBody>
        </p:sp>
      </p:grp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1FBCB133-2F05-3EA5-193C-7327C33BAAF1}"/>
              </a:ext>
            </a:extLst>
          </p:cNvPr>
          <p:cNvSpPr/>
          <p:nvPr/>
        </p:nvSpPr>
        <p:spPr>
          <a:xfrm>
            <a:off x="8042789" y="4394355"/>
            <a:ext cx="3913238" cy="1279013"/>
          </a:xfrm>
          <a:prstGeom prst="wedgeRectCallout">
            <a:avLst>
              <a:gd name="adj1" fmla="val 2235"/>
              <a:gd name="adj2" fmla="val -90701"/>
            </a:avLst>
          </a:prstGeom>
          <a:solidFill>
            <a:srgbClr val="EBF3E6"/>
          </a:solidFill>
          <a:ln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i="1" dirty="0">
                <a:solidFill>
                  <a:schemeClr val="tx1"/>
                </a:solidFill>
                <a:latin typeface="Comic Sans MS" panose="030F0702030302020204" pitchFamily="66" charset="0"/>
              </a:rPr>
              <a:t>Sudjeluje li probavni sustav u održavanju </a:t>
            </a:r>
            <a:r>
              <a:rPr lang="hr-HR" sz="200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homeostaze</a:t>
            </a:r>
            <a:r>
              <a:rPr lang="hr-HR" sz="2000" i="1" dirty="0">
                <a:solidFill>
                  <a:schemeClr val="tx1"/>
                </a:solidFill>
                <a:latin typeface="Comic Sans MS" panose="030F0702030302020204" pitchFamily="66" charset="0"/>
              </a:rPr>
              <a:t>?</a:t>
            </a:r>
            <a:endParaRPr lang="en-US" sz="2000" i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3F83BEA-B294-13B1-8448-9C249FD5E6B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37396" y="2902808"/>
            <a:ext cx="1119325" cy="127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29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4" grpId="0">
        <p:bldAsOne/>
      </p:bldGraphic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2DAB5EA-BC31-830D-ACD4-DAF6FDEACC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CFD3AD-CB69-2BD0-2368-5CD9DFE6858B}"/>
              </a:ext>
            </a:extLst>
          </p:cNvPr>
          <p:cNvSpPr txBox="1"/>
          <p:nvPr/>
        </p:nvSpPr>
        <p:spPr>
          <a:xfrm>
            <a:off x="1455174" y="255639"/>
            <a:ext cx="9960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1.3. PREHRANA I PROBAVA U SLUŽBI ZDRAVLJA</a:t>
            </a:r>
          </a:p>
        </p:txBody>
      </p:sp>
      <p:pic>
        <p:nvPicPr>
          <p:cNvPr id="4" name="Slika 12">
            <a:extLst>
              <a:ext uri="{FF2B5EF4-FFF2-40B4-BE49-F238E27FC236}">
                <a16:creationId xmlns:a16="http://schemas.microsoft.com/office/drawing/2014/main" id="{9C55851F-4789-A09D-AC02-33139D88D1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5" t="2822" r="7435" b="1871"/>
          <a:stretch/>
        </p:blipFill>
        <p:spPr>
          <a:xfrm>
            <a:off x="4358945" y="1002050"/>
            <a:ext cx="3047999" cy="4694464"/>
          </a:xfrm>
          <a:prstGeom prst="rect">
            <a:avLst/>
          </a:prstGeom>
        </p:spPr>
      </p:pic>
      <p:cxnSp>
        <p:nvCxnSpPr>
          <p:cNvPr id="5" name="Ravni poveznik sa strelicom 14">
            <a:extLst>
              <a:ext uri="{FF2B5EF4-FFF2-40B4-BE49-F238E27FC236}">
                <a16:creationId xmlns:a16="http://schemas.microsoft.com/office/drawing/2014/main" id="{9FD7C3D3-37C4-C5CD-DB02-DA9D71D0BC7E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6036075" y="2017534"/>
            <a:ext cx="2190255" cy="74221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niOkvir 16">
            <a:extLst>
              <a:ext uri="{FF2B5EF4-FFF2-40B4-BE49-F238E27FC236}">
                <a16:creationId xmlns:a16="http://schemas.microsoft.com/office/drawing/2014/main" id="{FD0E5E5D-E692-C58C-A811-AC2262CFD284}"/>
              </a:ext>
            </a:extLst>
          </p:cNvPr>
          <p:cNvSpPr txBox="1"/>
          <p:nvPr/>
        </p:nvSpPr>
        <p:spPr>
          <a:xfrm>
            <a:off x="8226330" y="2559694"/>
            <a:ext cx="777777" cy="4001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jezik</a:t>
            </a:r>
          </a:p>
        </p:txBody>
      </p:sp>
      <p:cxnSp>
        <p:nvCxnSpPr>
          <p:cNvPr id="7" name="Ravni poveznik sa strelicom 19">
            <a:extLst>
              <a:ext uri="{FF2B5EF4-FFF2-40B4-BE49-F238E27FC236}">
                <a16:creationId xmlns:a16="http://schemas.microsoft.com/office/drawing/2014/main" id="{6C451E39-4AF0-2CF1-8080-5F4837EB3AC5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6087324" y="1967338"/>
            <a:ext cx="2132439" cy="18526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niOkvir 22">
            <a:extLst>
              <a:ext uri="{FF2B5EF4-FFF2-40B4-BE49-F238E27FC236}">
                <a16:creationId xmlns:a16="http://schemas.microsoft.com/office/drawing/2014/main" id="{BDB8BAD7-C65C-1A58-6D90-F07D6FFD03B2}"/>
              </a:ext>
            </a:extLst>
          </p:cNvPr>
          <p:cNvSpPr txBox="1"/>
          <p:nvPr/>
        </p:nvSpPr>
        <p:spPr>
          <a:xfrm>
            <a:off x="8219763" y="1952544"/>
            <a:ext cx="1750800" cy="4001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usna šupljina</a:t>
            </a:r>
          </a:p>
        </p:txBody>
      </p:sp>
      <p:cxnSp>
        <p:nvCxnSpPr>
          <p:cNvPr id="9" name="Ravni poveznik sa strelicom 23">
            <a:extLst>
              <a:ext uri="{FF2B5EF4-FFF2-40B4-BE49-F238E27FC236}">
                <a16:creationId xmlns:a16="http://schemas.microsoft.com/office/drawing/2014/main" id="{D075F0AD-90EE-0374-2EF7-06CF0E79608D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5833724" y="1573941"/>
            <a:ext cx="2354134" cy="42554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niOkvir 27">
            <a:extLst>
              <a:ext uri="{FF2B5EF4-FFF2-40B4-BE49-F238E27FC236}">
                <a16:creationId xmlns:a16="http://schemas.microsoft.com/office/drawing/2014/main" id="{85829C9D-FF1B-515B-7B43-EF5DFBF18471}"/>
              </a:ext>
            </a:extLst>
          </p:cNvPr>
          <p:cNvSpPr txBox="1"/>
          <p:nvPr/>
        </p:nvSpPr>
        <p:spPr>
          <a:xfrm>
            <a:off x="8187858" y="1373886"/>
            <a:ext cx="1119217" cy="4001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ždrijelo</a:t>
            </a:r>
          </a:p>
        </p:txBody>
      </p:sp>
      <p:cxnSp>
        <p:nvCxnSpPr>
          <p:cNvPr id="11" name="Ravni poveznik sa strelicom 32">
            <a:extLst>
              <a:ext uri="{FF2B5EF4-FFF2-40B4-BE49-F238E27FC236}">
                <a16:creationId xmlns:a16="http://schemas.microsoft.com/office/drawing/2014/main" id="{A6236711-FDF7-BFD0-614E-B4FB68104415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3609810" y="1813226"/>
            <a:ext cx="2160434" cy="8577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ni poveznik sa strelicom 35">
            <a:extLst>
              <a:ext uri="{FF2B5EF4-FFF2-40B4-BE49-F238E27FC236}">
                <a16:creationId xmlns:a16="http://schemas.microsoft.com/office/drawing/2014/main" id="{5B861BE4-49A0-BBB3-FDB3-F7C64C94780F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3609810" y="1899002"/>
            <a:ext cx="2329974" cy="30788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sa strelicom 41">
            <a:extLst>
              <a:ext uri="{FF2B5EF4-FFF2-40B4-BE49-F238E27FC236}">
                <a16:creationId xmlns:a16="http://schemas.microsoft.com/office/drawing/2014/main" id="{F58FA35A-1E71-56D7-8C57-8685C461BD41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3609810" y="1899002"/>
            <a:ext cx="2414034" cy="24830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niOkvir 44">
            <a:extLst>
              <a:ext uri="{FF2B5EF4-FFF2-40B4-BE49-F238E27FC236}">
                <a16:creationId xmlns:a16="http://schemas.microsoft.com/office/drawing/2014/main" id="{6A0ADDED-188A-C98C-64F8-AB7DD4562E13}"/>
              </a:ext>
            </a:extLst>
          </p:cNvPr>
          <p:cNvSpPr txBox="1"/>
          <p:nvPr/>
        </p:nvSpPr>
        <p:spPr>
          <a:xfrm>
            <a:off x="2283806" y="1698947"/>
            <a:ext cx="1326004" cy="4001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slinovnice</a:t>
            </a:r>
          </a:p>
        </p:txBody>
      </p:sp>
      <p:cxnSp>
        <p:nvCxnSpPr>
          <p:cNvPr id="15" name="Ravni poveznik sa strelicom 45">
            <a:extLst>
              <a:ext uri="{FF2B5EF4-FFF2-40B4-BE49-F238E27FC236}">
                <a16:creationId xmlns:a16="http://schemas.microsoft.com/office/drawing/2014/main" id="{DB8E0BCE-BD2B-38F5-1737-F1BE1F95666C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3627211" y="2655079"/>
            <a:ext cx="2122656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niOkvir 47">
            <a:extLst>
              <a:ext uri="{FF2B5EF4-FFF2-40B4-BE49-F238E27FC236}">
                <a16:creationId xmlns:a16="http://schemas.microsoft.com/office/drawing/2014/main" id="{EE48C293-73E9-2EEA-40CB-24D8AE52E045}"/>
              </a:ext>
            </a:extLst>
          </p:cNvPr>
          <p:cNvSpPr txBox="1"/>
          <p:nvPr/>
        </p:nvSpPr>
        <p:spPr>
          <a:xfrm>
            <a:off x="2538451" y="2455024"/>
            <a:ext cx="1088760" cy="4001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jednjak</a:t>
            </a:r>
          </a:p>
        </p:txBody>
      </p:sp>
      <p:sp>
        <p:nvSpPr>
          <p:cNvPr id="17" name="TekstniOkvir 48">
            <a:extLst>
              <a:ext uri="{FF2B5EF4-FFF2-40B4-BE49-F238E27FC236}">
                <a16:creationId xmlns:a16="http://schemas.microsoft.com/office/drawing/2014/main" id="{530BE920-E7D9-F768-E2D7-40C468E29D02}"/>
              </a:ext>
            </a:extLst>
          </p:cNvPr>
          <p:cNvSpPr txBox="1"/>
          <p:nvPr/>
        </p:nvSpPr>
        <p:spPr>
          <a:xfrm>
            <a:off x="2822182" y="3195668"/>
            <a:ext cx="805029" cy="4001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jetra</a:t>
            </a:r>
          </a:p>
        </p:txBody>
      </p:sp>
      <p:cxnSp>
        <p:nvCxnSpPr>
          <p:cNvPr id="18" name="Ravni poveznik sa strelicom 49">
            <a:extLst>
              <a:ext uri="{FF2B5EF4-FFF2-40B4-BE49-F238E27FC236}">
                <a16:creationId xmlns:a16="http://schemas.microsoft.com/office/drawing/2014/main" id="{647DDF0E-22C9-ED87-467E-B2483F3B6E5A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3627211" y="3395723"/>
            <a:ext cx="1715882" cy="40558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ni poveznik sa strelicom 60">
            <a:extLst>
              <a:ext uri="{FF2B5EF4-FFF2-40B4-BE49-F238E27FC236}">
                <a16:creationId xmlns:a16="http://schemas.microsoft.com/office/drawing/2014/main" id="{CEF715CA-251B-AF1B-7D25-9C7565E55932}"/>
              </a:ext>
            </a:extLst>
          </p:cNvPr>
          <p:cNvCxnSpPr>
            <a:cxnSpLocks/>
            <a:stCxn id="20" idx="1"/>
          </p:cNvCxnSpPr>
          <p:nvPr/>
        </p:nvCxnSpPr>
        <p:spPr>
          <a:xfrm flipH="1">
            <a:off x="6148122" y="3484176"/>
            <a:ext cx="2078208" cy="40558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niOkvir 62">
            <a:extLst>
              <a:ext uri="{FF2B5EF4-FFF2-40B4-BE49-F238E27FC236}">
                <a16:creationId xmlns:a16="http://schemas.microsoft.com/office/drawing/2014/main" id="{FE544642-3B82-CEED-C170-FB07D1E2DF62}"/>
              </a:ext>
            </a:extLst>
          </p:cNvPr>
          <p:cNvSpPr txBox="1"/>
          <p:nvPr/>
        </p:nvSpPr>
        <p:spPr>
          <a:xfrm>
            <a:off x="8226330" y="3284121"/>
            <a:ext cx="1080745" cy="4001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želudac</a:t>
            </a:r>
          </a:p>
        </p:txBody>
      </p:sp>
      <p:cxnSp>
        <p:nvCxnSpPr>
          <p:cNvPr id="21" name="Ravni poveznik sa strelicom 64">
            <a:extLst>
              <a:ext uri="{FF2B5EF4-FFF2-40B4-BE49-F238E27FC236}">
                <a16:creationId xmlns:a16="http://schemas.microsoft.com/office/drawing/2014/main" id="{4B4EE469-6AC7-77B5-2007-88C6F4A230F7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3627211" y="4047604"/>
            <a:ext cx="1838704" cy="4484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niOkvir 66">
            <a:extLst>
              <a:ext uri="{FF2B5EF4-FFF2-40B4-BE49-F238E27FC236}">
                <a16:creationId xmlns:a16="http://schemas.microsoft.com/office/drawing/2014/main" id="{1670EACD-EA8B-8648-1343-E50038AA9F74}"/>
              </a:ext>
            </a:extLst>
          </p:cNvPr>
          <p:cNvSpPr txBox="1"/>
          <p:nvPr/>
        </p:nvSpPr>
        <p:spPr>
          <a:xfrm>
            <a:off x="1845954" y="3847549"/>
            <a:ext cx="1781257" cy="4001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žučni mjehur</a:t>
            </a:r>
          </a:p>
        </p:txBody>
      </p:sp>
      <p:cxnSp>
        <p:nvCxnSpPr>
          <p:cNvPr id="23" name="Ravni poveznik sa strelicom 75">
            <a:extLst>
              <a:ext uri="{FF2B5EF4-FFF2-40B4-BE49-F238E27FC236}">
                <a16:creationId xmlns:a16="http://schemas.microsoft.com/office/drawing/2014/main" id="{573AD49B-1BFD-6D1A-60C9-5E0C2778599C}"/>
              </a:ext>
            </a:extLst>
          </p:cNvPr>
          <p:cNvCxnSpPr>
            <a:cxnSpLocks/>
            <a:stCxn id="24" idx="1"/>
          </p:cNvCxnSpPr>
          <p:nvPr/>
        </p:nvCxnSpPr>
        <p:spPr>
          <a:xfrm flipH="1">
            <a:off x="6209087" y="4134604"/>
            <a:ext cx="2010676" cy="547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niOkvir 79">
            <a:extLst>
              <a:ext uri="{FF2B5EF4-FFF2-40B4-BE49-F238E27FC236}">
                <a16:creationId xmlns:a16="http://schemas.microsoft.com/office/drawing/2014/main" id="{0D08C73A-4591-D912-728F-D715E6EE04A1}"/>
              </a:ext>
            </a:extLst>
          </p:cNvPr>
          <p:cNvSpPr txBox="1"/>
          <p:nvPr/>
        </p:nvSpPr>
        <p:spPr>
          <a:xfrm>
            <a:off x="8219763" y="3934549"/>
            <a:ext cx="1380506" cy="4001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gušterača</a:t>
            </a:r>
          </a:p>
        </p:txBody>
      </p:sp>
      <p:cxnSp>
        <p:nvCxnSpPr>
          <p:cNvPr id="25" name="Ravni poveznik sa strelicom 82">
            <a:extLst>
              <a:ext uri="{FF2B5EF4-FFF2-40B4-BE49-F238E27FC236}">
                <a16:creationId xmlns:a16="http://schemas.microsoft.com/office/drawing/2014/main" id="{E940D152-B39D-5B82-6D4F-7320399333EB}"/>
              </a:ext>
            </a:extLst>
          </p:cNvPr>
          <p:cNvCxnSpPr>
            <a:cxnSpLocks/>
            <a:stCxn id="26" idx="3"/>
          </p:cNvCxnSpPr>
          <p:nvPr/>
        </p:nvCxnSpPr>
        <p:spPr>
          <a:xfrm flipV="1">
            <a:off x="3635886" y="4257148"/>
            <a:ext cx="1937692" cy="43686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kstniOkvir 84">
            <a:extLst>
              <a:ext uri="{FF2B5EF4-FFF2-40B4-BE49-F238E27FC236}">
                <a16:creationId xmlns:a16="http://schemas.microsoft.com/office/drawing/2014/main" id="{5F20F3B4-C7E2-0399-55BF-983F78FBE6C0}"/>
              </a:ext>
            </a:extLst>
          </p:cNvPr>
          <p:cNvSpPr txBox="1"/>
          <p:nvPr/>
        </p:nvSpPr>
        <p:spPr>
          <a:xfrm>
            <a:off x="2167214" y="4493953"/>
            <a:ext cx="1468672" cy="4001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dvanaesnik</a:t>
            </a:r>
          </a:p>
        </p:txBody>
      </p:sp>
      <p:cxnSp>
        <p:nvCxnSpPr>
          <p:cNvPr id="27" name="Ravni poveznik sa strelicom 86">
            <a:extLst>
              <a:ext uri="{FF2B5EF4-FFF2-40B4-BE49-F238E27FC236}">
                <a16:creationId xmlns:a16="http://schemas.microsoft.com/office/drawing/2014/main" id="{F2B034AE-3B17-CA74-CDB2-B1AC6B21CD32}"/>
              </a:ext>
            </a:extLst>
          </p:cNvPr>
          <p:cNvCxnSpPr>
            <a:cxnSpLocks/>
            <a:stCxn id="28" idx="1"/>
          </p:cNvCxnSpPr>
          <p:nvPr/>
        </p:nvCxnSpPr>
        <p:spPr>
          <a:xfrm flipH="1" flipV="1">
            <a:off x="5915422" y="4762511"/>
            <a:ext cx="2310908" cy="4170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kstniOkvir 87">
            <a:extLst>
              <a:ext uri="{FF2B5EF4-FFF2-40B4-BE49-F238E27FC236}">
                <a16:creationId xmlns:a16="http://schemas.microsoft.com/office/drawing/2014/main" id="{5777F505-29BE-2722-091F-BB7C8865BC7A}"/>
              </a:ext>
            </a:extLst>
          </p:cNvPr>
          <p:cNvSpPr txBox="1"/>
          <p:nvPr/>
        </p:nvSpPr>
        <p:spPr>
          <a:xfrm>
            <a:off x="8226330" y="4604158"/>
            <a:ext cx="1806905" cy="4001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tanko crijevo</a:t>
            </a:r>
          </a:p>
        </p:txBody>
      </p:sp>
      <p:cxnSp>
        <p:nvCxnSpPr>
          <p:cNvPr id="29" name="Ravni poveznik sa strelicom 89">
            <a:extLst>
              <a:ext uri="{FF2B5EF4-FFF2-40B4-BE49-F238E27FC236}">
                <a16:creationId xmlns:a16="http://schemas.microsoft.com/office/drawing/2014/main" id="{CFCA3DC3-B03C-86B0-E6E2-D127CDE6F833}"/>
              </a:ext>
            </a:extLst>
          </p:cNvPr>
          <p:cNvCxnSpPr>
            <a:cxnSpLocks/>
            <a:stCxn id="30" idx="1"/>
          </p:cNvCxnSpPr>
          <p:nvPr/>
        </p:nvCxnSpPr>
        <p:spPr>
          <a:xfrm flipH="1" flipV="1">
            <a:off x="6157567" y="5169608"/>
            <a:ext cx="2062196" cy="32407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kstniOkvir 91">
            <a:extLst>
              <a:ext uri="{FF2B5EF4-FFF2-40B4-BE49-F238E27FC236}">
                <a16:creationId xmlns:a16="http://schemas.microsoft.com/office/drawing/2014/main" id="{305AE6C0-5235-7665-82C1-2EFD1D3082FA}"/>
              </a:ext>
            </a:extLst>
          </p:cNvPr>
          <p:cNvSpPr txBox="1"/>
          <p:nvPr/>
        </p:nvSpPr>
        <p:spPr>
          <a:xfrm>
            <a:off x="8219763" y="5293631"/>
            <a:ext cx="1883849" cy="4001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debelo crijevo</a:t>
            </a:r>
          </a:p>
        </p:txBody>
      </p:sp>
      <p:cxnSp>
        <p:nvCxnSpPr>
          <p:cNvPr id="31" name="Ravni poveznik sa strelicom 93">
            <a:extLst>
              <a:ext uri="{FF2B5EF4-FFF2-40B4-BE49-F238E27FC236}">
                <a16:creationId xmlns:a16="http://schemas.microsoft.com/office/drawing/2014/main" id="{A4AC173C-9600-5A1E-1149-01BAF55D8F67}"/>
              </a:ext>
            </a:extLst>
          </p:cNvPr>
          <p:cNvCxnSpPr>
            <a:cxnSpLocks/>
            <a:stCxn id="32" idx="3"/>
          </p:cNvCxnSpPr>
          <p:nvPr/>
        </p:nvCxnSpPr>
        <p:spPr>
          <a:xfrm flipV="1">
            <a:off x="3658867" y="5164371"/>
            <a:ext cx="1695208" cy="16252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kstniOkvir 95">
            <a:extLst>
              <a:ext uri="{FF2B5EF4-FFF2-40B4-BE49-F238E27FC236}">
                <a16:creationId xmlns:a16="http://schemas.microsoft.com/office/drawing/2014/main" id="{7A26DD71-72B3-81A3-D716-46D7F9A86AF7}"/>
              </a:ext>
            </a:extLst>
          </p:cNvPr>
          <p:cNvSpPr txBox="1"/>
          <p:nvPr/>
        </p:nvSpPr>
        <p:spPr>
          <a:xfrm>
            <a:off x="1726928" y="5126840"/>
            <a:ext cx="1931939" cy="4001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slijepo crijevo</a:t>
            </a:r>
          </a:p>
        </p:txBody>
      </p:sp>
      <p:cxnSp>
        <p:nvCxnSpPr>
          <p:cNvPr id="33" name="Ravni poveznik sa strelicom 97">
            <a:extLst>
              <a:ext uri="{FF2B5EF4-FFF2-40B4-BE49-F238E27FC236}">
                <a16:creationId xmlns:a16="http://schemas.microsoft.com/office/drawing/2014/main" id="{C40DAA65-55E2-6292-B5ED-059DD8C198AA}"/>
              </a:ext>
            </a:extLst>
          </p:cNvPr>
          <p:cNvCxnSpPr>
            <a:cxnSpLocks/>
            <a:stCxn id="34" idx="3"/>
          </p:cNvCxnSpPr>
          <p:nvPr/>
        </p:nvCxnSpPr>
        <p:spPr>
          <a:xfrm flipV="1">
            <a:off x="3665967" y="5316518"/>
            <a:ext cx="1847561" cy="57727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kstniOkvir 99">
            <a:extLst>
              <a:ext uri="{FF2B5EF4-FFF2-40B4-BE49-F238E27FC236}">
                <a16:creationId xmlns:a16="http://schemas.microsoft.com/office/drawing/2014/main" id="{56795984-FF9B-70A2-3E0E-6F39449FA3EC}"/>
              </a:ext>
            </a:extLst>
          </p:cNvPr>
          <p:cNvSpPr txBox="1"/>
          <p:nvPr/>
        </p:nvSpPr>
        <p:spPr>
          <a:xfrm>
            <a:off x="2524308" y="5693741"/>
            <a:ext cx="1141659" cy="4001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crvuljak</a:t>
            </a:r>
          </a:p>
        </p:txBody>
      </p:sp>
      <p:cxnSp>
        <p:nvCxnSpPr>
          <p:cNvPr id="35" name="Ravni poveznik sa strelicom 102">
            <a:extLst>
              <a:ext uri="{FF2B5EF4-FFF2-40B4-BE49-F238E27FC236}">
                <a16:creationId xmlns:a16="http://schemas.microsoft.com/office/drawing/2014/main" id="{33DE507B-DCC4-6A85-15D8-17C38C7053FB}"/>
              </a:ext>
            </a:extLst>
          </p:cNvPr>
          <p:cNvCxnSpPr>
            <a:cxnSpLocks/>
            <a:stCxn id="36" idx="0"/>
          </p:cNvCxnSpPr>
          <p:nvPr/>
        </p:nvCxnSpPr>
        <p:spPr>
          <a:xfrm flipV="1">
            <a:off x="5725983" y="5650430"/>
            <a:ext cx="0" cy="25872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kstniOkvir 104">
            <a:extLst>
              <a:ext uri="{FF2B5EF4-FFF2-40B4-BE49-F238E27FC236}">
                <a16:creationId xmlns:a16="http://schemas.microsoft.com/office/drawing/2014/main" id="{454924CE-C291-6110-42EA-928BB9956574}"/>
              </a:ext>
            </a:extLst>
          </p:cNvPr>
          <p:cNvSpPr txBox="1"/>
          <p:nvPr/>
        </p:nvSpPr>
        <p:spPr>
          <a:xfrm>
            <a:off x="4812912" y="5909158"/>
            <a:ext cx="1826141" cy="4001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crijevni otvor</a:t>
            </a:r>
          </a:p>
        </p:txBody>
      </p:sp>
      <p:sp>
        <p:nvSpPr>
          <p:cNvPr id="37" name="TekstniOkvir 110">
            <a:extLst>
              <a:ext uri="{FF2B5EF4-FFF2-40B4-BE49-F238E27FC236}">
                <a16:creationId xmlns:a16="http://schemas.microsoft.com/office/drawing/2014/main" id="{6A5C2949-EA09-C377-D57D-A3F29F5FAC90}"/>
              </a:ext>
            </a:extLst>
          </p:cNvPr>
          <p:cNvSpPr txBox="1"/>
          <p:nvPr/>
        </p:nvSpPr>
        <p:spPr>
          <a:xfrm>
            <a:off x="146830" y="847983"/>
            <a:ext cx="5319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- razgradnja hrane na hranjive tvari</a:t>
            </a:r>
          </a:p>
        </p:txBody>
      </p:sp>
      <p:sp>
        <p:nvSpPr>
          <p:cNvPr id="38" name="Pravokutnik 61">
            <a:extLst>
              <a:ext uri="{FF2B5EF4-FFF2-40B4-BE49-F238E27FC236}">
                <a16:creationId xmlns:a16="http://schemas.microsoft.com/office/drawing/2014/main" id="{5B31709D-4351-7953-DC3D-A8212846EE95}"/>
              </a:ext>
            </a:extLst>
          </p:cNvPr>
          <p:cNvSpPr/>
          <p:nvPr/>
        </p:nvSpPr>
        <p:spPr>
          <a:xfrm>
            <a:off x="8215548" y="1972942"/>
            <a:ext cx="1750799" cy="3838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9" name="Pravokutnik 112">
            <a:extLst>
              <a:ext uri="{FF2B5EF4-FFF2-40B4-BE49-F238E27FC236}">
                <a16:creationId xmlns:a16="http://schemas.microsoft.com/office/drawing/2014/main" id="{131AC0D8-666B-FF5B-D192-76A4C7BE354D}"/>
              </a:ext>
            </a:extLst>
          </p:cNvPr>
          <p:cNvSpPr/>
          <p:nvPr/>
        </p:nvSpPr>
        <p:spPr>
          <a:xfrm>
            <a:off x="4812912" y="5917289"/>
            <a:ext cx="1826141" cy="3838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40" name="TekstniOkvir 65">
            <a:extLst>
              <a:ext uri="{FF2B5EF4-FFF2-40B4-BE49-F238E27FC236}">
                <a16:creationId xmlns:a16="http://schemas.microsoft.com/office/drawing/2014/main" id="{7892FBAF-64F8-A70F-9172-F1FC2662EF27}"/>
              </a:ext>
            </a:extLst>
          </p:cNvPr>
          <p:cNvSpPr txBox="1"/>
          <p:nvPr/>
        </p:nvSpPr>
        <p:spPr>
          <a:xfrm>
            <a:off x="9229110" y="2377187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  <a:latin typeface="Comic Sans MS" panose="030F0702030302020204" pitchFamily="66" charset="0"/>
              </a:rPr>
              <a:t>započinje</a:t>
            </a:r>
          </a:p>
        </p:txBody>
      </p:sp>
      <p:sp>
        <p:nvSpPr>
          <p:cNvPr id="41" name="TekstniOkvir 115">
            <a:extLst>
              <a:ext uri="{FF2B5EF4-FFF2-40B4-BE49-F238E27FC236}">
                <a16:creationId xmlns:a16="http://schemas.microsoft.com/office/drawing/2014/main" id="{24980E9F-3996-19AA-33E5-7888FA6D4E7B}"/>
              </a:ext>
            </a:extLst>
          </p:cNvPr>
          <p:cNvSpPr txBox="1"/>
          <p:nvPr/>
        </p:nvSpPr>
        <p:spPr>
          <a:xfrm>
            <a:off x="6631625" y="5924807"/>
            <a:ext cx="1111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  <a:latin typeface="Comic Sans MS" panose="030F0702030302020204" pitchFamily="66" charset="0"/>
              </a:rPr>
              <a:t>završava</a:t>
            </a:r>
          </a:p>
        </p:txBody>
      </p:sp>
      <p:sp>
        <p:nvSpPr>
          <p:cNvPr id="42" name="Pravokutnik 116">
            <a:extLst>
              <a:ext uri="{FF2B5EF4-FFF2-40B4-BE49-F238E27FC236}">
                <a16:creationId xmlns:a16="http://schemas.microsoft.com/office/drawing/2014/main" id="{2A8549E7-B1D3-F03D-9E22-44A7AC3751D8}"/>
              </a:ext>
            </a:extLst>
          </p:cNvPr>
          <p:cNvSpPr/>
          <p:nvPr/>
        </p:nvSpPr>
        <p:spPr>
          <a:xfrm>
            <a:off x="8223979" y="1960675"/>
            <a:ext cx="1750799" cy="38384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43" name="Pravokutnik 117">
            <a:extLst>
              <a:ext uri="{FF2B5EF4-FFF2-40B4-BE49-F238E27FC236}">
                <a16:creationId xmlns:a16="http://schemas.microsoft.com/office/drawing/2014/main" id="{6DCC7213-3D84-CBA8-6474-C6FC54224B74}"/>
              </a:ext>
            </a:extLst>
          </p:cNvPr>
          <p:cNvSpPr/>
          <p:nvPr/>
        </p:nvSpPr>
        <p:spPr>
          <a:xfrm>
            <a:off x="8233178" y="3285261"/>
            <a:ext cx="1073898" cy="38384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44" name="Pravokutnik 118">
            <a:extLst>
              <a:ext uri="{FF2B5EF4-FFF2-40B4-BE49-F238E27FC236}">
                <a16:creationId xmlns:a16="http://schemas.microsoft.com/office/drawing/2014/main" id="{EEAA5A2F-6879-C0A5-45C2-B522DC288B71}"/>
              </a:ext>
            </a:extLst>
          </p:cNvPr>
          <p:cNvSpPr/>
          <p:nvPr/>
        </p:nvSpPr>
        <p:spPr>
          <a:xfrm>
            <a:off x="8235488" y="4600100"/>
            <a:ext cx="1806905" cy="38384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45" name="Pravokutnik 119">
            <a:extLst>
              <a:ext uri="{FF2B5EF4-FFF2-40B4-BE49-F238E27FC236}">
                <a16:creationId xmlns:a16="http://schemas.microsoft.com/office/drawing/2014/main" id="{D6791F75-E18B-9906-82E7-C356B720D2E9}"/>
              </a:ext>
            </a:extLst>
          </p:cNvPr>
          <p:cNvSpPr/>
          <p:nvPr/>
        </p:nvSpPr>
        <p:spPr>
          <a:xfrm>
            <a:off x="8233178" y="5293631"/>
            <a:ext cx="1870434" cy="38384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46" name="TekstniOkvir 120">
            <a:extLst>
              <a:ext uri="{FF2B5EF4-FFF2-40B4-BE49-F238E27FC236}">
                <a16:creationId xmlns:a16="http://schemas.microsoft.com/office/drawing/2014/main" id="{90FBB0CE-21F5-C8D7-770C-C917EB5F6B37}"/>
              </a:ext>
            </a:extLst>
          </p:cNvPr>
          <p:cNvSpPr txBox="1"/>
          <p:nvPr/>
        </p:nvSpPr>
        <p:spPr>
          <a:xfrm>
            <a:off x="8289589" y="5901025"/>
            <a:ext cx="2501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PROBAVNI KANAL</a:t>
            </a:r>
          </a:p>
        </p:txBody>
      </p:sp>
      <p:sp>
        <p:nvSpPr>
          <p:cNvPr id="47" name="Pravokutnik 121">
            <a:extLst>
              <a:ext uri="{FF2B5EF4-FFF2-40B4-BE49-F238E27FC236}">
                <a16:creationId xmlns:a16="http://schemas.microsoft.com/office/drawing/2014/main" id="{C824B69A-4117-079D-B6EA-0F75B9CF65A0}"/>
              </a:ext>
            </a:extLst>
          </p:cNvPr>
          <p:cNvSpPr/>
          <p:nvPr/>
        </p:nvSpPr>
        <p:spPr>
          <a:xfrm>
            <a:off x="2285232" y="1704199"/>
            <a:ext cx="1320361" cy="383847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48" name="Pravokutnik 122">
            <a:extLst>
              <a:ext uri="{FF2B5EF4-FFF2-40B4-BE49-F238E27FC236}">
                <a16:creationId xmlns:a16="http://schemas.microsoft.com/office/drawing/2014/main" id="{02B065BD-C9BF-E4DD-C8A2-E247390A7C26}"/>
              </a:ext>
            </a:extLst>
          </p:cNvPr>
          <p:cNvSpPr/>
          <p:nvPr/>
        </p:nvSpPr>
        <p:spPr>
          <a:xfrm>
            <a:off x="2804177" y="3208272"/>
            <a:ext cx="831710" cy="383847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49" name="Pravokutnik 123">
            <a:extLst>
              <a:ext uri="{FF2B5EF4-FFF2-40B4-BE49-F238E27FC236}">
                <a16:creationId xmlns:a16="http://schemas.microsoft.com/office/drawing/2014/main" id="{60865890-34DF-9EDE-97FF-7EBE3F93F4C1}"/>
              </a:ext>
            </a:extLst>
          </p:cNvPr>
          <p:cNvSpPr/>
          <p:nvPr/>
        </p:nvSpPr>
        <p:spPr>
          <a:xfrm>
            <a:off x="8233178" y="3930948"/>
            <a:ext cx="1380506" cy="383847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50" name="TekstniOkvir 124">
            <a:extLst>
              <a:ext uri="{FF2B5EF4-FFF2-40B4-BE49-F238E27FC236}">
                <a16:creationId xmlns:a16="http://schemas.microsoft.com/office/drawing/2014/main" id="{773CABDE-F3FE-B0DF-AD1A-1493DB0057C2}"/>
              </a:ext>
            </a:extLst>
          </p:cNvPr>
          <p:cNvSpPr txBox="1"/>
          <p:nvPr/>
        </p:nvSpPr>
        <p:spPr>
          <a:xfrm>
            <a:off x="758331" y="2972872"/>
            <a:ext cx="1998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chemeClr val="accent2"/>
                </a:solidFill>
                <a:latin typeface="Comic Sans MS" panose="030F0702030302020204" pitchFamily="66" charset="0"/>
              </a:rPr>
              <a:t>PROBAVNE ŽLIJEZDE</a:t>
            </a:r>
          </a:p>
        </p:txBody>
      </p:sp>
      <p:sp>
        <p:nvSpPr>
          <p:cNvPr id="51" name="Pravokutnik 125">
            <a:extLst>
              <a:ext uri="{FF2B5EF4-FFF2-40B4-BE49-F238E27FC236}">
                <a16:creationId xmlns:a16="http://schemas.microsoft.com/office/drawing/2014/main" id="{B20D7172-B750-D5E1-8B4D-E2541E01FBA3}"/>
              </a:ext>
            </a:extLst>
          </p:cNvPr>
          <p:cNvSpPr/>
          <p:nvPr/>
        </p:nvSpPr>
        <p:spPr>
          <a:xfrm>
            <a:off x="8194014" y="1375169"/>
            <a:ext cx="1119217" cy="38384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52" name="Pravokutnik 126">
            <a:extLst>
              <a:ext uri="{FF2B5EF4-FFF2-40B4-BE49-F238E27FC236}">
                <a16:creationId xmlns:a16="http://schemas.microsoft.com/office/drawing/2014/main" id="{63C7DCAA-A253-F8A8-C646-1E709757FE96}"/>
              </a:ext>
            </a:extLst>
          </p:cNvPr>
          <p:cNvSpPr/>
          <p:nvPr/>
        </p:nvSpPr>
        <p:spPr>
          <a:xfrm>
            <a:off x="2547080" y="2466384"/>
            <a:ext cx="1088761" cy="38384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53" name="Pravokutnik 127">
            <a:extLst>
              <a:ext uri="{FF2B5EF4-FFF2-40B4-BE49-F238E27FC236}">
                <a16:creationId xmlns:a16="http://schemas.microsoft.com/office/drawing/2014/main" id="{92ED98A0-9F00-D085-BBED-70B3FB5C97B8}"/>
              </a:ext>
            </a:extLst>
          </p:cNvPr>
          <p:cNvSpPr/>
          <p:nvPr/>
        </p:nvSpPr>
        <p:spPr>
          <a:xfrm>
            <a:off x="4812912" y="5909157"/>
            <a:ext cx="1826141" cy="38384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3835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00"/>
                            </p:stCondLst>
                            <p:childTnLst>
                              <p:par>
                                <p:cTn id="2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000"/>
                            </p:stCondLst>
                            <p:childTnLst>
                              <p:par>
                                <p:cTn id="2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500"/>
                            </p:stCondLst>
                            <p:childTnLst>
                              <p:par>
                                <p:cTn id="2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000"/>
                            </p:stCondLst>
                            <p:childTnLst>
                              <p:par>
                                <p:cTn id="2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4" grpId="0" animBg="1"/>
      <p:bldP spid="16" grpId="0" animBg="1"/>
      <p:bldP spid="17" grpId="0" animBg="1"/>
      <p:bldP spid="20" grpId="0" animBg="1"/>
      <p:bldP spid="22" grpId="0" animBg="1"/>
      <p:bldP spid="24" grpId="0" animBg="1"/>
      <p:bldP spid="26" grpId="0" animBg="1"/>
      <p:bldP spid="28" grpId="0" animBg="1"/>
      <p:bldP spid="30" grpId="0" animBg="1"/>
      <p:bldP spid="32" grpId="0" animBg="1"/>
      <p:bldP spid="34" grpId="0" animBg="1"/>
      <p:bldP spid="36" grpId="0" animBg="1"/>
      <p:bldP spid="37" grpId="0"/>
      <p:bldP spid="38" grpId="0" animBg="1"/>
      <p:bldP spid="38" grpId="1" animBg="1"/>
      <p:bldP spid="39" grpId="0" animBg="1"/>
      <p:bldP spid="39" grpId="1" animBg="1"/>
      <p:bldP spid="40" grpId="0"/>
      <p:bldP spid="40" grpId="1"/>
      <p:bldP spid="41" grpId="0"/>
      <p:bldP spid="41" grpId="1"/>
      <p:bldP spid="42" grpId="0" animBg="1"/>
      <p:bldP spid="43" grpId="0" animBg="1"/>
      <p:bldP spid="44" grpId="0" animBg="1"/>
      <p:bldP spid="45" grpId="0" animBg="1"/>
      <p:bldP spid="46" grpId="0"/>
      <p:bldP spid="47" grpId="0" animBg="1"/>
      <p:bldP spid="48" grpId="0" animBg="1"/>
      <p:bldP spid="49" grpId="0" animBg="1"/>
      <p:bldP spid="50" grpId="0"/>
      <p:bldP spid="51" grpId="0" animBg="1"/>
      <p:bldP spid="52" grpId="0" animBg="1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954FE56-1AB8-43DF-66C7-BF224253D5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4CDBE4-CE15-853F-74AF-5B799D7AFB0D}"/>
              </a:ext>
            </a:extLst>
          </p:cNvPr>
          <p:cNvSpPr txBox="1"/>
          <p:nvPr/>
        </p:nvSpPr>
        <p:spPr>
          <a:xfrm>
            <a:off x="1455174" y="255639"/>
            <a:ext cx="9960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1.3. PREHRANA I PROBAVA U SLUŽBI ZDRAVLJA</a:t>
            </a:r>
          </a:p>
        </p:txBody>
      </p:sp>
      <p:pic>
        <p:nvPicPr>
          <p:cNvPr id="3" name="Picture 2" descr="Slikovni rezultat za chewing food gif">
            <a:extLst>
              <a:ext uri="{FF2B5EF4-FFF2-40B4-BE49-F238E27FC236}">
                <a16:creationId xmlns:a16="http://schemas.microsoft.com/office/drawing/2014/main" id="{E06B9144-EBF8-C0AF-0D3E-966AB91F7B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371" y="1812828"/>
            <a:ext cx="4346712" cy="434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11">
            <a:extLst>
              <a:ext uri="{FF2B5EF4-FFF2-40B4-BE49-F238E27FC236}">
                <a16:creationId xmlns:a16="http://schemas.microsoft.com/office/drawing/2014/main" id="{8D48021B-C3F9-4E85-C1F2-6B8A7964DBAC}"/>
              </a:ext>
            </a:extLst>
          </p:cNvPr>
          <p:cNvSpPr txBox="1"/>
          <p:nvPr/>
        </p:nvSpPr>
        <p:spPr>
          <a:xfrm>
            <a:off x="2172930" y="3213207"/>
            <a:ext cx="5022529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hr-HR" sz="2400" b="1" dirty="0">
                <a:latin typeface="Comic Sans MS" panose="030F0702030302020204" pitchFamily="66" charset="0"/>
              </a:rPr>
              <a:t>MEHANIČKO usitnjavanje hrane</a:t>
            </a:r>
          </a:p>
        </p:txBody>
      </p:sp>
      <p:sp>
        <p:nvSpPr>
          <p:cNvPr id="5" name="Pravokutnik 12">
            <a:extLst>
              <a:ext uri="{FF2B5EF4-FFF2-40B4-BE49-F238E27FC236}">
                <a16:creationId xmlns:a16="http://schemas.microsoft.com/office/drawing/2014/main" id="{60495678-6DD9-74B9-41FA-E141C8927427}"/>
              </a:ext>
            </a:extLst>
          </p:cNvPr>
          <p:cNvSpPr/>
          <p:nvPr/>
        </p:nvSpPr>
        <p:spPr>
          <a:xfrm>
            <a:off x="2795406" y="3808994"/>
            <a:ext cx="37249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- hrana se sjecka, melje</a:t>
            </a:r>
            <a:br>
              <a:rPr lang="hr-HR" sz="2400" dirty="0">
                <a:latin typeface="Comic Sans MS" panose="030F0702030302020204" pitchFamily="66" charset="0"/>
              </a:rPr>
            </a:br>
            <a:r>
              <a:rPr lang="hr-HR" sz="2400" dirty="0">
                <a:latin typeface="Comic Sans MS" panose="030F0702030302020204" pitchFamily="66" charset="0"/>
              </a:rPr>
              <a:t>   i usitnjava zubima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C5EA15F6-AA6F-DBCA-1D99-C4B231B05787}"/>
              </a:ext>
            </a:extLst>
          </p:cNvPr>
          <p:cNvSpPr/>
          <p:nvPr/>
        </p:nvSpPr>
        <p:spPr>
          <a:xfrm>
            <a:off x="216311" y="1039111"/>
            <a:ext cx="3913238" cy="1279013"/>
          </a:xfrm>
          <a:prstGeom prst="wedgeRectCallout">
            <a:avLst>
              <a:gd name="adj1" fmla="val 71330"/>
              <a:gd name="adj2" fmla="val -13058"/>
            </a:avLst>
          </a:prstGeom>
          <a:solidFill>
            <a:srgbClr val="EBF3E6"/>
          </a:solidFill>
          <a:ln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i="1" dirty="0">
                <a:solidFill>
                  <a:schemeClr val="tx1"/>
                </a:solidFill>
                <a:latin typeface="Comic Sans MS" panose="030F0702030302020204" pitchFamily="66" charset="0"/>
              </a:rPr>
              <a:t>Čime započinje razgradnja hrane?</a:t>
            </a:r>
            <a:endParaRPr lang="en-US" sz="2000" i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4125C3-DFC0-271C-B60E-287AE7AE953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67044" y="904989"/>
            <a:ext cx="1119325" cy="127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89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A520138-50C9-C619-47A7-2992B00EFA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57E353E-2265-0900-8ECA-627C8085336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136" t="34347"/>
          <a:stretch>
            <a:fillRect/>
          </a:stretch>
        </p:blipFill>
        <p:spPr>
          <a:xfrm>
            <a:off x="5180522" y="3195867"/>
            <a:ext cx="2941622" cy="38874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BC42CB-BD0C-0FEA-1E3F-60D3E441943D}"/>
              </a:ext>
            </a:extLst>
          </p:cNvPr>
          <p:cNvSpPr txBox="1"/>
          <p:nvPr/>
        </p:nvSpPr>
        <p:spPr>
          <a:xfrm>
            <a:off x="1455174" y="255639"/>
            <a:ext cx="9960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1.3. PREHRANA I PROBAVA U SLUŽBI ZDRAVLJA</a:t>
            </a:r>
          </a:p>
        </p:txBody>
      </p:sp>
      <p:sp>
        <p:nvSpPr>
          <p:cNvPr id="3" name="Pravokutnik 9">
            <a:extLst>
              <a:ext uri="{FF2B5EF4-FFF2-40B4-BE49-F238E27FC236}">
                <a16:creationId xmlns:a16="http://schemas.microsoft.com/office/drawing/2014/main" id="{E43640AB-36F1-48DB-8FAF-E842039EBA7B}"/>
              </a:ext>
            </a:extLst>
          </p:cNvPr>
          <p:cNvSpPr/>
          <p:nvPr/>
        </p:nvSpPr>
        <p:spPr>
          <a:xfrm>
            <a:off x="1635667" y="835740"/>
            <a:ext cx="97795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800" b="1" dirty="0">
                <a:latin typeface="Comic Sans MS" panose="030F0702030302020204" pitchFamily="66" charset="0"/>
              </a:rPr>
              <a:t>ZUBI</a:t>
            </a:r>
            <a:r>
              <a:rPr lang="hr-HR" sz="2800" dirty="0">
                <a:latin typeface="Comic Sans MS" panose="030F0702030302020204" pitchFamily="66" charset="0"/>
              </a:rPr>
              <a:t> su smješteni u gornjoj i donjoj čeljusti lubanje.</a:t>
            </a:r>
          </a:p>
        </p:txBody>
      </p:sp>
      <p:pic>
        <p:nvPicPr>
          <p:cNvPr id="4" name="Picture 4" descr="Slikovni rezultat za tooth cartoon transparent">
            <a:extLst>
              <a:ext uri="{FF2B5EF4-FFF2-40B4-BE49-F238E27FC236}">
                <a16:creationId xmlns:a16="http://schemas.microsoft.com/office/drawing/2014/main" id="{F22EDF67-48DF-9A8D-08EE-BD3B0BA56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96" y="814736"/>
            <a:ext cx="1459770" cy="151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utnik 8">
            <a:extLst>
              <a:ext uri="{FF2B5EF4-FFF2-40B4-BE49-F238E27FC236}">
                <a16:creationId xmlns:a16="http://schemas.microsoft.com/office/drawing/2014/main" id="{A7BAD79A-C60A-0B1C-1DCE-281D984683EE}"/>
              </a:ext>
            </a:extLst>
          </p:cNvPr>
          <p:cNvSpPr/>
          <p:nvPr/>
        </p:nvSpPr>
        <p:spPr>
          <a:xfrm>
            <a:off x="1871641" y="1664243"/>
            <a:ext cx="910765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600" dirty="0">
                <a:latin typeface="Comic Sans MS" panose="030F0702030302020204" pitchFamily="66" charset="0"/>
              </a:rPr>
              <a:t>Građa zuba:</a:t>
            </a:r>
            <a:br>
              <a:rPr lang="hr-HR" sz="2600" dirty="0">
                <a:latin typeface="Comic Sans MS" panose="030F0702030302020204" pitchFamily="66" charset="0"/>
              </a:rPr>
            </a:br>
            <a:r>
              <a:rPr lang="hr-HR" sz="2600" dirty="0">
                <a:latin typeface="Comic Sans MS" panose="030F0702030302020204" pitchFamily="66" charset="0"/>
              </a:rPr>
              <a:t>1) površinsko čvrsto tkivo- slično kosti </a:t>
            </a:r>
            <a:br>
              <a:rPr lang="hr-HR" sz="2600" dirty="0">
                <a:latin typeface="Comic Sans MS" panose="030F0702030302020204" pitchFamily="66" charset="0"/>
              </a:rPr>
            </a:br>
            <a:r>
              <a:rPr lang="hr-HR" sz="2600" dirty="0">
                <a:latin typeface="Comic Sans MS" panose="030F0702030302020204" pitchFamily="66" charset="0"/>
              </a:rPr>
              <a:t>2) unutarnje mekano tkivo- krvne žile i živce</a:t>
            </a:r>
          </a:p>
        </p:txBody>
      </p:sp>
      <p:sp>
        <p:nvSpPr>
          <p:cNvPr id="11" name="TekstniOkvir 22">
            <a:extLst>
              <a:ext uri="{FF2B5EF4-FFF2-40B4-BE49-F238E27FC236}">
                <a16:creationId xmlns:a16="http://schemas.microsoft.com/office/drawing/2014/main" id="{31AA4F85-CE49-8BB8-CF75-356045A89B45}"/>
              </a:ext>
            </a:extLst>
          </p:cNvPr>
          <p:cNvSpPr txBox="1"/>
          <p:nvPr/>
        </p:nvSpPr>
        <p:spPr>
          <a:xfrm>
            <a:off x="9028980" y="1808890"/>
            <a:ext cx="2582758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hr-HR" sz="2800" dirty="0">
                <a:latin typeface="Comic Sans MS" panose="030F0702030302020204" pitchFamily="66" charset="0"/>
              </a:rPr>
              <a:t>žive strukture</a:t>
            </a:r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FD398522-7947-AAA6-8408-77679E74F99B}"/>
              </a:ext>
            </a:extLst>
          </p:cNvPr>
          <p:cNvSpPr/>
          <p:nvPr/>
        </p:nvSpPr>
        <p:spPr>
          <a:xfrm flipV="1">
            <a:off x="5063619" y="3318579"/>
            <a:ext cx="643333" cy="41148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19B298B0-6466-803D-FAE5-83C86D4D582F}"/>
              </a:ext>
            </a:extLst>
          </p:cNvPr>
          <p:cNvSpPr/>
          <p:nvPr/>
        </p:nvSpPr>
        <p:spPr>
          <a:xfrm flipV="1">
            <a:off x="4951227" y="3791416"/>
            <a:ext cx="755725" cy="41148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0FB49FC1-590B-0904-7728-E2E4686160E4}"/>
              </a:ext>
            </a:extLst>
          </p:cNvPr>
          <p:cNvSpPr/>
          <p:nvPr/>
        </p:nvSpPr>
        <p:spPr>
          <a:xfrm flipV="1">
            <a:off x="4807260" y="4264254"/>
            <a:ext cx="1043657" cy="1922801"/>
          </a:xfrm>
          <a:prstGeom prst="leftBrace">
            <a:avLst>
              <a:gd name="adj1" fmla="val 8333"/>
              <a:gd name="adj2" fmla="val 48466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F029C9-C804-D99D-DA27-71A3AEC5C471}"/>
              </a:ext>
            </a:extLst>
          </p:cNvPr>
          <p:cNvSpPr txBox="1"/>
          <p:nvPr/>
        </p:nvSpPr>
        <p:spPr>
          <a:xfrm>
            <a:off x="3697299" y="3318579"/>
            <a:ext cx="1365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Comic Sans MS" panose="030F0702030302020204" pitchFamily="66" charset="0"/>
              </a:rPr>
              <a:t>kruna zuba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EE3A37A-4052-C53C-8F1A-DCE2EF8DB86B}"/>
              </a:ext>
            </a:extLst>
          </p:cNvPr>
          <p:cNvSpPr txBox="1"/>
          <p:nvPr/>
        </p:nvSpPr>
        <p:spPr>
          <a:xfrm>
            <a:off x="3628285" y="3808851"/>
            <a:ext cx="1365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Comic Sans MS" panose="030F0702030302020204" pitchFamily="66" charset="0"/>
              </a:rPr>
              <a:t>vrat zuba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DC614D9-B6C6-B695-0A9F-C4D343E22378}"/>
              </a:ext>
            </a:extLst>
          </p:cNvPr>
          <p:cNvSpPr txBox="1"/>
          <p:nvPr/>
        </p:nvSpPr>
        <p:spPr>
          <a:xfrm>
            <a:off x="3293117" y="5030129"/>
            <a:ext cx="1866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Comic Sans MS" panose="030F0702030302020204" pitchFamily="66" charset="0"/>
              </a:rPr>
              <a:t>korijen zuba</a:t>
            </a:r>
            <a:endParaRPr lang="en-US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4701520-C939-3E34-FB37-6C00E40A24BB}"/>
              </a:ext>
            </a:extLst>
          </p:cNvPr>
          <p:cNvCxnSpPr/>
          <p:nvPr/>
        </p:nvCxnSpPr>
        <p:spPr>
          <a:xfrm>
            <a:off x="7216877" y="3791416"/>
            <a:ext cx="1199536" cy="0"/>
          </a:xfrm>
          <a:prstGeom prst="line">
            <a:avLst/>
          </a:prstGeom>
          <a:ln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6D3AC7A-4AB4-2E31-1738-C734E16DE036}"/>
              </a:ext>
            </a:extLst>
          </p:cNvPr>
          <p:cNvCxnSpPr/>
          <p:nvPr/>
        </p:nvCxnSpPr>
        <p:spPr>
          <a:xfrm>
            <a:off x="7458466" y="4314496"/>
            <a:ext cx="1199536" cy="0"/>
          </a:xfrm>
          <a:prstGeom prst="line">
            <a:avLst/>
          </a:prstGeom>
          <a:ln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A3FA69A-1467-E9E8-6652-4CD4652406B1}"/>
              </a:ext>
            </a:extLst>
          </p:cNvPr>
          <p:cNvCxnSpPr/>
          <p:nvPr/>
        </p:nvCxnSpPr>
        <p:spPr>
          <a:xfrm>
            <a:off x="7365060" y="5431236"/>
            <a:ext cx="1199536" cy="0"/>
          </a:xfrm>
          <a:prstGeom prst="line">
            <a:avLst/>
          </a:prstGeom>
          <a:ln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1F0C88F-3E58-63E9-4CA0-F14EF2937716}"/>
              </a:ext>
            </a:extLst>
          </p:cNvPr>
          <p:cNvCxnSpPr/>
          <p:nvPr/>
        </p:nvCxnSpPr>
        <p:spPr>
          <a:xfrm>
            <a:off x="7600335" y="6087248"/>
            <a:ext cx="1199536" cy="0"/>
          </a:xfrm>
          <a:prstGeom prst="line">
            <a:avLst/>
          </a:prstGeom>
          <a:ln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28EF805C-1F7A-CA99-902D-F5655F4CC87A}"/>
              </a:ext>
            </a:extLst>
          </p:cNvPr>
          <p:cNvSpPr txBox="1"/>
          <p:nvPr/>
        </p:nvSpPr>
        <p:spPr>
          <a:xfrm>
            <a:off x="8658002" y="3590793"/>
            <a:ext cx="2393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Comic Sans MS" panose="030F0702030302020204" pitchFamily="66" charset="0"/>
              </a:rPr>
              <a:t>zubna caklina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010E0BA-B98A-2D91-690C-2B0BF19E7048}"/>
              </a:ext>
            </a:extLst>
          </p:cNvPr>
          <p:cNvSpPr txBox="1"/>
          <p:nvPr/>
        </p:nvSpPr>
        <p:spPr>
          <a:xfrm>
            <a:off x="8658002" y="4142073"/>
            <a:ext cx="2393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Comic Sans MS" panose="030F0702030302020204" pitchFamily="66" charset="0"/>
              </a:rPr>
              <a:t>zubno meso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610DEDB-F5ED-949D-8AC7-A54D8ACEAB87}"/>
              </a:ext>
            </a:extLst>
          </p:cNvPr>
          <p:cNvSpPr txBox="1"/>
          <p:nvPr/>
        </p:nvSpPr>
        <p:spPr>
          <a:xfrm>
            <a:off x="8585844" y="4729656"/>
            <a:ext cx="2393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Comic Sans MS" panose="030F0702030302020204" pitchFamily="66" charset="0"/>
              </a:rPr>
              <a:t>krvne žile i živci</a:t>
            </a:r>
            <a:endParaRPr lang="en-US" dirty="0">
              <a:latin typeface="Comic Sans MS" panose="030F0702030302020204" pitchFamily="66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54A4846-871B-3EBC-7161-796446E06EEA}"/>
              </a:ext>
            </a:extLst>
          </p:cNvPr>
          <p:cNvCxnSpPr>
            <a:cxnSpLocks/>
            <a:endCxn id="31" idx="1"/>
          </p:cNvCxnSpPr>
          <p:nvPr/>
        </p:nvCxnSpPr>
        <p:spPr>
          <a:xfrm>
            <a:off x="6966853" y="4914322"/>
            <a:ext cx="1618991" cy="0"/>
          </a:xfrm>
          <a:prstGeom prst="line">
            <a:avLst/>
          </a:prstGeom>
          <a:ln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2BB36341-9B52-B8EF-3F96-A3D2EF9DF699}"/>
              </a:ext>
            </a:extLst>
          </p:cNvPr>
          <p:cNvSpPr txBox="1"/>
          <p:nvPr/>
        </p:nvSpPr>
        <p:spPr>
          <a:xfrm>
            <a:off x="8799871" y="5837594"/>
            <a:ext cx="2393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Comic Sans MS" panose="030F0702030302020204" pitchFamily="66" charset="0"/>
              </a:rPr>
              <a:t>kost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EB439D4-CE89-2034-4930-D9C7F7C11FB2}"/>
              </a:ext>
            </a:extLst>
          </p:cNvPr>
          <p:cNvSpPr txBox="1"/>
          <p:nvPr/>
        </p:nvSpPr>
        <p:spPr>
          <a:xfrm>
            <a:off x="8564596" y="5246570"/>
            <a:ext cx="2393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Comic Sans MS" panose="030F0702030302020204" pitchFamily="66" charset="0"/>
              </a:rPr>
              <a:t>cement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6" name="Speech Bubble: Rectangle 35">
            <a:extLst>
              <a:ext uri="{FF2B5EF4-FFF2-40B4-BE49-F238E27FC236}">
                <a16:creationId xmlns:a16="http://schemas.microsoft.com/office/drawing/2014/main" id="{7E4960C3-7376-C146-D561-50714911DD74}"/>
              </a:ext>
            </a:extLst>
          </p:cNvPr>
          <p:cNvSpPr/>
          <p:nvPr/>
        </p:nvSpPr>
        <p:spPr>
          <a:xfrm>
            <a:off x="202286" y="4687414"/>
            <a:ext cx="2627131" cy="1742883"/>
          </a:xfrm>
          <a:prstGeom prst="wedgeRectCallout">
            <a:avLst>
              <a:gd name="adj1" fmla="val 2235"/>
              <a:gd name="adj2" fmla="val -90701"/>
            </a:avLst>
          </a:prstGeom>
          <a:solidFill>
            <a:srgbClr val="EBF3E6"/>
          </a:solidFill>
          <a:ln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i="1" dirty="0">
                <a:solidFill>
                  <a:schemeClr val="tx1"/>
                </a:solidFill>
                <a:latin typeface="Comic Sans MS" panose="030F0702030302020204" pitchFamily="66" charset="0"/>
              </a:rPr>
              <a:t>Navedi razliku između mliječnog i trajnog zubala.</a:t>
            </a:r>
          </a:p>
          <a:p>
            <a:pPr algn="ctr"/>
            <a:r>
              <a:rPr lang="hr-HR" sz="2000" i="1" dirty="0">
                <a:solidFill>
                  <a:schemeClr val="tx1"/>
                </a:solidFill>
                <a:latin typeface="Comic Sans MS" panose="030F0702030302020204" pitchFamily="66" charset="0"/>
              </a:rPr>
              <a:t>Kada izrastaju umnjaci?</a:t>
            </a:r>
            <a:endParaRPr lang="en-US" sz="2000" i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AE897792-3620-A4B9-A9A9-F86DC437708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0879" y="3048404"/>
            <a:ext cx="1119325" cy="127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20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1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9" grpId="0"/>
      <p:bldP spid="30" grpId="0"/>
      <p:bldP spid="31" grpId="0"/>
      <p:bldP spid="34" grpId="0"/>
      <p:bldP spid="35" grpId="0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12A1141-621D-C220-4CE9-53AD5AD1C0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C1E990-E8A3-AA35-0F28-B9FD18CD1F9E}"/>
              </a:ext>
            </a:extLst>
          </p:cNvPr>
          <p:cNvSpPr txBox="1"/>
          <p:nvPr/>
        </p:nvSpPr>
        <p:spPr>
          <a:xfrm>
            <a:off x="1455174" y="255639"/>
            <a:ext cx="9960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1.3. PREHRANA I PROBAVA U SLUŽBI ZDRAVLJA</a:t>
            </a:r>
          </a:p>
        </p:txBody>
      </p:sp>
      <p:pic>
        <p:nvPicPr>
          <p:cNvPr id="3" name="Slika 4">
            <a:extLst>
              <a:ext uri="{FF2B5EF4-FFF2-40B4-BE49-F238E27FC236}">
                <a16:creationId xmlns:a16="http://schemas.microsoft.com/office/drawing/2014/main" id="{BEC90B61-0F6E-B20F-8E08-BCF689459D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CFB"/>
              </a:clrFrom>
              <a:clrTo>
                <a:srgbClr val="FEFC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5"/>
          <a:stretch/>
        </p:blipFill>
        <p:spPr>
          <a:xfrm>
            <a:off x="0" y="3070926"/>
            <a:ext cx="5881958" cy="3958777"/>
          </a:xfrm>
          <a:prstGeom prst="rect">
            <a:avLst/>
          </a:prstGeom>
        </p:spPr>
      </p:pic>
      <p:cxnSp>
        <p:nvCxnSpPr>
          <p:cNvPr id="10" name="Ravni poveznik sa strelicom 16">
            <a:extLst>
              <a:ext uri="{FF2B5EF4-FFF2-40B4-BE49-F238E27FC236}">
                <a16:creationId xmlns:a16="http://schemas.microsoft.com/office/drawing/2014/main" id="{8BB48380-5C8B-3B14-1277-9264DA2BD8C5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764518" y="3978992"/>
            <a:ext cx="490463" cy="644971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ni poveznik sa strelicom 17">
            <a:extLst>
              <a:ext uri="{FF2B5EF4-FFF2-40B4-BE49-F238E27FC236}">
                <a16:creationId xmlns:a16="http://schemas.microsoft.com/office/drawing/2014/main" id="{324B634A-DDC4-3F48-D752-E42EF86D4855}"/>
              </a:ext>
            </a:extLst>
          </p:cNvPr>
          <p:cNvCxnSpPr>
            <a:cxnSpLocks/>
          </p:cNvCxnSpPr>
          <p:nvPr/>
        </p:nvCxnSpPr>
        <p:spPr>
          <a:xfrm>
            <a:off x="770146" y="3972281"/>
            <a:ext cx="612654" cy="21378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niOkvir 22">
            <a:extLst>
              <a:ext uri="{FF2B5EF4-FFF2-40B4-BE49-F238E27FC236}">
                <a16:creationId xmlns:a16="http://schemas.microsoft.com/office/drawing/2014/main" id="{0ACF1D6A-6CEB-F71D-332E-36BBA5B2456E}"/>
              </a:ext>
            </a:extLst>
          </p:cNvPr>
          <p:cNvSpPr txBox="1"/>
          <p:nvPr/>
        </p:nvSpPr>
        <p:spPr>
          <a:xfrm>
            <a:off x="192676" y="3748159"/>
            <a:ext cx="571842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400" dirty="0">
                <a:latin typeface="Comic Sans MS" panose="030F0702030302020204" pitchFamily="66" charset="0"/>
              </a:rPr>
              <a:t>4.</a:t>
            </a:r>
          </a:p>
        </p:txBody>
      </p:sp>
      <p:cxnSp>
        <p:nvCxnSpPr>
          <p:cNvPr id="13" name="Ravni poveznik sa strelicom 24">
            <a:extLst>
              <a:ext uri="{FF2B5EF4-FFF2-40B4-BE49-F238E27FC236}">
                <a16:creationId xmlns:a16="http://schemas.microsoft.com/office/drawing/2014/main" id="{49854D60-ABB9-E657-E61E-AD7040420DD5}"/>
              </a:ext>
            </a:extLst>
          </p:cNvPr>
          <p:cNvCxnSpPr>
            <a:cxnSpLocks/>
          </p:cNvCxnSpPr>
          <p:nvPr/>
        </p:nvCxnSpPr>
        <p:spPr>
          <a:xfrm>
            <a:off x="1425730" y="3367731"/>
            <a:ext cx="571842" cy="364237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ni poveznik sa strelicom 26">
            <a:extLst>
              <a:ext uri="{FF2B5EF4-FFF2-40B4-BE49-F238E27FC236}">
                <a16:creationId xmlns:a16="http://schemas.microsoft.com/office/drawing/2014/main" id="{8C764F82-B0D1-7373-F9E3-E166932E6CDB}"/>
              </a:ext>
            </a:extLst>
          </p:cNvPr>
          <p:cNvCxnSpPr>
            <a:cxnSpLocks/>
          </p:cNvCxnSpPr>
          <p:nvPr/>
        </p:nvCxnSpPr>
        <p:spPr>
          <a:xfrm>
            <a:off x="1504802" y="3422460"/>
            <a:ext cx="739243" cy="110131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niOkvir 33">
            <a:extLst>
              <a:ext uri="{FF2B5EF4-FFF2-40B4-BE49-F238E27FC236}">
                <a16:creationId xmlns:a16="http://schemas.microsoft.com/office/drawing/2014/main" id="{752A1A54-11DF-D77F-E679-23DEB818678A}"/>
              </a:ext>
            </a:extLst>
          </p:cNvPr>
          <p:cNvSpPr txBox="1"/>
          <p:nvPr/>
        </p:nvSpPr>
        <p:spPr>
          <a:xfrm>
            <a:off x="1063956" y="3038497"/>
            <a:ext cx="571842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400" dirty="0">
                <a:latin typeface="Comic Sans MS" panose="030F0702030302020204" pitchFamily="66" charset="0"/>
              </a:rPr>
              <a:t>3.</a:t>
            </a:r>
          </a:p>
        </p:txBody>
      </p:sp>
      <p:cxnSp>
        <p:nvCxnSpPr>
          <p:cNvPr id="20" name="Ravni poveznik sa strelicom 45">
            <a:extLst>
              <a:ext uri="{FF2B5EF4-FFF2-40B4-BE49-F238E27FC236}">
                <a16:creationId xmlns:a16="http://schemas.microsoft.com/office/drawing/2014/main" id="{9FB0B911-AFA6-62D8-D0AD-C39FA7CC183B}"/>
              </a:ext>
            </a:extLst>
          </p:cNvPr>
          <p:cNvCxnSpPr>
            <a:cxnSpLocks/>
            <a:stCxn id="21" idx="2"/>
          </p:cNvCxnSpPr>
          <p:nvPr/>
        </p:nvCxnSpPr>
        <p:spPr>
          <a:xfrm>
            <a:off x="1997572" y="2712738"/>
            <a:ext cx="318341" cy="71397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niOkvir 48">
            <a:extLst>
              <a:ext uri="{FF2B5EF4-FFF2-40B4-BE49-F238E27FC236}">
                <a16:creationId xmlns:a16="http://schemas.microsoft.com/office/drawing/2014/main" id="{1497FFB1-F3F7-4025-A38A-C7728B27902F}"/>
              </a:ext>
            </a:extLst>
          </p:cNvPr>
          <p:cNvSpPr txBox="1"/>
          <p:nvPr/>
        </p:nvSpPr>
        <p:spPr>
          <a:xfrm>
            <a:off x="1692292" y="2251073"/>
            <a:ext cx="610560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400" dirty="0">
                <a:latin typeface="Comic Sans MS" panose="030F0702030302020204" pitchFamily="66" charset="0"/>
              </a:rPr>
              <a:t>2.</a:t>
            </a:r>
          </a:p>
        </p:txBody>
      </p:sp>
      <p:sp>
        <p:nvSpPr>
          <p:cNvPr id="23" name="Desna vitičasta zagrada 52">
            <a:extLst>
              <a:ext uri="{FF2B5EF4-FFF2-40B4-BE49-F238E27FC236}">
                <a16:creationId xmlns:a16="http://schemas.microsoft.com/office/drawing/2014/main" id="{CEFC32F3-07B1-B609-91AD-03CD8492552B}"/>
              </a:ext>
            </a:extLst>
          </p:cNvPr>
          <p:cNvSpPr/>
          <p:nvPr/>
        </p:nvSpPr>
        <p:spPr>
          <a:xfrm rot="16200000">
            <a:off x="2654768" y="2595134"/>
            <a:ext cx="482257" cy="911986"/>
          </a:xfrm>
          <a:prstGeom prst="rightBrace">
            <a:avLst>
              <a:gd name="adj1" fmla="val 20854"/>
              <a:gd name="adj2" fmla="val 48939"/>
            </a:avLst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4" name="TekstniOkvir 53">
            <a:extLst>
              <a:ext uri="{FF2B5EF4-FFF2-40B4-BE49-F238E27FC236}">
                <a16:creationId xmlns:a16="http://schemas.microsoft.com/office/drawing/2014/main" id="{1214159F-A34A-C412-8B9D-410C6B6DB8AB}"/>
              </a:ext>
            </a:extLst>
          </p:cNvPr>
          <p:cNvSpPr txBox="1"/>
          <p:nvPr/>
        </p:nvSpPr>
        <p:spPr>
          <a:xfrm>
            <a:off x="2635699" y="2278836"/>
            <a:ext cx="61056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400" dirty="0">
                <a:latin typeface="Comic Sans MS" panose="030F0702030302020204" pitchFamily="66" charset="0"/>
              </a:rPr>
              <a:t>1.</a:t>
            </a:r>
          </a:p>
        </p:txBody>
      </p:sp>
      <p:cxnSp>
        <p:nvCxnSpPr>
          <p:cNvPr id="43" name="Ravni poveznik sa strelicom 16">
            <a:extLst>
              <a:ext uri="{FF2B5EF4-FFF2-40B4-BE49-F238E27FC236}">
                <a16:creationId xmlns:a16="http://schemas.microsoft.com/office/drawing/2014/main" id="{70403FEE-98B0-AFC8-7E39-8F068CAD91C2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764518" y="3938064"/>
            <a:ext cx="927774" cy="4092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62A9D932-329A-8CF2-9C35-041D79CCED00}"/>
              </a:ext>
            </a:extLst>
          </p:cNvPr>
          <p:cNvSpPr/>
          <p:nvPr/>
        </p:nvSpPr>
        <p:spPr>
          <a:xfrm>
            <a:off x="192676" y="801488"/>
            <a:ext cx="11876549" cy="1277972"/>
          </a:xfrm>
          <a:prstGeom prst="roundRect">
            <a:avLst/>
          </a:prstGeom>
          <a:solidFill>
            <a:srgbClr val="6AAB5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latin typeface="Comic Sans MS" panose="030F0702030302020204" pitchFamily="66" charset="0"/>
              </a:rPr>
              <a:t>Aktivnost: „</a:t>
            </a:r>
            <a:r>
              <a:rPr lang="hr-HR" sz="2400" b="1" dirty="0">
                <a:latin typeface="Comic Sans MS" panose="030F0702030302020204" pitchFamily="66" charset="0"/>
              </a:rPr>
              <a:t>Prebroji i opiši nas</a:t>
            </a:r>
            <a:r>
              <a:rPr lang="hr-HR" sz="2400" dirty="0">
                <a:latin typeface="Comic Sans MS" panose="030F0702030302020204" pitchFamily="66" charset="0"/>
              </a:rPr>
              <a:t>.”</a:t>
            </a:r>
          </a:p>
          <a:p>
            <a:pPr algn="ctr"/>
            <a:r>
              <a:rPr lang="hr-HR" sz="2400" dirty="0">
                <a:latin typeface="Comic Sans MS" panose="030F0702030302020204" pitchFamily="66" charset="0"/>
              </a:rPr>
              <a:t>Precrtaj tablicu u bilježnicu. Navedi naziv zuba označen na slici i zapiši im broj u zubalu.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F1089CF8-2800-9B84-A9BD-698C809528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015201"/>
              </p:ext>
            </p:extLst>
          </p:nvPr>
        </p:nvGraphicFramePr>
        <p:xfrm>
          <a:off x="5662304" y="2581792"/>
          <a:ext cx="6406921" cy="34747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123481">
                  <a:extLst>
                    <a:ext uri="{9D8B030D-6E8A-4147-A177-3AD203B41FA5}">
                      <a16:colId xmlns:a16="http://schemas.microsoft.com/office/drawing/2014/main" val="1671449971"/>
                    </a:ext>
                  </a:extLst>
                </a:gridCol>
                <a:gridCol w="1263808">
                  <a:extLst>
                    <a:ext uri="{9D8B030D-6E8A-4147-A177-3AD203B41FA5}">
                      <a16:colId xmlns:a16="http://schemas.microsoft.com/office/drawing/2014/main" val="2233010645"/>
                    </a:ext>
                  </a:extLst>
                </a:gridCol>
                <a:gridCol w="3019632">
                  <a:extLst>
                    <a:ext uri="{9D8B030D-6E8A-4147-A177-3AD203B41FA5}">
                      <a16:colId xmlns:a16="http://schemas.microsoft.com/office/drawing/2014/main" val="16950863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Naziv zuba</a:t>
                      </a:r>
                      <a:endParaRPr lang="en-US" dirty="0"/>
                    </a:p>
                  </a:txBody>
                  <a:tcPr>
                    <a:solidFill>
                      <a:srgbClr val="EBF3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Broj u obje čeljusti</a:t>
                      </a:r>
                      <a:endParaRPr lang="en-US" dirty="0"/>
                    </a:p>
                  </a:txBody>
                  <a:tcPr>
                    <a:solidFill>
                      <a:srgbClr val="EBF3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Uloga</a:t>
                      </a:r>
                      <a:endParaRPr lang="en-US" dirty="0"/>
                    </a:p>
                  </a:txBody>
                  <a:tcPr>
                    <a:solidFill>
                      <a:srgbClr val="EBF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678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1.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687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2.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614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3.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623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4.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431513"/>
                  </a:ext>
                </a:extLst>
              </a:tr>
            </a:tbl>
          </a:graphicData>
        </a:graphic>
      </p:graphicFrame>
      <p:sp>
        <p:nvSpPr>
          <p:cNvPr id="66" name="TextBox 65">
            <a:extLst>
              <a:ext uri="{FF2B5EF4-FFF2-40B4-BE49-F238E27FC236}">
                <a16:creationId xmlns:a16="http://schemas.microsoft.com/office/drawing/2014/main" id="{391C4861-578C-9242-6C9E-1DD4DE30D8C2}"/>
              </a:ext>
            </a:extLst>
          </p:cNvPr>
          <p:cNvSpPr txBox="1"/>
          <p:nvPr/>
        </p:nvSpPr>
        <p:spPr>
          <a:xfrm>
            <a:off x="5924614" y="3650326"/>
            <a:ext cx="1691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SJEKUTIĆI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cxnSp>
        <p:nvCxnSpPr>
          <p:cNvPr id="67" name="Ravni poveznik sa strelicom 16">
            <a:extLst>
              <a:ext uri="{FF2B5EF4-FFF2-40B4-BE49-F238E27FC236}">
                <a16:creationId xmlns:a16="http://schemas.microsoft.com/office/drawing/2014/main" id="{F6A64604-7466-47D2-9868-D73F817A1C06}"/>
              </a:ext>
            </a:extLst>
          </p:cNvPr>
          <p:cNvCxnSpPr>
            <a:cxnSpLocks/>
          </p:cNvCxnSpPr>
          <p:nvPr/>
        </p:nvCxnSpPr>
        <p:spPr>
          <a:xfrm>
            <a:off x="1503492" y="3467470"/>
            <a:ext cx="490463" cy="644971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B5C0AAAE-FBC9-A1A0-0647-7BD31A1F219C}"/>
              </a:ext>
            </a:extLst>
          </p:cNvPr>
          <p:cNvSpPr txBox="1"/>
          <p:nvPr/>
        </p:nvSpPr>
        <p:spPr>
          <a:xfrm>
            <a:off x="6093257" y="4319152"/>
            <a:ext cx="1691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OČNJACI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6D1F536-083A-A2BB-7355-E64BC666D71B}"/>
              </a:ext>
            </a:extLst>
          </p:cNvPr>
          <p:cNvSpPr txBox="1"/>
          <p:nvPr/>
        </p:nvSpPr>
        <p:spPr>
          <a:xfrm>
            <a:off x="5662304" y="5027551"/>
            <a:ext cx="2530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PRETKUTNJACI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A211FFD-68CD-67DA-2454-FFA33E1AC011}"/>
              </a:ext>
            </a:extLst>
          </p:cNvPr>
          <p:cNvSpPr txBox="1"/>
          <p:nvPr/>
        </p:nvSpPr>
        <p:spPr>
          <a:xfrm>
            <a:off x="6093257" y="5570763"/>
            <a:ext cx="2201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KUTNJACI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78464E1-8809-B7DD-D984-2F68E41C3BFF}"/>
              </a:ext>
            </a:extLst>
          </p:cNvPr>
          <p:cNvSpPr txBox="1"/>
          <p:nvPr/>
        </p:nvSpPr>
        <p:spPr>
          <a:xfrm>
            <a:off x="7978217" y="3550931"/>
            <a:ext cx="1136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4+4 (8)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63FA65D-468C-0C5A-73C6-4185FE6D19A9}"/>
              </a:ext>
            </a:extLst>
          </p:cNvPr>
          <p:cNvSpPr txBox="1"/>
          <p:nvPr/>
        </p:nvSpPr>
        <p:spPr>
          <a:xfrm>
            <a:off x="7995717" y="4253318"/>
            <a:ext cx="1232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2+2 (4)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ADE2BA4-6A3F-8D8B-1A6E-F22039A1AE94}"/>
              </a:ext>
            </a:extLst>
          </p:cNvPr>
          <p:cNvSpPr txBox="1"/>
          <p:nvPr/>
        </p:nvSpPr>
        <p:spPr>
          <a:xfrm>
            <a:off x="8014587" y="4882260"/>
            <a:ext cx="1099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4+4 (8)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EC2C928-0B16-D395-7D0C-18C36F985E23}"/>
              </a:ext>
            </a:extLst>
          </p:cNvPr>
          <p:cNvSpPr txBox="1"/>
          <p:nvPr/>
        </p:nvSpPr>
        <p:spPr>
          <a:xfrm>
            <a:off x="7916181" y="5523681"/>
            <a:ext cx="1198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6+6 (12)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3EC041A-E6B4-7474-29EE-B086F278A68E}"/>
              </a:ext>
            </a:extLst>
          </p:cNvPr>
          <p:cNvSpPr txBox="1"/>
          <p:nvPr/>
        </p:nvSpPr>
        <p:spPr>
          <a:xfrm>
            <a:off x="9098784" y="3564906"/>
            <a:ext cx="1992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Sijeku hranu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6E3F2EC-FF2C-4224-3CB5-6B6D1466397A}"/>
              </a:ext>
            </a:extLst>
          </p:cNvPr>
          <p:cNvSpPr txBox="1"/>
          <p:nvPr/>
        </p:nvSpPr>
        <p:spPr>
          <a:xfrm>
            <a:off x="9020126" y="4224850"/>
            <a:ext cx="2970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Otkidaju čvrstu hranu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0BD0F88-2DCA-E64E-694B-94C8CA9D85F7}"/>
              </a:ext>
            </a:extLst>
          </p:cNvPr>
          <p:cNvSpPr txBox="1"/>
          <p:nvPr/>
        </p:nvSpPr>
        <p:spPr>
          <a:xfrm>
            <a:off x="9020126" y="4736969"/>
            <a:ext cx="3677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Sjeckaju i usitnjavaju </a:t>
            </a:r>
          </a:p>
          <a:p>
            <a:r>
              <a:rPr lang="hr-HR" sz="2000" dirty="0">
                <a:latin typeface="Comic Sans MS" panose="030F0702030302020204" pitchFamily="66" charset="0"/>
              </a:rPr>
              <a:t>hranu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853775F-8964-2FD7-67C4-69B3AF5266A4}"/>
              </a:ext>
            </a:extLst>
          </p:cNvPr>
          <p:cNvSpPr txBox="1"/>
          <p:nvPr/>
        </p:nvSpPr>
        <p:spPr>
          <a:xfrm>
            <a:off x="9114503" y="5376939"/>
            <a:ext cx="2954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Usitnjavaju i melju hranu</a:t>
            </a:r>
            <a:endParaRPr lang="en-US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69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BE52F20-5F91-AE6C-ECD6-079115FA0D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F22E3B-B4F4-AE51-6F74-8D292F039F1D}"/>
              </a:ext>
            </a:extLst>
          </p:cNvPr>
          <p:cNvSpPr txBox="1"/>
          <p:nvPr/>
        </p:nvSpPr>
        <p:spPr>
          <a:xfrm>
            <a:off x="1455174" y="255639"/>
            <a:ext cx="9960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1.3. PREHRANA I PROBAVA U SLUŽBI ZDRAVLJA</a:t>
            </a:r>
          </a:p>
        </p:txBody>
      </p:sp>
      <p:sp>
        <p:nvSpPr>
          <p:cNvPr id="3" name="TekstniOkvir 6">
            <a:extLst>
              <a:ext uri="{FF2B5EF4-FFF2-40B4-BE49-F238E27FC236}">
                <a16:creationId xmlns:a16="http://schemas.microsoft.com/office/drawing/2014/main" id="{63DA8EDB-6F7E-6FFE-6349-CAFC9ABDE314}"/>
              </a:ext>
            </a:extLst>
          </p:cNvPr>
          <p:cNvSpPr txBox="1"/>
          <p:nvPr/>
        </p:nvSpPr>
        <p:spPr>
          <a:xfrm>
            <a:off x="217268" y="2271847"/>
            <a:ext cx="24048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>
                <a:latin typeface="Comic Sans MS" panose="030F0702030302020204" pitchFamily="66" charset="0"/>
              </a:rPr>
              <a:t>JEZIK</a:t>
            </a:r>
          </a:p>
          <a:p>
            <a:r>
              <a:rPr lang="hr-HR" sz="2400" dirty="0">
                <a:latin typeface="Comic Sans MS" panose="030F0702030302020204" pitchFamily="66" charset="0"/>
              </a:rPr>
              <a:t>- prevrće hranu</a:t>
            </a:r>
          </a:p>
        </p:txBody>
      </p:sp>
      <p:sp>
        <p:nvSpPr>
          <p:cNvPr id="4" name="Pravokutnik 8">
            <a:extLst>
              <a:ext uri="{FF2B5EF4-FFF2-40B4-BE49-F238E27FC236}">
                <a16:creationId xmlns:a16="http://schemas.microsoft.com/office/drawing/2014/main" id="{3AA7CF92-0AA9-03D8-ED58-C6C74907A66B}"/>
              </a:ext>
            </a:extLst>
          </p:cNvPr>
          <p:cNvSpPr/>
          <p:nvPr/>
        </p:nvSpPr>
        <p:spPr>
          <a:xfrm>
            <a:off x="217268" y="305959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- primanje okusnih podražaja:</a:t>
            </a:r>
          </a:p>
        </p:txBody>
      </p:sp>
      <p:pic>
        <p:nvPicPr>
          <p:cNvPr id="12" name="Picture 2" descr="What Your Tongue Can Tell You About Your Health – Health Essentials from  Cleveland Clinic">
            <a:extLst>
              <a:ext uri="{FF2B5EF4-FFF2-40B4-BE49-F238E27FC236}">
                <a16:creationId xmlns:a16="http://schemas.microsoft.com/office/drawing/2014/main" id="{4D62D403-ACDB-B47D-0D78-917B10D1A9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6" r="16752"/>
          <a:stretch/>
        </p:blipFill>
        <p:spPr bwMode="auto">
          <a:xfrm>
            <a:off x="885203" y="3847343"/>
            <a:ext cx="2929713" cy="275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60C68285-F801-A81E-2323-BC139136B021}"/>
              </a:ext>
            </a:extLst>
          </p:cNvPr>
          <p:cNvSpPr/>
          <p:nvPr/>
        </p:nvSpPr>
        <p:spPr>
          <a:xfrm>
            <a:off x="418596" y="976056"/>
            <a:ext cx="3573301" cy="1037039"/>
          </a:xfrm>
          <a:prstGeom prst="wedgeRectCallout">
            <a:avLst>
              <a:gd name="adj1" fmla="val 63045"/>
              <a:gd name="adj2" fmla="val 6954"/>
            </a:avLst>
          </a:prstGeom>
          <a:solidFill>
            <a:srgbClr val="EBF3E6"/>
          </a:solidFill>
          <a:ln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i="1" dirty="0">
                <a:solidFill>
                  <a:schemeClr val="tx1"/>
                </a:solidFill>
                <a:latin typeface="Comic Sans MS" panose="030F0702030302020204" pitchFamily="66" charset="0"/>
              </a:rPr>
              <a:t>Koja je uloga jezika u probavi hrane?</a:t>
            </a:r>
            <a:endParaRPr lang="en-US" sz="2000" i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6CD6DE4-7A8E-D163-7AA5-2DF8737CD6D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84285" y="846058"/>
            <a:ext cx="1119325" cy="1279013"/>
          </a:xfrm>
          <a:prstGeom prst="rect">
            <a:avLst/>
          </a:prstGeom>
        </p:spPr>
      </p:pic>
      <p:sp>
        <p:nvSpPr>
          <p:cNvPr id="15" name="Pravokutnik 3">
            <a:extLst>
              <a:ext uri="{FF2B5EF4-FFF2-40B4-BE49-F238E27FC236}">
                <a16:creationId xmlns:a16="http://schemas.microsoft.com/office/drawing/2014/main" id="{6DBC9E64-4825-F970-0124-8B37AB7FB3E9}"/>
              </a:ext>
            </a:extLst>
          </p:cNvPr>
          <p:cNvSpPr/>
          <p:nvPr/>
        </p:nvSpPr>
        <p:spPr>
          <a:xfrm>
            <a:off x="6204155" y="1228265"/>
            <a:ext cx="6063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Hrana se u ustima postepeno omekšava – SLINA</a:t>
            </a:r>
          </a:p>
          <a:p>
            <a:endParaRPr lang="hr-HR" sz="2400" dirty="0">
              <a:latin typeface="Comic Sans MS" panose="030F0702030302020204" pitchFamily="66" charset="0"/>
            </a:endParaRPr>
          </a:p>
          <a:p>
            <a:r>
              <a:rPr lang="hr-HR" sz="2400" dirty="0">
                <a:latin typeface="Comic Sans MS" panose="030F0702030302020204" pitchFamily="66" charset="0"/>
              </a:rPr>
              <a:t>Slinu izlučuju </a:t>
            </a:r>
            <a:r>
              <a:rPr lang="hr-HR" sz="2400" b="1" dirty="0">
                <a:latin typeface="Comic Sans MS" panose="030F0702030302020204" pitchFamily="66" charset="0"/>
              </a:rPr>
              <a:t>ŽLIJEZDE SLINOVNICE</a:t>
            </a:r>
            <a:r>
              <a:rPr lang="hr-HR" sz="24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16" name="Slika 4">
            <a:extLst>
              <a:ext uri="{FF2B5EF4-FFF2-40B4-BE49-F238E27FC236}">
                <a16:creationId xmlns:a16="http://schemas.microsoft.com/office/drawing/2014/main" id="{7D4065AF-3B34-2D21-2C7B-058D0B0902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541" t="-4316" r="25469" b="17299"/>
          <a:stretch/>
        </p:blipFill>
        <p:spPr>
          <a:xfrm>
            <a:off x="8656009" y="2929313"/>
            <a:ext cx="2759243" cy="3011849"/>
          </a:xfrm>
          <a:prstGeom prst="ellipse">
            <a:avLst/>
          </a:prstGeom>
        </p:spPr>
      </p:pic>
      <p:sp>
        <p:nvSpPr>
          <p:cNvPr id="18" name="TekstniOkvir 6">
            <a:extLst>
              <a:ext uri="{FF2B5EF4-FFF2-40B4-BE49-F238E27FC236}">
                <a16:creationId xmlns:a16="http://schemas.microsoft.com/office/drawing/2014/main" id="{43D78234-8D45-709F-00D6-E0D00375063F}"/>
              </a:ext>
            </a:extLst>
          </p:cNvPr>
          <p:cNvSpPr txBox="1"/>
          <p:nvPr/>
        </p:nvSpPr>
        <p:spPr>
          <a:xfrm>
            <a:off x="11415252" y="4376019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ŽS</a:t>
            </a:r>
          </a:p>
        </p:txBody>
      </p:sp>
      <p:sp>
        <p:nvSpPr>
          <p:cNvPr id="19" name="TekstniOkvir 7">
            <a:extLst>
              <a:ext uri="{FF2B5EF4-FFF2-40B4-BE49-F238E27FC236}">
                <a16:creationId xmlns:a16="http://schemas.microsoft.com/office/drawing/2014/main" id="{A1689191-0792-FF1D-210A-53532670D2BA}"/>
              </a:ext>
            </a:extLst>
          </p:cNvPr>
          <p:cNvSpPr txBox="1"/>
          <p:nvPr/>
        </p:nvSpPr>
        <p:spPr>
          <a:xfrm>
            <a:off x="10992584" y="5390008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ŽS</a:t>
            </a:r>
          </a:p>
        </p:txBody>
      </p:sp>
      <p:sp>
        <p:nvSpPr>
          <p:cNvPr id="25" name="TekstniOkvir 5">
            <a:extLst>
              <a:ext uri="{FF2B5EF4-FFF2-40B4-BE49-F238E27FC236}">
                <a16:creationId xmlns:a16="http://schemas.microsoft.com/office/drawing/2014/main" id="{7A20D392-8D9B-0885-F247-A8915E3004E2}"/>
              </a:ext>
            </a:extLst>
          </p:cNvPr>
          <p:cNvSpPr txBox="1"/>
          <p:nvPr/>
        </p:nvSpPr>
        <p:spPr>
          <a:xfrm>
            <a:off x="8386918" y="5122439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ŽS</a:t>
            </a:r>
          </a:p>
        </p:txBody>
      </p:sp>
    </p:spTree>
    <p:extLst>
      <p:ext uri="{BB962C8B-B14F-4D97-AF65-F5344CB8AC3E}">
        <p14:creationId xmlns:p14="http://schemas.microsoft.com/office/powerpoint/2010/main" val="305857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3" grpId="0" animBg="1"/>
      <p:bldP spid="15" grpId="0"/>
      <p:bldP spid="18" grpId="0"/>
      <p:bldP spid="19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4893475130E1448A6A3FD2D161BC98" ma:contentTypeVersion="17" ma:contentTypeDescription="Create a new document." ma:contentTypeScope="" ma:versionID="996bd1fa9f6120a291ecb6c31eab1dde">
  <xsd:schema xmlns:xsd="http://www.w3.org/2001/XMLSchema" xmlns:xs="http://www.w3.org/2001/XMLSchema" xmlns:p="http://schemas.microsoft.com/office/2006/metadata/properties" xmlns:ns3="566e1f4e-5bd3-4ad7-a3bb-ee1060f2ed7c" xmlns:ns4="be44e53c-feab-48fe-8526-a6dd8c3aa064" targetNamespace="http://schemas.microsoft.com/office/2006/metadata/properties" ma:root="true" ma:fieldsID="55f30e5475de8f55c0fb0490923cc250" ns3:_="" ns4:_="">
    <xsd:import namespace="566e1f4e-5bd3-4ad7-a3bb-ee1060f2ed7c"/>
    <xsd:import namespace="be44e53c-feab-48fe-8526-a6dd8c3aa06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SearchProperties" minOccurs="0"/>
                <xsd:element ref="ns3:_activity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6e1f4e-5bd3-4ad7-a3bb-ee1060f2ed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44e53c-feab-48fe-8526-a6dd8c3aa06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66e1f4e-5bd3-4ad7-a3bb-ee1060f2ed7c" xsi:nil="true"/>
  </documentManagement>
</p:properties>
</file>

<file path=customXml/itemProps1.xml><?xml version="1.0" encoding="utf-8"?>
<ds:datastoreItem xmlns:ds="http://schemas.openxmlformats.org/officeDocument/2006/customXml" ds:itemID="{AEF65A16-2AC7-4623-A144-638B9225F2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6e1f4e-5bd3-4ad7-a3bb-ee1060f2ed7c"/>
    <ds:schemaRef ds:uri="be44e53c-feab-48fe-8526-a6dd8c3aa0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749ED16-8278-4E29-94D7-BA9661E3E6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0FC65C-F95E-4307-AAA4-B050262A1B75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be44e53c-feab-48fe-8526-a6dd8c3aa064"/>
    <ds:schemaRef ds:uri="566e1f4e-5bd3-4ad7-a3bb-ee1060f2ed7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1817</Words>
  <Application>Microsoft Office PowerPoint</Application>
  <PresentationFormat>Široki zaslon</PresentationFormat>
  <Paragraphs>352</Paragraphs>
  <Slides>35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35</vt:i4>
      </vt:variant>
    </vt:vector>
  </HeadingPairs>
  <TitlesOfParts>
    <vt:vector size="44" baseType="lpstr">
      <vt:lpstr>Algerian</vt:lpstr>
      <vt:lpstr>Aptos</vt:lpstr>
      <vt:lpstr>Aptos Display</vt:lpstr>
      <vt:lpstr>Arial</vt:lpstr>
      <vt:lpstr>Comic Sans MS</vt:lpstr>
      <vt:lpstr>Courier New</vt:lpstr>
      <vt:lpstr>Segoe UI Semilight</vt:lpstr>
      <vt:lpstr>Wingdings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Dijana Šutak</dc:creator>
  <cp:lastModifiedBy>Dijana Šutak</cp:lastModifiedBy>
  <cp:revision>6</cp:revision>
  <dcterms:created xsi:type="dcterms:W3CDTF">2026-03-16T15:11:57Z</dcterms:created>
  <dcterms:modified xsi:type="dcterms:W3CDTF">2026-04-10T16:37:09Z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0x010100DD4893475130E1448A6A3FD2D161BC98</vt:lpwstr>
  </property>
</Properties>
</file>