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375" r:id="rId3"/>
    <p:sldId id="278" r:id="rId4"/>
    <p:sldId id="279" r:id="rId5"/>
    <p:sldId id="280" r:id="rId6"/>
    <p:sldId id="380" r:id="rId7"/>
    <p:sldId id="281" r:id="rId8"/>
    <p:sldId id="282" r:id="rId9"/>
    <p:sldId id="368" r:id="rId10"/>
    <p:sldId id="369" r:id="rId11"/>
    <p:sldId id="276" r:id="rId12"/>
    <p:sldId id="381" r:id="rId13"/>
    <p:sldId id="370" r:id="rId14"/>
    <p:sldId id="382" r:id="rId15"/>
    <p:sldId id="377" r:id="rId16"/>
    <p:sldId id="371" r:id="rId17"/>
    <p:sldId id="373" r:id="rId18"/>
    <p:sldId id="378" r:id="rId19"/>
    <p:sldId id="379" r:id="rId20"/>
    <p:sldId id="268" r:id="rId21"/>
    <p:sldId id="367" r:id="rId22"/>
    <p:sldId id="2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5F7"/>
    <a:srgbClr val="3CB8C2"/>
    <a:srgbClr val="FEF5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425A-7A4C-D2F9-6C54-775603282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0B101-18EC-7BBD-48AA-EACE28513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4D3C7-10DA-7DD2-4D93-DC2F7DB9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478CC-0B5E-75BB-7D44-2F6CB474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BACB2-1DAB-74E2-7EFF-0F464B26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8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033B-A4A2-A5F7-1034-3D80B5A8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0FBEF-D695-7D7D-D568-46787E9C2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CF8EF-BA15-71B2-8805-D137494E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14892-766F-3050-2884-AAC9EE4B5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9BACA-ED8E-D33C-7AB2-DDFB150E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3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F377B4-92FA-702E-B18D-482530CE9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92245-6ED3-BE32-A232-AD577A5E2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99A8B-D6D7-99D5-D3B9-230B16712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B1EDC-B1C1-9BCE-9C19-44CF6F61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2C73F-2D79-3EB1-16C3-99B16020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6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D66C-48A0-157F-6603-7B5CA0AF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147CD-28B1-AE20-B34F-BF866E75F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30D52-0890-E1E0-95C3-074107BE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74B8-10FD-6E76-4699-BE486FD7B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B6B7-72AF-129F-DD74-0A397C14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8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6B98F-1FEC-E817-0F1F-EE2A54D45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3A1A4-474C-2C2B-7901-BCFC3BA60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68D6B-C09A-EA7E-E7CD-F9BCAE5A3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A69A2-F778-6A49-C688-9EE6D494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0CE28-31BA-8D8C-74CE-2AE5A487F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9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10B9-7268-EC96-A26D-5A8821756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1835D-08F3-2D24-0D32-1E16D34D0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3C832-C5AC-98F0-2C20-A576EA051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FA3B7-EC82-8EF3-F8E2-BF3316BF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6B611-8525-313F-ACB5-812772B6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D036A-E43A-2985-F909-DFC02080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7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8F23-59CB-3641-8E95-4E79570E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93518-51F5-D95E-C355-ACDD58EF8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606E1-C41E-5FB5-51EF-47226DFD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41A9DE-DE35-836D-4050-0E7A4EECF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0DCE8-273A-FD17-E000-6397DC446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F2F8B1-A96F-2137-4DF8-BD1466A9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70B388-EDED-BD12-D223-BF1668D2E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06349-CC32-50CF-B63A-EFE74B2A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9B5D-0920-0D65-4A90-4603885A1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A050A-782C-6871-58A3-26E1DE15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AF8CC-2838-861A-F4AF-E336B6FE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65752-0724-3667-67C1-0B04D288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4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623A8-BF5A-0D2B-2BD2-4ABD1404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1B6CB0-357D-9938-9CAD-7D30CBED8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40DB3-ED52-B965-2B3C-D0F18C11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6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028A-8898-4DC0-1F1D-1AECEBD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B84BA-F61E-B5B0-DC04-CD41DDD7A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1E009-8D0F-03FF-71F0-D144D3B09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9BBFE-9086-7FC2-9891-F8EC889B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73365-7C1C-C15A-C09B-B1285A93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13B95-A580-C8E5-B11D-569A2697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53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D77A0-C119-3691-4A89-007F3B296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2135E-2568-5E45-220A-DD40C3BB9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BC1AB-BD99-A2B8-37AF-44A93A1C4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0224A-A75B-3191-1ABA-BB3179EE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4E2D2-1C17-E2CE-1697-104C10905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BB47A-2E0D-A613-D777-442D1941B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148C7C-74DA-739E-B14B-694DABE9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D4052-9025-67F8-5981-2A7D63004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78E54-9A1D-7B09-8C72-5F29FA76B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0E05FC-6561-4598-AFDF-A9541E3F3339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DD8C-0C9B-6BC7-895F-E4CF9FCFD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A6733-2223-F448-9F5D-096AD1BAA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7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657E4E-B274-1232-3477-0E3473E595EF}"/>
              </a:ext>
            </a:extLst>
          </p:cNvPr>
          <p:cNvSpPr txBox="1"/>
          <p:nvPr/>
        </p:nvSpPr>
        <p:spPr>
          <a:xfrm>
            <a:off x="1400175" y="4122321"/>
            <a:ext cx="9391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KAKO STANICA MOŽE </a:t>
            </a:r>
            <a:r>
              <a:rPr lang="hr-HR" sz="32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FUNKCIONIRATI</a:t>
            </a:r>
            <a:r>
              <a:rPr lang="en-US" sz="32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BEZ JEZGRE?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46A2A-485E-5788-85E5-15E322B90A92}"/>
              </a:ext>
            </a:extLst>
          </p:cNvPr>
          <p:cNvSpPr txBox="1"/>
          <p:nvPr/>
        </p:nvSpPr>
        <p:spPr>
          <a:xfrm>
            <a:off x="566738" y="1402804"/>
            <a:ext cx="69818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Postoje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stanice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koje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nemaju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jezgru</a:t>
            </a:r>
            <a:r>
              <a:rPr lang="hr-HR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Unatoč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tome,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uspješno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žive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razmnožavaju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</a:t>
            </a:r>
            <a:r>
              <a:rPr lang="hr-HR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najstariji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oblici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života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Zemlji</a:t>
            </a:r>
            <a:r>
              <a:rPr lang="hr-HR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utoShape 2" descr="Stvorena slika: Arheja, stara mikroba baka">
            <a:extLst>
              <a:ext uri="{FF2B5EF4-FFF2-40B4-BE49-F238E27FC236}">
                <a16:creationId xmlns:a16="http://schemas.microsoft.com/office/drawing/2014/main" id="{E88B39BC-C4DF-52B6-59CC-3E34DF1E65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44DEC-681D-CB11-F9BE-4882E73F72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10" r="14445" b="22222"/>
          <a:stretch>
            <a:fillRect/>
          </a:stretch>
        </p:blipFill>
        <p:spPr>
          <a:xfrm>
            <a:off x="7886700" y="606525"/>
            <a:ext cx="3371850" cy="2822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BD0037-8E18-E23D-6FFC-F315D9B1B27C}"/>
              </a:ext>
            </a:extLst>
          </p:cNvPr>
          <p:cNvSpPr txBox="1"/>
          <p:nvPr/>
        </p:nvSpPr>
        <p:spPr>
          <a:xfrm>
            <a:off x="2824162" y="4707096"/>
            <a:ext cx="6848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Što je važnije za život stanice – jezgra ili nešto drugo?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2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802549-3829-BD43-2D88-E795C3F9A358}"/>
              </a:ext>
            </a:extLst>
          </p:cNvPr>
          <p:cNvSpPr txBox="1"/>
          <p:nvPr/>
        </p:nvSpPr>
        <p:spPr>
          <a:xfrm>
            <a:off x="657225" y="1473279"/>
            <a:ext cx="4505325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bič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kretanje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pili /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fimbrije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prianjanje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omogućuju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kretanje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prijenos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DNA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prilagodbu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okolišu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ADCEC-21CA-899D-88E1-D38C6E3DEC81}"/>
              </a:ext>
            </a:extLst>
          </p:cNvPr>
          <p:cNvSpPr txBox="1"/>
          <p:nvPr/>
        </p:nvSpPr>
        <p:spPr>
          <a:xfrm>
            <a:off x="4982634" y="4916789"/>
            <a:ext cx="4732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Zašto je kretanje važno za bakterije?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35B6F-6985-256F-B291-DF07EFDC5D76}"/>
              </a:ext>
            </a:extLst>
          </p:cNvPr>
          <p:cNvSpPr txBox="1"/>
          <p:nvPr/>
        </p:nvSpPr>
        <p:spPr>
          <a:xfrm>
            <a:off x="4982634" y="4767789"/>
            <a:ext cx="4588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Bakterija se nalazi u nepovoljnom okolišu. Što će učiniti?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AC478D-D949-1E25-79BC-DAFF5C25D418}"/>
              </a:ext>
            </a:extLst>
          </p:cNvPr>
          <p:cNvSpPr/>
          <p:nvPr/>
        </p:nvSpPr>
        <p:spPr>
          <a:xfrm>
            <a:off x="4838701" y="4583169"/>
            <a:ext cx="4876801" cy="1200238"/>
          </a:xfrm>
          <a:prstGeom prst="wedgeRoundRectCallout">
            <a:avLst>
              <a:gd name="adj1" fmla="val 61971"/>
              <a:gd name="adj2" fmla="val -13682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E32E55-6504-4822-4C64-0DC90CFC4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03" t="17471" r="9450" b="18161"/>
          <a:stretch>
            <a:fillRect/>
          </a:stretch>
        </p:blipFill>
        <p:spPr>
          <a:xfrm>
            <a:off x="10409000" y="4583169"/>
            <a:ext cx="1041400" cy="1336075"/>
          </a:xfrm>
          <a:prstGeom prst="rect">
            <a:avLst/>
          </a:prstGeom>
        </p:spPr>
      </p:pic>
      <p:pic>
        <p:nvPicPr>
          <p:cNvPr id="3074" name="Picture 2" descr="Bacteria Animations - Free Download in GIF, Lottie JSON">
            <a:extLst>
              <a:ext uri="{FF2B5EF4-FFF2-40B4-BE49-F238E27FC236}">
                <a16:creationId xmlns:a16="http://schemas.microsoft.com/office/drawing/2014/main" id="{872EAEBA-3057-A04D-B77F-AC01BE09F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4" b="19893"/>
          <a:stretch>
            <a:fillRect/>
          </a:stretch>
        </p:blipFill>
        <p:spPr bwMode="auto">
          <a:xfrm>
            <a:off x="6096000" y="1381124"/>
            <a:ext cx="4509176" cy="270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7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C0CF3-8C7F-7EB3-1DD3-02403E234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561" y="900518"/>
            <a:ext cx="1800476" cy="1771897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FAFFC950-7782-36B6-BE91-64F9FF9B8B38}"/>
              </a:ext>
            </a:extLst>
          </p:cNvPr>
          <p:cNvSpPr/>
          <p:nvPr/>
        </p:nvSpPr>
        <p:spPr>
          <a:xfrm>
            <a:off x="8100428" y="2935849"/>
            <a:ext cx="2696743" cy="1384995"/>
          </a:xfrm>
          <a:custGeom>
            <a:avLst/>
            <a:gdLst>
              <a:gd name="csX0" fmla="*/ 0 w 2696743"/>
              <a:gd name="csY0" fmla="*/ 0 h 1384995"/>
              <a:gd name="csX1" fmla="*/ 701153 w 2696743"/>
              <a:gd name="csY1" fmla="*/ 0 h 1384995"/>
              <a:gd name="csX2" fmla="*/ 1348372 w 2696743"/>
              <a:gd name="csY2" fmla="*/ 0 h 1384995"/>
              <a:gd name="csX3" fmla="*/ 1968622 w 2696743"/>
              <a:gd name="csY3" fmla="*/ 0 h 1384995"/>
              <a:gd name="csX4" fmla="*/ 2696743 w 2696743"/>
              <a:gd name="csY4" fmla="*/ 0 h 1384995"/>
              <a:gd name="csX5" fmla="*/ 2696743 w 2696743"/>
              <a:gd name="csY5" fmla="*/ 720197 h 1384995"/>
              <a:gd name="csX6" fmla="*/ 2696743 w 2696743"/>
              <a:gd name="csY6" fmla="*/ 1384995 h 1384995"/>
              <a:gd name="csX7" fmla="*/ 2076492 w 2696743"/>
              <a:gd name="csY7" fmla="*/ 1384995 h 1384995"/>
              <a:gd name="csX8" fmla="*/ 1429274 w 2696743"/>
              <a:gd name="csY8" fmla="*/ 1384995 h 1384995"/>
              <a:gd name="csX9" fmla="*/ 728121 w 2696743"/>
              <a:gd name="csY9" fmla="*/ 1384995 h 1384995"/>
              <a:gd name="csX10" fmla="*/ 0 w 2696743"/>
              <a:gd name="csY10" fmla="*/ 1384995 h 1384995"/>
              <a:gd name="csX11" fmla="*/ 0 w 2696743"/>
              <a:gd name="csY11" fmla="*/ 734047 h 1384995"/>
              <a:gd name="csX12" fmla="*/ 0 w 2696743"/>
              <a:gd name="csY12" fmla="*/ 0 h 13849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696743" h="1384995" extrusionOk="0">
                <a:moveTo>
                  <a:pt x="0" y="0"/>
                </a:moveTo>
                <a:cubicBezTo>
                  <a:pt x="200247" y="11374"/>
                  <a:pt x="480413" y="-2299"/>
                  <a:pt x="701153" y="0"/>
                </a:cubicBezTo>
                <a:cubicBezTo>
                  <a:pt x="921893" y="2299"/>
                  <a:pt x="1130191" y="17892"/>
                  <a:pt x="1348372" y="0"/>
                </a:cubicBezTo>
                <a:cubicBezTo>
                  <a:pt x="1566553" y="-17892"/>
                  <a:pt x="1728375" y="711"/>
                  <a:pt x="1968622" y="0"/>
                </a:cubicBezTo>
                <a:cubicBezTo>
                  <a:pt x="2208869" y="-711"/>
                  <a:pt x="2463397" y="24399"/>
                  <a:pt x="2696743" y="0"/>
                </a:cubicBezTo>
                <a:cubicBezTo>
                  <a:pt x="2681241" y="186934"/>
                  <a:pt x="2679309" y="469545"/>
                  <a:pt x="2696743" y="720197"/>
                </a:cubicBezTo>
                <a:cubicBezTo>
                  <a:pt x="2714177" y="970849"/>
                  <a:pt x="2715584" y="1092800"/>
                  <a:pt x="2696743" y="1384995"/>
                </a:cubicBezTo>
                <a:cubicBezTo>
                  <a:pt x="2469657" y="1376653"/>
                  <a:pt x="2307848" y="1376347"/>
                  <a:pt x="2076492" y="1384995"/>
                </a:cubicBezTo>
                <a:cubicBezTo>
                  <a:pt x="1845136" y="1393643"/>
                  <a:pt x="1701078" y="1380611"/>
                  <a:pt x="1429274" y="1384995"/>
                </a:cubicBezTo>
                <a:cubicBezTo>
                  <a:pt x="1157470" y="1389379"/>
                  <a:pt x="963733" y="1359770"/>
                  <a:pt x="728121" y="1384995"/>
                </a:cubicBezTo>
                <a:cubicBezTo>
                  <a:pt x="492509" y="1410220"/>
                  <a:pt x="228212" y="1405347"/>
                  <a:pt x="0" y="1384995"/>
                </a:cubicBezTo>
                <a:cubicBezTo>
                  <a:pt x="17163" y="1208605"/>
                  <a:pt x="25374" y="997078"/>
                  <a:pt x="0" y="734047"/>
                </a:cubicBezTo>
                <a:cubicBezTo>
                  <a:pt x="-25374" y="471016"/>
                  <a:pt x="-25436" y="268256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41348626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RB</a:t>
            </a:r>
          </a:p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stranica 8.</a:t>
            </a:r>
          </a:p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zadatak 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1E3DB-BA47-20DF-4817-4EB5EB1A7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524381"/>
            <a:ext cx="6311900" cy="420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66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4">
            <a:extLst>
              <a:ext uri="{FF2B5EF4-FFF2-40B4-BE49-F238E27FC236}">
                <a16:creationId xmlns:a16="http://schemas.microsoft.com/office/drawing/2014/main" id="{C2D8DDC5-D8A9-C1EF-1B5D-782D9C2DF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500" y="707388"/>
            <a:ext cx="88344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6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</a:t>
            </a:r>
            <a:endParaRPr lang="hr-HR" altLang="sr-Latn-RS" sz="6600" dirty="0"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E1152FE-76C4-15B1-9ECD-A65864291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27" y="1613197"/>
            <a:ext cx="11379202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 typeface="Calibri" panose="020F0502020204030204" pitchFamily="34" charset="0"/>
              <a:buChar char="-"/>
              <a:tabLst/>
            </a:pP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rokarioti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organizmi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čije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nemaju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pravu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jezgru</a:t>
            </a:r>
            <a:endParaRPr kumimoji="0" lang="hr-H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genetski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materijal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(DNA) 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hr-HR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slobod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citoplazmi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području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nazivamo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leoid</a:t>
            </a:r>
            <a:endParaRPr kumimoji="0" lang="hr-H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jednostavne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građe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male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veličine</a:t>
            </a:r>
            <a:endParaRPr kumimoji="0" lang="hr-H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hr-HR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membranske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organele</a:t>
            </a:r>
            <a:endParaRPr lang="hr-HR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životni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citoplazmi</a:t>
            </a:r>
            <a:endParaRPr kumimoji="0" lang="hr-H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endParaRPr kumimoji="0" lang="hr-H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hr-HR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rađ</a:t>
            </a:r>
            <a:r>
              <a:rPr kumimoji="0" lang="hr-HR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stanična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membrana,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stanična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stijenka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citoplazma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ribosomi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DNA</a:t>
            </a:r>
            <a:endParaRPr kumimoji="0" lang="hr-H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hr-HR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dodatne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strukture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kapsul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bič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pili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905D0F5-51FA-6F6B-7060-A3266C54B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27" y="1045229"/>
            <a:ext cx="33867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ts val="1800"/>
              </a:spcAft>
              <a:buClrTx/>
              <a:buSzTx/>
              <a:tabLst/>
            </a:pPr>
            <a:r>
              <a:rPr kumimoji="0" lang="hr-HR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PROKARIOTSKA STANICA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44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45B53C-2057-3C58-C4A9-4249FEAEC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460" y="3304479"/>
            <a:ext cx="2295845" cy="271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CE2115-B2F0-84AE-4F13-127BCD0969CD}"/>
              </a:ext>
            </a:extLst>
          </p:cNvPr>
          <p:cNvSpPr txBox="1"/>
          <p:nvPr/>
        </p:nvSpPr>
        <p:spPr>
          <a:xfrm>
            <a:off x="676275" y="1796374"/>
            <a:ext cx="92583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arheje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ž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ekstremnim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uvjetima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1800"/>
              </a:spcAft>
              <a:buFont typeface="Calibri" panose="020F0502020204030204" pitchFamily="34" charset="0"/>
              <a:buChar char="-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različiti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oblici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koki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bacilli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spirili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streptokoki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stafilokoki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02A3F-36C5-40BD-3E49-A952CC0DAA7D}"/>
              </a:ext>
            </a:extLst>
          </p:cNvPr>
          <p:cNvSpPr txBox="1"/>
          <p:nvPr/>
        </p:nvSpPr>
        <p:spPr>
          <a:xfrm>
            <a:off x="550334" y="1102267"/>
            <a:ext cx="4862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RAZNOLIKOST PROKARIOTA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763839-D78D-D92A-3A02-56B2EDB3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4" y="3686020"/>
            <a:ext cx="3329208" cy="2333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28564-B9D0-4E8C-B57B-9CD766D1E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390" y="3901363"/>
            <a:ext cx="3506687" cy="190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2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90C93DF7-EB5E-8E93-059B-3D0995B135C3}"/>
              </a:ext>
            </a:extLst>
          </p:cNvPr>
          <p:cNvSpPr/>
          <p:nvPr/>
        </p:nvSpPr>
        <p:spPr>
          <a:xfrm rot="16200000">
            <a:off x="1078733" y="1239134"/>
            <a:ext cx="4320000" cy="5580000"/>
          </a:xfrm>
          <a:prstGeom prst="homePlate">
            <a:avLst>
              <a:gd name="adj" fmla="val 11243"/>
            </a:avLst>
          </a:prstGeom>
          <a:solidFill>
            <a:srgbClr val="EBF5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CF1FF-E41D-A18A-A840-9A7F89DE523D}"/>
              </a:ext>
            </a:extLst>
          </p:cNvPr>
          <p:cNvSpPr txBox="1"/>
          <p:nvPr/>
        </p:nvSpPr>
        <p:spPr>
          <a:xfrm>
            <a:off x="707199" y="2793638"/>
            <a:ext cx="50630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Učenik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grlobolju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liječnik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kaže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je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uzrok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streptokok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Koji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streptokok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Kako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raspoređene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lanac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nakupina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)?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takva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infekcija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lako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širi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među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ljudima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1B230A1-CF7F-6604-4B39-7BE5BC2009BE}"/>
              </a:ext>
            </a:extLst>
          </p:cNvPr>
          <p:cNvSpPr/>
          <p:nvPr/>
        </p:nvSpPr>
        <p:spPr>
          <a:xfrm rot="16200000">
            <a:off x="6984000" y="1239134"/>
            <a:ext cx="4320000" cy="5580000"/>
          </a:xfrm>
          <a:prstGeom prst="homePlate">
            <a:avLst>
              <a:gd name="adj" fmla="val 11243"/>
            </a:avLst>
          </a:prstGeom>
          <a:solidFill>
            <a:srgbClr val="EBF5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ore throat PNG Designs for T Shirt &amp; Merch">
            <a:extLst>
              <a:ext uri="{FF2B5EF4-FFF2-40B4-BE49-F238E27FC236}">
                <a16:creationId xmlns:a16="http://schemas.microsoft.com/office/drawing/2014/main" id="{7C0D11F1-B693-BF5E-0625-EF82B3533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18" y="981001"/>
            <a:ext cx="1776264" cy="17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D1A55B-4246-848A-6687-88E90555C8C0}"/>
              </a:ext>
            </a:extLst>
          </p:cNvPr>
          <p:cNvSpPr txBox="1"/>
          <p:nvPr/>
        </p:nvSpPr>
        <p:spPr>
          <a:xfrm>
            <a:off x="6536267" y="2833103"/>
            <a:ext cx="539773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koži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pojavila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gnojna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upala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Uzrok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stafilokok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Kako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raspoređene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stafilokokne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često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nalaze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koži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Kako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higijena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utječe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sprječavanje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infekcije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85BFEF-660A-E283-DB35-975D32EA0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135" y="873666"/>
            <a:ext cx="1219730" cy="17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6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1CFFD-79B1-E0B9-0C6C-4132572A1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27660-1E13-B8CC-EDC9-7CB1EDEE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561" y="900518"/>
            <a:ext cx="1800476" cy="1771897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A64620B8-C51C-2506-8BBD-5CCC9D02399F}"/>
              </a:ext>
            </a:extLst>
          </p:cNvPr>
          <p:cNvSpPr/>
          <p:nvPr/>
        </p:nvSpPr>
        <p:spPr>
          <a:xfrm>
            <a:off x="8100428" y="2935849"/>
            <a:ext cx="2696743" cy="1384995"/>
          </a:xfrm>
          <a:custGeom>
            <a:avLst/>
            <a:gdLst>
              <a:gd name="csX0" fmla="*/ 0 w 2696743"/>
              <a:gd name="csY0" fmla="*/ 0 h 1384995"/>
              <a:gd name="csX1" fmla="*/ 701153 w 2696743"/>
              <a:gd name="csY1" fmla="*/ 0 h 1384995"/>
              <a:gd name="csX2" fmla="*/ 1348372 w 2696743"/>
              <a:gd name="csY2" fmla="*/ 0 h 1384995"/>
              <a:gd name="csX3" fmla="*/ 1968622 w 2696743"/>
              <a:gd name="csY3" fmla="*/ 0 h 1384995"/>
              <a:gd name="csX4" fmla="*/ 2696743 w 2696743"/>
              <a:gd name="csY4" fmla="*/ 0 h 1384995"/>
              <a:gd name="csX5" fmla="*/ 2696743 w 2696743"/>
              <a:gd name="csY5" fmla="*/ 720197 h 1384995"/>
              <a:gd name="csX6" fmla="*/ 2696743 w 2696743"/>
              <a:gd name="csY6" fmla="*/ 1384995 h 1384995"/>
              <a:gd name="csX7" fmla="*/ 2076492 w 2696743"/>
              <a:gd name="csY7" fmla="*/ 1384995 h 1384995"/>
              <a:gd name="csX8" fmla="*/ 1429274 w 2696743"/>
              <a:gd name="csY8" fmla="*/ 1384995 h 1384995"/>
              <a:gd name="csX9" fmla="*/ 728121 w 2696743"/>
              <a:gd name="csY9" fmla="*/ 1384995 h 1384995"/>
              <a:gd name="csX10" fmla="*/ 0 w 2696743"/>
              <a:gd name="csY10" fmla="*/ 1384995 h 1384995"/>
              <a:gd name="csX11" fmla="*/ 0 w 2696743"/>
              <a:gd name="csY11" fmla="*/ 734047 h 1384995"/>
              <a:gd name="csX12" fmla="*/ 0 w 2696743"/>
              <a:gd name="csY12" fmla="*/ 0 h 13849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696743" h="1384995" extrusionOk="0">
                <a:moveTo>
                  <a:pt x="0" y="0"/>
                </a:moveTo>
                <a:cubicBezTo>
                  <a:pt x="200247" y="11374"/>
                  <a:pt x="480413" y="-2299"/>
                  <a:pt x="701153" y="0"/>
                </a:cubicBezTo>
                <a:cubicBezTo>
                  <a:pt x="921893" y="2299"/>
                  <a:pt x="1130191" y="17892"/>
                  <a:pt x="1348372" y="0"/>
                </a:cubicBezTo>
                <a:cubicBezTo>
                  <a:pt x="1566553" y="-17892"/>
                  <a:pt x="1728375" y="711"/>
                  <a:pt x="1968622" y="0"/>
                </a:cubicBezTo>
                <a:cubicBezTo>
                  <a:pt x="2208869" y="-711"/>
                  <a:pt x="2463397" y="24399"/>
                  <a:pt x="2696743" y="0"/>
                </a:cubicBezTo>
                <a:cubicBezTo>
                  <a:pt x="2681241" y="186934"/>
                  <a:pt x="2679309" y="469545"/>
                  <a:pt x="2696743" y="720197"/>
                </a:cubicBezTo>
                <a:cubicBezTo>
                  <a:pt x="2714177" y="970849"/>
                  <a:pt x="2715584" y="1092800"/>
                  <a:pt x="2696743" y="1384995"/>
                </a:cubicBezTo>
                <a:cubicBezTo>
                  <a:pt x="2469657" y="1376653"/>
                  <a:pt x="2307848" y="1376347"/>
                  <a:pt x="2076492" y="1384995"/>
                </a:cubicBezTo>
                <a:cubicBezTo>
                  <a:pt x="1845136" y="1393643"/>
                  <a:pt x="1701078" y="1380611"/>
                  <a:pt x="1429274" y="1384995"/>
                </a:cubicBezTo>
                <a:cubicBezTo>
                  <a:pt x="1157470" y="1389379"/>
                  <a:pt x="963733" y="1359770"/>
                  <a:pt x="728121" y="1384995"/>
                </a:cubicBezTo>
                <a:cubicBezTo>
                  <a:pt x="492509" y="1410220"/>
                  <a:pt x="228212" y="1405347"/>
                  <a:pt x="0" y="1384995"/>
                </a:cubicBezTo>
                <a:cubicBezTo>
                  <a:pt x="17163" y="1208605"/>
                  <a:pt x="25374" y="997078"/>
                  <a:pt x="0" y="734047"/>
                </a:cubicBezTo>
                <a:cubicBezTo>
                  <a:pt x="-25374" y="471016"/>
                  <a:pt x="-25436" y="268256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41348626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RB</a:t>
            </a:r>
          </a:p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stranica 8.</a:t>
            </a:r>
          </a:p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zadatak 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0584-47FE-1B95-648B-5E7037934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106464"/>
            <a:ext cx="5438775" cy="3625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4E1CE4-EB1E-BD06-FB5D-A4906C2CEB50}"/>
              </a:ext>
            </a:extLst>
          </p:cNvPr>
          <p:cNvSpPr txBox="1"/>
          <p:nvPr/>
        </p:nvSpPr>
        <p:spPr>
          <a:xfrm>
            <a:off x="595440" y="112568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Što je to malo zeleno na kamenu?</a:t>
            </a:r>
            <a:endParaRPr lang="en-US" sz="2800" b="1" dirty="0">
              <a:solidFill>
                <a:srgbClr val="3CB8C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95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D03E00-B34F-C49D-CA7E-12DEAC5C8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264" y="2985957"/>
            <a:ext cx="2969108" cy="22642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8CDCDE-8A0D-8D69-BB89-BE369379B4F5}"/>
              </a:ext>
            </a:extLst>
          </p:cNvPr>
          <p:cNvSpPr txBox="1"/>
          <p:nvPr/>
        </p:nvSpPr>
        <p:spPr>
          <a:xfrm>
            <a:off x="590550" y="1164789"/>
            <a:ext cx="609600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</a:t>
            </a:r>
            <a:r>
              <a:rPr lang="hr-HR" sz="24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24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ANOBAKTERIJE</a:t>
            </a: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posebna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skupina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provode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fotosintezu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proizvode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kisik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sadrže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klorofil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fikocijanin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važnost: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razvoj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života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uzrokuju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cvjetanje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4DAD7-B37F-14EF-8204-DFDA7530F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322" y="917139"/>
            <a:ext cx="3214841" cy="3200924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6E5739-0187-E753-E367-721476C99A74}"/>
              </a:ext>
            </a:extLst>
          </p:cNvPr>
          <p:cNvSpPr txBox="1"/>
          <p:nvPr/>
        </p:nvSpPr>
        <p:spPr>
          <a:xfrm>
            <a:off x="870005" y="5048105"/>
            <a:ext cx="4588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Kako bi izgledao život bez cijanobakterija?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951A3EA-DC1F-355D-CB9A-D0E91036EFEE}"/>
              </a:ext>
            </a:extLst>
          </p:cNvPr>
          <p:cNvSpPr/>
          <p:nvPr/>
        </p:nvSpPr>
        <p:spPr>
          <a:xfrm>
            <a:off x="1047749" y="4953001"/>
            <a:ext cx="4114801" cy="1009650"/>
          </a:xfrm>
          <a:prstGeom prst="wedgeRoundRectCallout">
            <a:avLst>
              <a:gd name="adj1" fmla="val 60582"/>
              <a:gd name="adj2" fmla="val 53299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C593D5-FADE-8174-C16F-999E347E93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103" t="17471" r="9450" b="18161"/>
          <a:stretch>
            <a:fillRect/>
          </a:stretch>
        </p:blipFill>
        <p:spPr>
          <a:xfrm>
            <a:off x="5655733" y="5463604"/>
            <a:ext cx="647718" cy="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728F49-F6E5-DBE8-4BE6-372C65BA7184}"/>
              </a:ext>
            </a:extLst>
          </p:cNvPr>
          <p:cNvSpPr txBox="1"/>
          <p:nvPr/>
        </p:nvSpPr>
        <p:spPr>
          <a:xfrm>
            <a:off x="1719261" y="4488490"/>
            <a:ext cx="28098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Zašto je biofilm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teško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ukloniti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72109-BD19-1177-1F7E-1F404E7B38BF}"/>
              </a:ext>
            </a:extLst>
          </p:cNvPr>
          <p:cNvSpPr txBox="1"/>
          <p:nvPr/>
        </p:nvSpPr>
        <p:spPr>
          <a:xfrm>
            <a:off x="590550" y="1164789"/>
            <a:ext cx="58483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BIOFILM</a:t>
            </a:r>
            <a:endParaRPr lang="hr-HR" sz="2400" b="1" dirty="0">
              <a:solidFill>
                <a:srgbClr val="3CB8C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zajednica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mikroorganizama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pričvršćeni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površinu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zaštićeni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slojem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primjeri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zubni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plak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medicinski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uređaji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0E062-8C1E-E447-9E66-19F6E2B095B6}"/>
              </a:ext>
            </a:extLst>
          </p:cNvPr>
          <p:cNvSpPr txBox="1"/>
          <p:nvPr/>
        </p:nvSpPr>
        <p:spPr>
          <a:xfrm>
            <a:off x="889055" y="4446716"/>
            <a:ext cx="4588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Gdje u svakodnevnom životu vidimo biofilm?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EA753A6-E3CE-6695-6DAE-4F4463269E6B}"/>
              </a:ext>
            </a:extLst>
          </p:cNvPr>
          <p:cNvSpPr/>
          <p:nvPr/>
        </p:nvSpPr>
        <p:spPr>
          <a:xfrm>
            <a:off x="1066799" y="4351612"/>
            <a:ext cx="4114801" cy="1009650"/>
          </a:xfrm>
          <a:prstGeom prst="wedgeRoundRectCallout">
            <a:avLst>
              <a:gd name="adj1" fmla="val 60582"/>
              <a:gd name="adj2" fmla="val 53299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1CC62-E6F5-C71E-3536-E347FE989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03" t="17471" r="9450" b="18161"/>
          <a:stretch>
            <a:fillRect/>
          </a:stretch>
        </p:blipFill>
        <p:spPr>
          <a:xfrm>
            <a:off x="5674783" y="4862215"/>
            <a:ext cx="647718" cy="830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B7CBF2-C957-1614-B4FE-FAD11D8C8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013" y="1532800"/>
            <a:ext cx="4993217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7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A3A16-F959-EBAC-4274-28A7F4145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2714B1-2EB9-9F8F-8646-79AABE215F05}"/>
              </a:ext>
            </a:extLst>
          </p:cNvPr>
          <p:cNvSpPr txBox="1"/>
          <p:nvPr/>
        </p:nvSpPr>
        <p:spPr>
          <a:xfrm>
            <a:off x="1328736" y="5046879"/>
            <a:ext cx="35290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dogodilo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nestanu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A4A50-D234-AFF2-7AA9-C26BCA3302ED}"/>
              </a:ext>
            </a:extLst>
          </p:cNvPr>
          <p:cNvSpPr txBox="1"/>
          <p:nvPr/>
        </p:nvSpPr>
        <p:spPr>
          <a:xfrm>
            <a:off x="590550" y="1164789"/>
            <a:ext cx="584835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VAŽNOST PROKARIOTA</a:t>
            </a:r>
            <a:endParaRPr lang="hr-HR" sz="2400" b="1" dirty="0">
              <a:solidFill>
                <a:srgbClr val="3CB8C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razgradnja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tvari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kruženje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tvari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korisne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probava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proizvodnja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hrane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patogene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bolesti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B5B374B-1C36-26A4-B703-6BE969744809}"/>
              </a:ext>
            </a:extLst>
          </p:cNvPr>
          <p:cNvSpPr/>
          <p:nvPr/>
        </p:nvSpPr>
        <p:spPr>
          <a:xfrm>
            <a:off x="987158" y="4862214"/>
            <a:ext cx="4432567" cy="1200329"/>
          </a:xfrm>
          <a:prstGeom prst="wedgeRoundRectCallout">
            <a:avLst>
              <a:gd name="adj1" fmla="val 61871"/>
              <a:gd name="adj2" fmla="val 16797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05CE9A-1E35-116C-7D6D-35C1CA9F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03" t="17471" r="9450" b="18161"/>
          <a:stretch>
            <a:fillRect/>
          </a:stretch>
        </p:blipFill>
        <p:spPr>
          <a:xfrm>
            <a:off x="6017683" y="5231547"/>
            <a:ext cx="647718" cy="830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3E0055-BBAF-A073-516C-C8AFDD193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542" y="1454586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6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4EE30-7DEE-B367-B196-70216D1CD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BFBC8B-314A-2CB8-EF2E-C76074328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561" y="900518"/>
            <a:ext cx="1800476" cy="1771897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F5508032-95B4-549F-AF11-6A8DDACF361B}"/>
              </a:ext>
            </a:extLst>
          </p:cNvPr>
          <p:cNvSpPr/>
          <p:nvPr/>
        </p:nvSpPr>
        <p:spPr>
          <a:xfrm>
            <a:off x="8100428" y="2935849"/>
            <a:ext cx="2696743" cy="1384995"/>
          </a:xfrm>
          <a:custGeom>
            <a:avLst/>
            <a:gdLst>
              <a:gd name="csX0" fmla="*/ 0 w 2696743"/>
              <a:gd name="csY0" fmla="*/ 0 h 1384995"/>
              <a:gd name="csX1" fmla="*/ 701153 w 2696743"/>
              <a:gd name="csY1" fmla="*/ 0 h 1384995"/>
              <a:gd name="csX2" fmla="*/ 1348372 w 2696743"/>
              <a:gd name="csY2" fmla="*/ 0 h 1384995"/>
              <a:gd name="csX3" fmla="*/ 1968622 w 2696743"/>
              <a:gd name="csY3" fmla="*/ 0 h 1384995"/>
              <a:gd name="csX4" fmla="*/ 2696743 w 2696743"/>
              <a:gd name="csY4" fmla="*/ 0 h 1384995"/>
              <a:gd name="csX5" fmla="*/ 2696743 w 2696743"/>
              <a:gd name="csY5" fmla="*/ 720197 h 1384995"/>
              <a:gd name="csX6" fmla="*/ 2696743 w 2696743"/>
              <a:gd name="csY6" fmla="*/ 1384995 h 1384995"/>
              <a:gd name="csX7" fmla="*/ 2076492 w 2696743"/>
              <a:gd name="csY7" fmla="*/ 1384995 h 1384995"/>
              <a:gd name="csX8" fmla="*/ 1429274 w 2696743"/>
              <a:gd name="csY8" fmla="*/ 1384995 h 1384995"/>
              <a:gd name="csX9" fmla="*/ 728121 w 2696743"/>
              <a:gd name="csY9" fmla="*/ 1384995 h 1384995"/>
              <a:gd name="csX10" fmla="*/ 0 w 2696743"/>
              <a:gd name="csY10" fmla="*/ 1384995 h 1384995"/>
              <a:gd name="csX11" fmla="*/ 0 w 2696743"/>
              <a:gd name="csY11" fmla="*/ 734047 h 1384995"/>
              <a:gd name="csX12" fmla="*/ 0 w 2696743"/>
              <a:gd name="csY12" fmla="*/ 0 h 13849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696743" h="1384995" extrusionOk="0">
                <a:moveTo>
                  <a:pt x="0" y="0"/>
                </a:moveTo>
                <a:cubicBezTo>
                  <a:pt x="200247" y="11374"/>
                  <a:pt x="480413" y="-2299"/>
                  <a:pt x="701153" y="0"/>
                </a:cubicBezTo>
                <a:cubicBezTo>
                  <a:pt x="921893" y="2299"/>
                  <a:pt x="1130191" y="17892"/>
                  <a:pt x="1348372" y="0"/>
                </a:cubicBezTo>
                <a:cubicBezTo>
                  <a:pt x="1566553" y="-17892"/>
                  <a:pt x="1728375" y="711"/>
                  <a:pt x="1968622" y="0"/>
                </a:cubicBezTo>
                <a:cubicBezTo>
                  <a:pt x="2208869" y="-711"/>
                  <a:pt x="2463397" y="24399"/>
                  <a:pt x="2696743" y="0"/>
                </a:cubicBezTo>
                <a:cubicBezTo>
                  <a:pt x="2681241" y="186934"/>
                  <a:pt x="2679309" y="469545"/>
                  <a:pt x="2696743" y="720197"/>
                </a:cubicBezTo>
                <a:cubicBezTo>
                  <a:pt x="2714177" y="970849"/>
                  <a:pt x="2715584" y="1092800"/>
                  <a:pt x="2696743" y="1384995"/>
                </a:cubicBezTo>
                <a:cubicBezTo>
                  <a:pt x="2469657" y="1376653"/>
                  <a:pt x="2307848" y="1376347"/>
                  <a:pt x="2076492" y="1384995"/>
                </a:cubicBezTo>
                <a:cubicBezTo>
                  <a:pt x="1845136" y="1393643"/>
                  <a:pt x="1701078" y="1380611"/>
                  <a:pt x="1429274" y="1384995"/>
                </a:cubicBezTo>
                <a:cubicBezTo>
                  <a:pt x="1157470" y="1389379"/>
                  <a:pt x="963733" y="1359770"/>
                  <a:pt x="728121" y="1384995"/>
                </a:cubicBezTo>
                <a:cubicBezTo>
                  <a:pt x="492509" y="1410220"/>
                  <a:pt x="228212" y="1405347"/>
                  <a:pt x="0" y="1384995"/>
                </a:cubicBezTo>
                <a:cubicBezTo>
                  <a:pt x="17163" y="1208605"/>
                  <a:pt x="25374" y="997078"/>
                  <a:pt x="0" y="734047"/>
                </a:cubicBezTo>
                <a:cubicBezTo>
                  <a:pt x="-25374" y="471016"/>
                  <a:pt x="-25436" y="268256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41348626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RB</a:t>
            </a:r>
          </a:p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stranica 9.</a:t>
            </a:r>
          </a:p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zadatak 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D65CB9-09AE-91E2-997C-FD4E5417E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524381"/>
            <a:ext cx="6311900" cy="420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14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A639F-7AF3-3C86-5C57-3407F5C38A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17" b="16666"/>
          <a:stretch>
            <a:fillRect/>
          </a:stretch>
        </p:blipFill>
        <p:spPr>
          <a:xfrm>
            <a:off x="952500" y="1228725"/>
            <a:ext cx="10287000" cy="4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26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4">
            <a:extLst>
              <a:ext uri="{FF2B5EF4-FFF2-40B4-BE49-F238E27FC236}">
                <a16:creationId xmlns:a16="http://schemas.microsoft.com/office/drawing/2014/main" id="{A6F9C37D-743A-3BCD-A088-37FE0162C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500" y="707388"/>
            <a:ext cx="88344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6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</a:t>
            </a:r>
            <a:endParaRPr lang="hr-HR" altLang="sr-Latn-RS" sz="6600" dirty="0"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E6B4A42-EB4C-0D56-0C42-B41F19F8E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56" y="1655374"/>
            <a:ext cx="11379202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hr-HR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rokarioti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domena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arheja</a:t>
            </a:r>
            <a:endParaRPr kumimoji="0" lang="hr-H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hr-HR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cijanobakterije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hr-HR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kisik</a:t>
            </a:r>
            <a:endParaRPr kumimoji="0" lang="hr-H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korisni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npr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probavi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proizvodnji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hrane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štetni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uzrokuju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bolesti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72ED9FA-58FA-1EC2-1139-814983E0D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27" y="1045229"/>
            <a:ext cx="33867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ts val="1800"/>
              </a:spcAft>
              <a:buClrTx/>
              <a:buSzTx/>
              <a:tabLst/>
            </a:pPr>
            <a:r>
              <a:rPr kumimoji="0" lang="hr-HR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PROKARIOTSKA STANICA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7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D50143F-7C88-47FF-9480-8F8B9F2381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70" y="3714750"/>
            <a:ext cx="7232259" cy="2491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745419B5-ED17-49D2-BE6A-4A78B8591F14}"/>
              </a:ext>
            </a:extLst>
          </p:cNvPr>
          <p:cNvSpPr/>
          <p:nvPr/>
        </p:nvSpPr>
        <p:spPr>
          <a:xfrm>
            <a:off x="615422" y="1943652"/>
            <a:ext cx="11113554" cy="1357679"/>
          </a:xfrm>
          <a:prstGeom prst="rect">
            <a:avLst/>
          </a:prstGeom>
          <a:solidFill>
            <a:srgbClr val="EBF5F7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63394594">
                  <a:custGeom>
                    <a:avLst/>
                    <a:gdLst>
                      <a:gd name="connsiteX0" fmla="*/ 0 w 9818217"/>
                      <a:gd name="connsiteY0" fmla="*/ 231676 h 1390026"/>
                      <a:gd name="connsiteX1" fmla="*/ 231676 w 9818217"/>
                      <a:gd name="connsiteY1" fmla="*/ 0 h 1390026"/>
                      <a:gd name="connsiteX2" fmla="*/ 619235 w 9818217"/>
                      <a:gd name="connsiteY2" fmla="*/ 0 h 1390026"/>
                      <a:gd name="connsiteX3" fmla="*/ 1193891 w 9818217"/>
                      <a:gd name="connsiteY3" fmla="*/ 0 h 1390026"/>
                      <a:gd name="connsiteX4" fmla="*/ 1581449 w 9818217"/>
                      <a:gd name="connsiteY4" fmla="*/ 0 h 1390026"/>
                      <a:gd name="connsiteX5" fmla="*/ 2249654 w 9818217"/>
                      <a:gd name="connsiteY5" fmla="*/ 0 h 1390026"/>
                      <a:gd name="connsiteX6" fmla="*/ 2730761 w 9818217"/>
                      <a:gd name="connsiteY6" fmla="*/ 0 h 1390026"/>
                      <a:gd name="connsiteX7" fmla="*/ 3305417 w 9818217"/>
                      <a:gd name="connsiteY7" fmla="*/ 0 h 1390026"/>
                      <a:gd name="connsiteX8" fmla="*/ 3786525 w 9818217"/>
                      <a:gd name="connsiteY8" fmla="*/ 0 h 1390026"/>
                      <a:gd name="connsiteX9" fmla="*/ 4267632 w 9818217"/>
                      <a:gd name="connsiteY9" fmla="*/ 0 h 1390026"/>
                      <a:gd name="connsiteX10" fmla="*/ 4842288 w 9818217"/>
                      <a:gd name="connsiteY10" fmla="*/ 0 h 1390026"/>
                      <a:gd name="connsiteX11" fmla="*/ 5697590 w 9818217"/>
                      <a:gd name="connsiteY11" fmla="*/ 0 h 1390026"/>
                      <a:gd name="connsiteX12" fmla="*/ 6085149 w 9818217"/>
                      <a:gd name="connsiteY12" fmla="*/ 0 h 1390026"/>
                      <a:gd name="connsiteX13" fmla="*/ 6753353 w 9818217"/>
                      <a:gd name="connsiteY13" fmla="*/ 0 h 1390026"/>
                      <a:gd name="connsiteX14" fmla="*/ 7234461 w 9818217"/>
                      <a:gd name="connsiteY14" fmla="*/ 0 h 1390026"/>
                      <a:gd name="connsiteX15" fmla="*/ 7809117 w 9818217"/>
                      <a:gd name="connsiteY15" fmla="*/ 0 h 1390026"/>
                      <a:gd name="connsiteX16" fmla="*/ 8477321 w 9818217"/>
                      <a:gd name="connsiteY16" fmla="*/ 0 h 1390026"/>
                      <a:gd name="connsiteX17" fmla="*/ 8958429 w 9818217"/>
                      <a:gd name="connsiteY17" fmla="*/ 0 h 1390026"/>
                      <a:gd name="connsiteX18" fmla="*/ 9586541 w 9818217"/>
                      <a:gd name="connsiteY18" fmla="*/ 0 h 1390026"/>
                      <a:gd name="connsiteX19" fmla="*/ 9818217 w 9818217"/>
                      <a:gd name="connsiteY19" fmla="*/ 231676 h 1390026"/>
                      <a:gd name="connsiteX20" fmla="*/ 9818217 w 9818217"/>
                      <a:gd name="connsiteY20" fmla="*/ 667213 h 1390026"/>
                      <a:gd name="connsiteX21" fmla="*/ 9818217 w 9818217"/>
                      <a:gd name="connsiteY21" fmla="*/ 1158350 h 1390026"/>
                      <a:gd name="connsiteX22" fmla="*/ 9586541 w 9818217"/>
                      <a:gd name="connsiteY22" fmla="*/ 1390026 h 1390026"/>
                      <a:gd name="connsiteX23" fmla="*/ 8731239 w 9818217"/>
                      <a:gd name="connsiteY23" fmla="*/ 1390026 h 1390026"/>
                      <a:gd name="connsiteX24" fmla="*/ 7969486 w 9818217"/>
                      <a:gd name="connsiteY24" fmla="*/ 1390026 h 1390026"/>
                      <a:gd name="connsiteX25" fmla="*/ 7581927 w 9818217"/>
                      <a:gd name="connsiteY25" fmla="*/ 1390026 h 1390026"/>
                      <a:gd name="connsiteX26" fmla="*/ 6913722 w 9818217"/>
                      <a:gd name="connsiteY26" fmla="*/ 1390026 h 1390026"/>
                      <a:gd name="connsiteX27" fmla="*/ 6432615 w 9818217"/>
                      <a:gd name="connsiteY27" fmla="*/ 1390026 h 1390026"/>
                      <a:gd name="connsiteX28" fmla="*/ 5951508 w 9818217"/>
                      <a:gd name="connsiteY28" fmla="*/ 1390026 h 1390026"/>
                      <a:gd name="connsiteX29" fmla="*/ 5470400 w 9818217"/>
                      <a:gd name="connsiteY29" fmla="*/ 1390026 h 1390026"/>
                      <a:gd name="connsiteX30" fmla="*/ 5082842 w 9818217"/>
                      <a:gd name="connsiteY30" fmla="*/ 1390026 h 1390026"/>
                      <a:gd name="connsiteX31" fmla="*/ 4321088 w 9818217"/>
                      <a:gd name="connsiteY31" fmla="*/ 1390026 h 1390026"/>
                      <a:gd name="connsiteX32" fmla="*/ 3839981 w 9818217"/>
                      <a:gd name="connsiteY32" fmla="*/ 1390026 h 1390026"/>
                      <a:gd name="connsiteX33" fmla="*/ 3078228 w 9818217"/>
                      <a:gd name="connsiteY33" fmla="*/ 1390026 h 1390026"/>
                      <a:gd name="connsiteX34" fmla="*/ 2410023 w 9818217"/>
                      <a:gd name="connsiteY34" fmla="*/ 1390026 h 1390026"/>
                      <a:gd name="connsiteX35" fmla="*/ 1554721 w 9818217"/>
                      <a:gd name="connsiteY35" fmla="*/ 1390026 h 1390026"/>
                      <a:gd name="connsiteX36" fmla="*/ 980065 w 9818217"/>
                      <a:gd name="connsiteY36" fmla="*/ 1390026 h 1390026"/>
                      <a:gd name="connsiteX37" fmla="*/ 231676 w 9818217"/>
                      <a:gd name="connsiteY37" fmla="*/ 1390026 h 1390026"/>
                      <a:gd name="connsiteX38" fmla="*/ 0 w 9818217"/>
                      <a:gd name="connsiteY38" fmla="*/ 1158350 h 1390026"/>
                      <a:gd name="connsiteX39" fmla="*/ 0 w 9818217"/>
                      <a:gd name="connsiteY39" fmla="*/ 676480 h 1390026"/>
                      <a:gd name="connsiteX40" fmla="*/ 0 w 9818217"/>
                      <a:gd name="connsiteY40" fmla="*/ 231676 h 139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818217" h="1390026" fill="none" extrusionOk="0">
                        <a:moveTo>
                          <a:pt x="0" y="231676"/>
                        </a:moveTo>
                        <a:cubicBezTo>
                          <a:pt x="-16740" y="96228"/>
                          <a:pt x="94714" y="-9634"/>
                          <a:pt x="231676" y="0"/>
                        </a:cubicBezTo>
                        <a:cubicBezTo>
                          <a:pt x="339290" y="-11624"/>
                          <a:pt x="475254" y="636"/>
                          <a:pt x="619235" y="0"/>
                        </a:cubicBezTo>
                        <a:cubicBezTo>
                          <a:pt x="763216" y="-636"/>
                          <a:pt x="1020821" y="8502"/>
                          <a:pt x="1193891" y="0"/>
                        </a:cubicBezTo>
                        <a:cubicBezTo>
                          <a:pt x="1366961" y="-8502"/>
                          <a:pt x="1389112" y="15578"/>
                          <a:pt x="1581449" y="0"/>
                        </a:cubicBezTo>
                        <a:cubicBezTo>
                          <a:pt x="1773786" y="-15578"/>
                          <a:pt x="2029936" y="1509"/>
                          <a:pt x="2249654" y="0"/>
                        </a:cubicBezTo>
                        <a:cubicBezTo>
                          <a:pt x="2469373" y="-1509"/>
                          <a:pt x="2523956" y="-15396"/>
                          <a:pt x="2730761" y="0"/>
                        </a:cubicBezTo>
                        <a:cubicBezTo>
                          <a:pt x="2937566" y="15396"/>
                          <a:pt x="3081619" y="-11520"/>
                          <a:pt x="3305417" y="0"/>
                        </a:cubicBezTo>
                        <a:cubicBezTo>
                          <a:pt x="3529215" y="11520"/>
                          <a:pt x="3547142" y="22316"/>
                          <a:pt x="3786525" y="0"/>
                        </a:cubicBezTo>
                        <a:cubicBezTo>
                          <a:pt x="4025908" y="-22316"/>
                          <a:pt x="4139915" y="-17230"/>
                          <a:pt x="4267632" y="0"/>
                        </a:cubicBezTo>
                        <a:cubicBezTo>
                          <a:pt x="4395349" y="17230"/>
                          <a:pt x="4610200" y="-23353"/>
                          <a:pt x="4842288" y="0"/>
                        </a:cubicBezTo>
                        <a:cubicBezTo>
                          <a:pt x="5074376" y="23353"/>
                          <a:pt x="5336896" y="28979"/>
                          <a:pt x="5697590" y="0"/>
                        </a:cubicBezTo>
                        <a:cubicBezTo>
                          <a:pt x="6058284" y="-28979"/>
                          <a:pt x="5893946" y="-6114"/>
                          <a:pt x="6085149" y="0"/>
                        </a:cubicBezTo>
                        <a:cubicBezTo>
                          <a:pt x="6276352" y="6114"/>
                          <a:pt x="6463717" y="-610"/>
                          <a:pt x="6753353" y="0"/>
                        </a:cubicBezTo>
                        <a:cubicBezTo>
                          <a:pt x="7042989" y="610"/>
                          <a:pt x="7109123" y="-23520"/>
                          <a:pt x="7234461" y="0"/>
                        </a:cubicBezTo>
                        <a:cubicBezTo>
                          <a:pt x="7359799" y="23520"/>
                          <a:pt x="7617493" y="-6828"/>
                          <a:pt x="7809117" y="0"/>
                        </a:cubicBezTo>
                        <a:cubicBezTo>
                          <a:pt x="8000741" y="6828"/>
                          <a:pt x="8286634" y="-32724"/>
                          <a:pt x="8477321" y="0"/>
                        </a:cubicBezTo>
                        <a:cubicBezTo>
                          <a:pt x="8668008" y="32724"/>
                          <a:pt x="8721620" y="22892"/>
                          <a:pt x="8958429" y="0"/>
                        </a:cubicBezTo>
                        <a:cubicBezTo>
                          <a:pt x="9195238" y="-22892"/>
                          <a:pt x="9299952" y="-27908"/>
                          <a:pt x="9586541" y="0"/>
                        </a:cubicBezTo>
                        <a:cubicBezTo>
                          <a:pt x="9719656" y="-24904"/>
                          <a:pt x="9830450" y="95069"/>
                          <a:pt x="9818217" y="231676"/>
                        </a:cubicBezTo>
                        <a:cubicBezTo>
                          <a:pt x="9806544" y="370965"/>
                          <a:pt x="9824122" y="547873"/>
                          <a:pt x="9818217" y="667213"/>
                        </a:cubicBezTo>
                        <a:cubicBezTo>
                          <a:pt x="9812312" y="786553"/>
                          <a:pt x="9815079" y="952840"/>
                          <a:pt x="9818217" y="1158350"/>
                        </a:cubicBezTo>
                        <a:cubicBezTo>
                          <a:pt x="9814512" y="1289410"/>
                          <a:pt x="9715931" y="1385785"/>
                          <a:pt x="9586541" y="1390026"/>
                        </a:cubicBezTo>
                        <a:cubicBezTo>
                          <a:pt x="9307017" y="1387346"/>
                          <a:pt x="8962743" y="1367647"/>
                          <a:pt x="8731239" y="1390026"/>
                        </a:cubicBezTo>
                        <a:cubicBezTo>
                          <a:pt x="8499735" y="1412405"/>
                          <a:pt x="8274527" y="1396963"/>
                          <a:pt x="7969486" y="1390026"/>
                        </a:cubicBezTo>
                        <a:cubicBezTo>
                          <a:pt x="7664445" y="1383089"/>
                          <a:pt x="7698492" y="1407342"/>
                          <a:pt x="7581927" y="1390026"/>
                        </a:cubicBezTo>
                        <a:cubicBezTo>
                          <a:pt x="7465362" y="1372710"/>
                          <a:pt x="7121526" y="1380646"/>
                          <a:pt x="6913722" y="1390026"/>
                        </a:cubicBezTo>
                        <a:cubicBezTo>
                          <a:pt x="6705919" y="1399406"/>
                          <a:pt x="6565722" y="1371155"/>
                          <a:pt x="6432615" y="1390026"/>
                        </a:cubicBezTo>
                        <a:cubicBezTo>
                          <a:pt x="6299508" y="1408897"/>
                          <a:pt x="6111792" y="1408761"/>
                          <a:pt x="5951508" y="1390026"/>
                        </a:cubicBezTo>
                        <a:cubicBezTo>
                          <a:pt x="5791224" y="1371291"/>
                          <a:pt x="5678291" y="1386487"/>
                          <a:pt x="5470400" y="1390026"/>
                        </a:cubicBezTo>
                        <a:cubicBezTo>
                          <a:pt x="5262509" y="1393565"/>
                          <a:pt x="5271421" y="1399501"/>
                          <a:pt x="5082842" y="1390026"/>
                        </a:cubicBezTo>
                        <a:cubicBezTo>
                          <a:pt x="4894263" y="1380551"/>
                          <a:pt x="4516873" y="1374308"/>
                          <a:pt x="4321088" y="1390026"/>
                        </a:cubicBezTo>
                        <a:cubicBezTo>
                          <a:pt x="4125303" y="1405744"/>
                          <a:pt x="3940923" y="1410725"/>
                          <a:pt x="3839981" y="1390026"/>
                        </a:cubicBezTo>
                        <a:cubicBezTo>
                          <a:pt x="3739039" y="1369327"/>
                          <a:pt x="3242354" y="1366771"/>
                          <a:pt x="3078228" y="1390026"/>
                        </a:cubicBezTo>
                        <a:cubicBezTo>
                          <a:pt x="2914102" y="1413281"/>
                          <a:pt x="2580062" y="1420896"/>
                          <a:pt x="2410023" y="1390026"/>
                        </a:cubicBezTo>
                        <a:cubicBezTo>
                          <a:pt x="2239984" y="1359156"/>
                          <a:pt x="1828690" y="1359804"/>
                          <a:pt x="1554721" y="1390026"/>
                        </a:cubicBezTo>
                        <a:cubicBezTo>
                          <a:pt x="1280752" y="1420248"/>
                          <a:pt x="1164359" y="1373235"/>
                          <a:pt x="980065" y="1390026"/>
                        </a:cubicBezTo>
                        <a:cubicBezTo>
                          <a:pt x="795771" y="1406817"/>
                          <a:pt x="550905" y="1410253"/>
                          <a:pt x="231676" y="1390026"/>
                        </a:cubicBezTo>
                        <a:cubicBezTo>
                          <a:pt x="89993" y="1406410"/>
                          <a:pt x="-24607" y="1304183"/>
                          <a:pt x="0" y="1158350"/>
                        </a:cubicBezTo>
                        <a:cubicBezTo>
                          <a:pt x="-15941" y="976543"/>
                          <a:pt x="-22809" y="811212"/>
                          <a:pt x="0" y="676480"/>
                        </a:cubicBezTo>
                        <a:cubicBezTo>
                          <a:pt x="22809" y="541748"/>
                          <a:pt x="-8861" y="322989"/>
                          <a:pt x="0" y="231676"/>
                        </a:cubicBezTo>
                        <a:close/>
                      </a:path>
                      <a:path w="9818217" h="1390026" stroke="0" extrusionOk="0">
                        <a:moveTo>
                          <a:pt x="0" y="231676"/>
                        </a:moveTo>
                        <a:cubicBezTo>
                          <a:pt x="1030" y="92559"/>
                          <a:pt x="103107" y="-20305"/>
                          <a:pt x="231676" y="0"/>
                        </a:cubicBezTo>
                        <a:cubicBezTo>
                          <a:pt x="354097" y="-27354"/>
                          <a:pt x="621232" y="-6917"/>
                          <a:pt x="806332" y="0"/>
                        </a:cubicBezTo>
                        <a:cubicBezTo>
                          <a:pt x="991432" y="6917"/>
                          <a:pt x="1201733" y="-18664"/>
                          <a:pt x="1568085" y="0"/>
                        </a:cubicBezTo>
                        <a:cubicBezTo>
                          <a:pt x="1934437" y="18664"/>
                          <a:pt x="1909616" y="-25185"/>
                          <a:pt x="2142741" y="0"/>
                        </a:cubicBezTo>
                        <a:cubicBezTo>
                          <a:pt x="2375866" y="25185"/>
                          <a:pt x="2527275" y="-19348"/>
                          <a:pt x="2623849" y="0"/>
                        </a:cubicBezTo>
                        <a:cubicBezTo>
                          <a:pt x="2720423" y="19348"/>
                          <a:pt x="3149834" y="-6216"/>
                          <a:pt x="3292053" y="0"/>
                        </a:cubicBezTo>
                        <a:cubicBezTo>
                          <a:pt x="3434272" y="6216"/>
                          <a:pt x="3594244" y="12892"/>
                          <a:pt x="3866709" y="0"/>
                        </a:cubicBezTo>
                        <a:cubicBezTo>
                          <a:pt x="4139174" y="-12892"/>
                          <a:pt x="4366382" y="-10187"/>
                          <a:pt x="4534914" y="0"/>
                        </a:cubicBezTo>
                        <a:cubicBezTo>
                          <a:pt x="4703446" y="10187"/>
                          <a:pt x="5119884" y="29840"/>
                          <a:pt x="5390216" y="0"/>
                        </a:cubicBezTo>
                        <a:cubicBezTo>
                          <a:pt x="5660548" y="-29840"/>
                          <a:pt x="5857434" y="24768"/>
                          <a:pt x="6151969" y="0"/>
                        </a:cubicBezTo>
                        <a:cubicBezTo>
                          <a:pt x="6446504" y="-24768"/>
                          <a:pt x="6827826" y="18215"/>
                          <a:pt x="7007271" y="0"/>
                        </a:cubicBezTo>
                        <a:cubicBezTo>
                          <a:pt x="7186716" y="-18215"/>
                          <a:pt x="7393570" y="-13181"/>
                          <a:pt x="7675476" y="0"/>
                        </a:cubicBezTo>
                        <a:cubicBezTo>
                          <a:pt x="7957382" y="13181"/>
                          <a:pt x="7977896" y="-195"/>
                          <a:pt x="8250132" y="0"/>
                        </a:cubicBezTo>
                        <a:cubicBezTo>
                          <a:pt x="8522368" y="195"/>
                          <a:pt x="8791129" y="-24697"/>
                          <a:pt x="9011885" y="0"/>
                        </a:cubicBezTo>
                        <a:cubicBezTo>
                          <a:pt x="9232641" y="24697"/>
                          <a:pt x="9351828" y="2516"/>
                          <a:pt x="9586541" y="0"/>
                        </a:cubicBezTo>
                        <a:cubicBezTo>
                          <a:pt x="9735871" y="13757"/>
                          <a:pt x="9821751" y="95166"/>
                          <a:pt x="9818217" y="231676"/>
                        </a:cubicBezTo>
                        <a:cubicBezTo>
                          <a:pt x="9796464" y="439229"/>
                          <a:pt x="9802579" y="459337"/>
                          <a:pt x="9818217" y="667213"/>
                        </a:cubicBezTo>
                        <a:cubicBezTo>
                          <a:pt x="9833855" y="875089"/>
                          <a:pt x="9808889" y="986628"/>
                          <a:pt x="9818217" y="1158350"/>
                        </a:cubicBezTo>
                        <a:cubicBezTo>
                          <a:pt x="9819487" y="1267956"/>
                          <a:pt x="9710599" y="1393894"/>
                          <a:pt x="9586541" y="1390026"/>
                        </a:cubicBezTo>
                        <a:cubicBezTo>
                          <a:pt x="9444397" y="1382849"/>
                          <a:pt x="9384698" y="1393355"/>
                          <a:pt x="9198982" y="1390026"/>
                        </a:cubicBezTo>
                        <a:cubicBezTo>
                          <a:pt x="9013266" y="1386697"/>
                          <a:pt x="8870530" y="1404378"/>
                          <a:pt x="8717875" y="1390026"/>
                        </a:cubicBezTo>
                        <a:cubicBezTo>
                          <a:pt x="8565220" y="1375674"/>
                          <a:pt x="8346817" y="1377092"/>
                          <a:pt x="8236768" y="1390026"/>
                        </a:cubicBezTo>
                        <a:cubicBezTo>
                          <a:pt x="8126719" y="1402960"/>
                          <a:pt x="7973230" y="1376823"/>
                          <a:pt x="7755660" y="1390026"/>
                        </a:cubicBezTo>
                        <a:cubicBezTo>
                          <a:pt x="7538090" y="1403229"/>
                          <a:pt x="7411312" y="1362936"/>
                          <a:pt x="7181004" y="1390026"/>
                        </a:cubicBezTo>
                        <a:cubicBezTo>
                          <a:pt x="6950696" y="1417116"/>
                          <a:pt x="6839287" y="1376119"/>
                          <a:pt x="6606348" y="1390026"/>
                        </a:cubicBezTo>
                        <a:cubicBezTo>
                          <a:pt x="6373409" y="1403933"/>
                          <a:pt x="6029303" y="1381117"/>
                          <a:pt x="5751046" y="1390026"/>
                        </a:cubicBezTo>
                        <a:cubicBezTo>
                          <a:pt x="5472789" y="1398935"/>
                          <a:pt x="5317198" y="1392238"/>
                          <a:pt x="5176390" y="1390026"/>
                        </a:cubicBezTo>
                        <a:cubicBezTo>
                          <a:pt x="5035582" y="1387814"/>
                          <a:pt x="4683794" y="1407854"/>
                          <a:pt x="4508186" y="1390026"/>
                        </a:cubicBezTo>
                        <a:cubicBezTo>
                          <a:pt x="4332578" y="1372198"/>
                          <a:pt x="4020909" y="1394865"/>
                          <a:pt x="3839981" y="1390026"/>
                        </a:cubicBezTo>
                        <a:cubicBezTo>
                          <a:pt x="3659053" y="1385187"/>
                          <a:pt x="3357150" y="1358718"/>
                          <a:pt x="3171776" y="1390026"/>
                        </a:cubicBezTo>
                        <a:cubicBezTo>
                          <a:pt x="2986403" y="1421334"/>
                          <a:pt x="2857394" y="1399767"/>
                          <a:pt x="2690669" y="1390026"/>
                        </a:cubicBezTo>
                        <a:cubicBezTo>
                          <a:pt x="2523944" y="1380285"/>
                          <a:pt x="2361978" y="1392388"/>
                          <a:pt x="2116013" y="1390026"/>
                        </a:cubicBezTo>
                        <a:cubicBezTo>
                          <a:pt x="1870048" y="1387664"/>
                          <a:pt x="1739525" y="1384447"/>
                          <a:pt x="1447808" y="1390026"/>
                        </a:cubicBezTo>
                        <a:cubicBezTo>
                          <a:pt x="1156091" y="1395605"/>
                          <a:pt x="483865" y="1371959"/>
                          <a:pt x="231676" y="1390026"/>
                        </a:cubicBezTo>
                        <a:cubicBezTo>
                          <a:pt x="117311" y="1415930"/>
                          <a:pt x="9661" y="1277588"/>
                          <a:pt x="0" y="1158350"/>
                        </a:cubicBezTo>
                        <a:cubicBezTo>
                          <a:pt x="-17947" y="951701"/>
                          <a:pt x="5970" y="896651"/>
                          <a:pt x="0" y="713546"/>
                        </a:cubicBezTo>
                        <a:cubicBezTo>
                          <a:pt x="-5970" y="530441"/>
                          <a:pt x="12785" y="463403"/>
                          <a:pt x="0" y="2316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Zabilježi </a:t>
            </a:r>
            <a:r>
              <a:rPr lang="hr-HR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hr-HR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činjenice</a:t>
            </a:r>
            <a:r>
              <a:rPr lang="hr-HR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obrađenoj temi za koje smatraš da ih znaš i možeš objasniti, </a:t>
            </a:r>
            <a:r>
              <a:rPr lang="hr-HR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činjenice</a:t>
            </a:r>
            <a:r>
              <a:rPr lang="hr-HR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 koje smatraš da ih djelomično znaš i </a:t>
            </a:r>
            <a:r>
              <a:rPr lang="hr-HR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činjenicu</a:t>
            </a:r>
            <a:r>
              <a:rPr lang="hr-HR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 koju smatraš da još uvijek ne znaš.</a:t>
            </a: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5C6DB353-20A9-D02A-ECF7-C504C3E781CC}"/>
              </a:ext>
            </a:extLst>
          </p:cNvPr>
          <p:cNvSpPr txBox="1"/>
          <p:nvPr/>
        </p:nvSpPr>
        <p:spPr>
          <a:xfrm>
            <a:off x="753534" y="1007014"/>
            <a:ext cx="2438399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20577298">
                  <a:custGeom>
                    <a:avLst/>
                    <a:gdLst>
                      <a:gd name="csX0" fmla="*/ 0 w 2438399"/>
                      <a:gd name="csY0" fmla="*/ 0 h 523220"/>
                      <a:gd name="csX1" fmla="*/ 658368 w 2438399"/>
                      <a:gd name="csY1" fmla="*/ 0 h 523220"/>
                      <a:gd name="csX2" fmla="*/ 1219200 w 2438399"/>
                      <a:gd name="csY2" fmla="*/ 0 h 523220"/>
                      <a:gd name="csX3" fmla="*/ 1877567 w 2438399"/>
                      <a:gd name="csY3" fmla="*/ 0 h 523220"/>
                      <a:gd name="csX4" fmla="*/ 2438399 w 2438399"/>
                      <a:gd name="csY4" fmla="*/ 0 h 523220"/>
                      <a:gd name="csX5" fmla="*/ 2438399 w 2438399"/>
                      <a:gd name="csY5" fmla="*/ 523220 h 523220"/>
                      <a:gd name="csX6" fmla="*/ 1901951 w 2438399"/>
                      <a:gd name="csY6" fmla="*/ 523220 h 523220"/>
                      <a:gd name="csX7" fmla="*/ 1292351 w 2438399"/>
                      <a:gd name="csY7" fmla="*/ 523220 h 523220"/>
                      <a:gd name="csX8" fmla="*/ 658368 w 2438399"/>
                      <a:gd name="csY8" fmla="*/ 523220 h 523220"/>
                      <a:gd name="csX9" fmla="*/ 0 w 2438399"/>
                      <a:gd name="csY9" fmla="*/ 523220 h 523220"/>
                      <a:gd name="csX10" fmla="*/ 0 w 2438399"/>
                      <a:gd name="csY10" fmla="*/ 0 h 52322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</a:cxnLst>
                    <a:rect l="l" t="t" r="r" b="b"/>
                    <a:pathLst>
                      <a:path w="2438399" h="523220" fill="none" extrusionOk="0">
                        <a:moveTo>
                          <a:pt x="0" y="0"/>
                        </a:moveTo>
                        <a:cubicBezTo>
                          <a:pt x="309218" y="13433"/>
                          <a:pt x="457876" y="9688"/>
                          <a:pt x="658368" y="0"/>
                        </a:cubicBezTo>
                        <a:cubicBezTo>
                          <a:pt x="858860" y="-9688"/>
                          <a:pt x="1032476" y="-11345"/>
                          <a:pt x="1219200" y="0"/>
                        </a:cubicBezTo>
                        <a:cubicBezTo>
                          <a:pt x="1405924" y="11345"/>
                          <a:pt x="1568756" y="30656"/>
                          <a:pt x="1877567" y="0"/>
                        </a:cubicBezTo>
                        <a:cubicBezTo>
                          <a:pt x="2186378" y="-30656"/>
                          <a:pt x="2196629" y="-21358"/>
                          <a:pt x="2438399" y="0"/>
                        </a:cubicBezTo>
                        <a:cubicBezTo>
                          <a:pt x="2450353" y="160790"/>
                          <a:pt x="2450635" y="281909"/>
                          <a:pt x="2438399" y="523220"/>
                        </a:cubicBezTo>
                        <a:cubicBezTo>
                          <a:pt x="2258764" y="549265"/>
                          <a:pt x="2131977" y="497086"/>
                          <a:pt x="1901951" y="523220"/>
                        </a:cubicBezTo>
                        <a:cubicBezTo>
                          <a:pt x="1671925" y="549354"/>
                          <a:pt x="1588715" y="513954"/>
                          <a:pt x="1292351" y="523220"/>
                        </a:cubicBezTo>
                        <a:cubicBezTo>
                          <a:pt x="995987" y="532486"/>
                          <a:pt x="948293" y="535142"/>
                          <a:pt x="658368" y="523220"/>
                        </a:cubicBezTo>
                        <a:cubicBezTo>
                          <a:pt x="368443" y="511298"/>
                          <a:pt x="145491" y="490496"/>
                          <a:pt x="0" y="523220"/>
                        </a:cubicBezTo>
                        <a:cubicBezTo>
                          <a:pt x="11905" y="373575"/>
                          <a:pt x="13291" y="114845"/>
                          <a:pt x="0" y="0"/>
                        </a:cubicBezTo>
                        <a:close/>
                      </a:path>
                      <a:path w="2438399" h="523220" stroke="0" extrusionOk="0">
                        <a:moveTo>
                          <a:pt x="0" y="0"/>
                        </a:moveTo>
                        <a:cubicBezTo>
                          <a:pt x="240297" y="21194"/>
                          <a:pt x="335576" y="-17760"/>
                          <a:pt x="560832" y="0"/>
                        </a:cubicBezTo>
                        <a:cubicBezTo>
                          <a:pt x="786088" y="17760"/>
                          <a:pt x="955575" y="-11630"/>
                          <a:pt x="1170432" y="0"/>
                        </a:cubicBezTo>
                        <a:cubicBezTo>
                          <a:pt x="1385289" y="11630"/>
                          <a:pt x="1595650" y="-21432"/>
                          <a:pt x="1804415" y="0"/>
                        </a:cubicBezTo>
                        <a:cubicBezTo>
                          <a:pt x="2013180" y="21432"/>
                          <a:pt x="2178571" y="28307"/>
                          <a:pt x="2438399" y="0"/>
                        </a:cubicBezTo>
                        <a:cubicBezTo>
                          <a:pt x="2458631" y="121779"/>
                          <a:pt x="2461465" y="364582"/>
                          <a:pt x="2438399" y="523220"/>
                        </a:cubicBezTo>
                        <a:cubicBezTo>
                          <a:pt x="2215813" y="547022"/>
                          <a:pt x="2033091" y="525339"/>
                          <a:pt x="1901951" y="523220"/>
                        </a:cubicBezTo>
                        <a:cubicBezTo>
                          <a:pt x="1770811" y="521101"/>
                          <a:pt x="1494168" y="502947"/>
                          <a:pt x="1365503" y="523220"/>
                        </a:cubicBezTo>
                        <a:cubicBezTo>
                          <a:pt x="1236838" y="543493"/>
                          <a:pt x="1008970" y="522172"/>
                          <a:pt x="804672" y="523220"/>
                        </a:cubicBezTo>
                        <a:cubicBezTo>
                          <a:pt x="600374" y="524268"/>
                          <a:pt x="192622" y="509111"/>
                          <a:pt x="0" y="523220"/>
                        </a:cubicBezTo>
                        <a:cubicBezTo>
                          <a:pt x="22205" y="416303"/>
                          <a:pt x="-22289" y="1405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REFLEKSIJA</a:t>
            </a:r>
          </a:p>
        </p:txBody>
      </p:sp>
    </p:spTree>
    <p:extLst>
      <p:ext uri="{BB962C8B-B14F-4D97-AF65-F5344CB8AC3E}">
        <p14:creationId xmlns:p14="http://schemas.microsoft.com/office/powerpoint/2010/main" val="287170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F7F69FD6-E399-C0D5-D9CD-CFED593B7C3E}"/>
              </a:ext>
            </a:extLst>
          </p:cNvPr>
          <p:cNvSpPr/>
          <p:nvPr/>
        </p:nvSpPr>
        <p:spPr>
          <a:xfrm>
            <a:off x="1392657" y="3223717"/>
            <a:ext cx="2355103" cy="954107"/>
          </a:xfrm>
          <a:custGeom>
            <a:avLst/>
            <a:gdLst>
              <a:gd name="csX0" fmla="*/ 0 w 2355103"/>
              <a:gd name="csY0" fmla="*/ 0 h 954107"/>
              <a:gd name="csX1" fmla="*/ 612327 w 2355103"/>
              <a:gd name="csY1" fmla="*/ 0 h 954107"/>
              <a:gd name="csX2" fmla="*/ 1177552 w 2355103"/>
              <a:gd name="csY2" fmla="*/ 0 h 954107"/>
              <a:gd name="csX3" fmla="*/ 1719225 w 2355103"/>
              <a:gd name="csY3" fmla="*/ 0 h 954107"/>
              <a:gd name="csX4" fmla="*/ 2355103 w 2355103"/>
              <a:gd name="csY4" fmla="*/ 0 h 954107"/>
              <a:gd name="csX5" fmla="*/ 2355103 w 2355103"/>
              <a:gd name="csY5" fmla="*/ 496136 h 954107"/>
              <a:gd name="csX6" fmla="*/ 2355103 w 2355103"/>
              <a:gd name="csY6" fmla="*/ 954107 h 954107"/>
              <a:gd name="csX7" fmla="*/ 1813429 w 2355103"/>
              <a:gd name="csY7" fmla="*/ 954107 h 954107"/>
              <a:gd name="csX8" fmla="*/ 1248205 w 2355103"/>
              <a:gd name="csY8" fmla="*/ 954107 h 954107"/>
              <a:gd name="csX9" fmla="*/ 635878 w 2355103"/>
              <a:gd name="csY9" fmla="*/ 954107 h 954107"/>
              <a:gd name="csX10" fmla="*/ 0 w 2355103"/>
              <a:gd name="csY10" fmla="*/ 954107 h 954107"/>
              <a:gd name="csX11" fmla="*/ 0 w 2355103"/>
              <a:gd name="csY11" fmla="*/ 505677 h 954107"/>
              <a:gd name="csX12" fmla="*/ 0 w 2355103"/>
              <a:gd name="csY12" fmla="*/ 0 h 9541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355103" h="954107" extrusionOk="0">
                <a:moveTo>
                  <a:pt x="0" y="0"/>
                </a:moveTo>
                <a:cubicBezTo>
                  <a:pt x="179325" y="8160"/>
                  <a:pt x="391841" y="10592"/>
                  <a:pt x="612327" y="0"/>
                </a:cubicBezTo>
                <a:cubicBezTo>
                  <a:pt x="832813" y="-10592"/>
                  <a:pt x="990282" y="-5368"/>
                  <a:pt x="1177552" y="0"/>
                </a:cubicBezTo>
                <a:cubicBezTo>
                  <a:pt x="1364823" y="5368"/>
                  <a:pt x="1544285" y="8833"/>
                  <a:pt x="1719225" y="0"/>
                </a:cubicBezTo>
                <a:cubicBezTo>
                  <a:pt x="1894165" y="-8833"/>
                  <a:pt x="2112650" y="12308"/>
                  <a:pt x="2355103" y="0"/>
                </a:cubicBezTo>
                <a:cubicBezTo>
                  <a:pt x="2333686" y="156709"/>
                  <a:pt x="2358734" y="308553"/>
                  <a:pt x="2355103" y="496136"/>
                </a:cubicBezTo>
                <a:cubicBezTo>
                  <a:pt x="2351472" y="683719"/>
                  <a:pt x="2366227" y="738428"/>
                  <a:pt x="2355103" y="954107"/>
                </a:cubicBezTo>
                <a:cubicBezTo>
                  <a:pt x="2180782" y="950787"/>
                  <a:pt x="1954194" y="975348"/>
                  <a:pt x="1813429" y="954107"/>
                </a:cubicBezTo>
                <a:cubicBezTo>
                  <a:pt x="1672664" y="932866"/>
                  <a:pt x="1380387" y="955800"/>
                  <a:pt x="1248205" y="954107"/>
                </a:cubicBezTo>
                <a:cubicBezTo>
                  <a:pt x="1116023" y="952414"/>
                  <a:pt x="847991" y="981636"/>
                  <a:pt x="635878" y="954107"/>
                </a:cubicBezTo>
                <a:cubicBezTo>
                  <a:pt x="423765" y="926578"/>
                  <a:pt x="290532" y="975730"/>
                  <a:pt x="0" y="954107"/>
                </a:cubicBezTo>
                <a:cubicBezTo>
                  <a:pt x="-13543" y="863114"/>
                  <a:pt x="-4801" y="689799"/>
                  <a:pt x="0" y="505677"/>
                </a:cubicBezTo>
                <a:cubicBezTo>
                  <a:pt x="4801" y="321555"/>
                  <a:pt x="-18942" y="238941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41348626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UDŽBENIK</a:t>
            </a:r>
          </a:p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stranica 15.</a:t>
            </a:r>
          </a:p>
        </p:txBody>
      </p:sp>
      <p:sp>
        <p:nvSpPr>
          <p:cNvPr id="5" name="TekstniOkvir 5">
            <a:extLst>
              <a:ext uri="{FF2B5EF4-FFF2-40B4-BE49-F238E27FC236}">
                <a16:creationId xmlns:a16="http://schemas.microsoft.com/office/drawing/2014/main" id="{0EFA478E-8699-BCAC-BA2F-A746C2484919}"/>
              </a:ext>
            </a:extLst>
          </p:cNvPr>
          <p:cNvSpPr txBox="1"/>
          <p:nvPr/>
        </p:nvSpPr>
        <p:spPr>
          <a:xfrm>
            <a:off x="839380" y="1355444"/>
            <a:ext cx="3461656" cy="523220"/>
          </a:xfrm>
          <a:prstGeom prst="rect">
            <a:avLst/>
          </a:prstGeom>
          <a:solidFill>
            <a:srgbClr val="FEF5E6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20577298">
                  <a:custGeom>
                    <a:avLst/>
                    <a:gdLst>
                      <a:gd name="csX0" fmla="*/ 0 w 3461656"/>
                      <a:gd name="csY0" fmla="*/ 0 h 523220"/>
                      <a:gd name="csX1" fmla="*/ 588482 w 3461656"/>
                      <a:gd name="csY1" fmla="*/ 0 h 523220"/>
                      <a:gd name="csX2" fmla="*/ 1176963 w 3461656"/>
                      <a:gd name="csY2" fmla="*/ 0 h 523220"/>
                      <a:gd name="csX3" fmla="*/ 1765445 w 3461656"/>
                      <a:gd name="csY3" fmla="*/ 0 h 523220"/>
                      <a:gd name="csX4" fmla="*/ 2527009 w 3461656"/>
                      <a:gd name="csY4" fmla="*/ 0 h 523220"/>
                      <a:gd name="csX5" fmla="*/ 3461656 w 3461656"/>
                      <a:gd name="csY5" fmla="*/ 0 h 523220"/>
                      <a:gd name="csX6" fmla="*/ 3461656 w 3461656"/>
                      <a:gd name="csY6" fmla="*/ 523220 h 523220"/>
                      <a:gd name="csX7" fmla="*/ 2769325 w 3461656"/>
                      <a:gd name="csY7" fmla="*/ 523220 h 523220"/>
                      <a:gd name="csX8" fmla="*/ 2042377 w 3461656"/>
                      <a:gd name="csY8" fmla="*/ 523220 h 523220"/>
                      <a:gd name="csX9" fmla="*/ 1384662 w 3461656"/>
                      <a:gd name="csY9" fmla="*/ 523220 h 523220"/>
                      <a:gd name="csX10" fmla="*/ 761564 w 3461656"/>
                      <a:gd name="csY10" fmla="*/ 523220 h 523220"/>
                      <a:gd name="csX11" fmla="*/ 0 w 3461656"/>
                      <a:gd name="csY11" fmla="*/ 523220 h 523220"/>
                      <a:gd name="csX12" fmla="*/ 0 w 3461656"/>
                      <a:gd name="csY12" fmla="*/ 0 h 52322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61656" h="523220" fill="none" extrusionOk="0">
                        <a:moveTo>
                          <a:pt x="0" y="0"/>
                        </a:moveTo>
                        <a:cubicBezTo>
                          <a:pt x="134723" y="-20782"/>
                          <a:pt x="417540" y="8990"/>
                          <a:pt x="588482" y="0"/>
                        </a:cubicBezTo>
                        <a:cubicBezTo>
                          <a:pt x="759424" y="-8990"/>
                          <a:pt x="901717" y="-28966"/>
                          <a:pt x="1176963" y="0"/>
                        </a:cubicBezTo>
                        <a:cubicBezTo>
                          <a:pt x="1452209" y="28966"/>
                          <a:pt x="1536085" y="-18825"/>
                          <a:pt x="1765445" y="0"/>
                        </a:cubicBezTo>
                        <a:cubicBezTo>
                          <a:pt x="1994805" y="18825"/>
                          <a:pt x="2150116" y="23740"/>
                          <a:pt x="2527009" y="0"/>
                        </a:cubicBezTo>
                        <a:cubicBezTo>
                          <a:pt x="2903902" y="-23740"/>
                          <a:pt x="3157041" y="16023"/>
                          <a:pt x="3461656" y="0"/>
                        </a:cubicBezTo>
                        <a:cubicBezTo>
                          <a:pt x="3482626" y="161661"/>
                          <a:pt x="3485617" y="277059"/>
                          <a:pt x="3461656" y="523220"/>
                        </a:cubicBezTo>
                        <a:cubicBezTo>
                          <a:pt x="3247139" y="490515"/>
                          <a:pt x="3017719" y="544973"/>
                          <a:pt x="2769325" y="523220"/>
                        </a:cubicBezTo>
                        <a:cubicBezTo>
                          <a:pt x="2520931" y="501467"/>
                          <a:pt x="2329708" y="556837"/>
                          <a:pt x="2042377" y="523220"/>
                        </a:cubicBezTo>
                        <a:cubicBezTo>
                          <a:pt x="1755046" y="489603"/>
                          <a:pt x="1597366" y="514772"/>
                          <a:pt x="1384662" y="523220"/>
                        </a:cubicBezTo>
                        <a:cubicBezTo>
                          <a:pt x="1171958" y="531668"/>
                          <a:pt x="973838" y="531366"/>
                          <a:pt x="761564" y="523220"/>
                        </a:cubicBezTo>
                        <a:cubicBezTo>
                          <a:pt x="549290" y="515074"/>
                          <a:pt x="163479" y="490517"/>
                          <a:pt x="0" y="523220"/>
                        </a:cubicBezTo>
                        <a:cubicBezTo>
                          <a:pt x="-15642" y="341390"/>
                          <a:pt x="-1447" y="150465"/>
                          <a:pt x="0" y="0"/>
                        </a:cubicBezTo>
                        <a:close/>
                      </a:path>
                      <a:path w="3461656" h="523220" stroke="0" extrusionOk="0">
                        <a:moveTo>
                          <a:pt x="0" y="0"/>
                        </a:moveTo>
                        <a:cubicBezTo>
                          <a:pt x="128963" y="16519"/>
                          <a:pt x="428794" y="10377"/>
                          <a:pt x="623098" y="0"/>
                        </a:cubicBezTo>
                        <a:cubicBezTo>
                          <a:pt x="817402" y="-10377"/>
                          <a:pt x="1034063" y="20876"/>
                          <a:pt x="1315429" y="0"/>
                        </a:cubicBezTo>
                        <a:cubicBezTo>
                          <a:pt x="1596795" y="-20876"/>
                          <a:pt x="1724778" y="-12660"/>
                          <a:pt x="2042377" y="0"/>
                        </a:cubicBezTo>
                        <a:cubicBezTo>
                          <a:pt x="2359976" y="12660"/>
                          <a:pt x="2638174" y="-18570"/>
                          <a:pt x="2803941" y="0"/>
                        </a:cubicBezTo>
                        <a:cubicBezTo>
                          <a:pt x="2969708" y="18570"/>
                          <a:pt x="3179589" y="5956"/>
                          <a:pt x="3461656" y="0"/>
                        </a:cubicBezTo>
                        <a:cubicBezTo>
                          <a:pt x="3444679" y="152950"/>
                          <a:pt x="3486220" y="316745"/>
                          <a:pt x="3461656" y="523220"/>
                        </a:cubicBezTo>
                        <a:cubicBezTo>
                          <a:pt x="3315509" y="554276"/>
                          <a:pt x="3087885" y="504811"/>
                          <a:pt x="2838558" y="523220"/>
                        </a:cubicBezTo>
                        <a:cubicBezTo>
                          <a:pt x="2589231" y="541629"/>
                          <a:pt x="2434100" y="541177"/>
                          <a:pt x="2215460" y="523220"/>
                        </a:cubicBezTo>
                        <a:cubicBezTo>
                          <a:pt x="1996820" y="505263"/>
                          <a:pt x="1843626" y="498234"/>
                          <a:pt x="1592362" y="523220"/>
                        </a:cubicBezTo>
                        <a:cubicBezTo>
                          <a:pt x="1341098" y="548206"/>
                          <a:pt x="1250115" y="543144"/>
                          <a:pt x="969264" y="523220"/>
                        </a:cubicBezTo>
                        <a:cubicBezTo>
                          <a:pt x="688413" y="503296"/>
                          <a:pt x="435295" y="559162"/>
                          <a:pt x="0" y="523220"/>
                        </a:cubicBezTo>
                        <a:cubicBezTo>
                          <a:pt x="17271" y="301659"/>
                          <a:pt x="-2160" y="1596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DOMAĆA ZADAĆA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24AA8B-9AEB-75B4-ABAB-4CDA5AEFD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04" y="1617054"/>
            <a:ext cx="3705742" cy="40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5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DA3394-151E-C0D7-3FFF-29D5D781BFD9}"/>
              </a:ext>
            </a:extLst>
          </p:cNvPr>
          <p:cNvSpPr txBox="1"/>
          <p:nvPr/>
        </p:nvSpPr>
        <p:spPr>
          <a:xfrm>
            <a:off x="770466" y="1756602"/>
            <a:ext cx="72135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organizmi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prokariotskim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tipom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stanice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aziv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grč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=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prije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karyon =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jezgra</a:t>
            </a:r>
            <a:endParaRPr lang="hr-HR" sz="2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nemaju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pravu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jezgru</a:t>
            </a:r>
            <a:endParaRPr lang="hr-HR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odvojena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membranom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A9FF3-3176-83FF-45A8-5ECBCAC94457}"/>
              </a:ext>
            </a:extLst>
          </p:cNvPr>
          <p:cNvSpPr txBox="1"/>
          <p:nvPr/>
        </p:nvSpPr>
        <p:spPr>
          <a:xfrm>
            <a:off x="550334" y="1102267"/>
            <a:ext cx="279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PROKARIOTI</a:t>
            </a:r>
            <a:endParaRPr lang="en-US" sz="2800" b="1" dirty="0">
              <a:solidFill>
                <a:srgbClr val="3CB8C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AA5C0-B8C1-0DC5-2E64-6644E9EEE8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65" t="2292" r="3988" b="2840"/>
          <a:stretch>
            <a:fillRect/>
          </a:stretch>
        </p:blipFill>
        <p:spPr>
          <a:xfrm>
            <a:off x="6986588" y="1169194"/>
            <a:ext cx="4519612" cy="4519612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B42E09-D3DD-E8BC-787A-FF5EC0A0E15A}"/>
              </a:ext>
            </a:extLst>
          </p:cNvPr>
          <p:cNvSpPr txBox="1"/>
          <p:nvPr/>
        </p:nvSpPr>
        <p:spPr>
          <a:xfrm>
            <a:off x="323850" y="4812609"/>
            <a:ext cx="5610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Koja je najvažnija razlika u odnosu na eukariote? Je li to prednost ili nedostatak?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0222346-1AC0-CFCB-2C82-CE3E2BB7F738}"/>
              </a:ext>
            </a:extLst>
          </p:cNvPr>
          <p:cNvSpPr/>
          <p:nvPr/>
        </p:nvSpPr>
        <p:spPr>
          <a:xfrm>
            <a:off x="323850" y="4627989"/>
            <a:ext cx="5772150" cy="1200238"/>
          </a:xfrm>
          <a:prstGeom prst="wedgeRoundRectCallout">
            <a:avLst>
              <a:gd name="adj1" fmla="val 54545"/>
              <a:gd name="adj2" fmla="val 10126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D9771A-BF5E-3B95-8F07-DFAC1C2F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03" t="17471" r="9450" b="18161"/>
          <a:stretch>
            <a:fillRect/>
          </a:stretch>
        </p:blipFill>
        <p:spPr>
          <a:xfrm>
            <a:off x="6340765" y="4627989"/>
            <a:ext cx="1041400" cy="13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F3E568-A26D-CFDC-DBC8-266DAC09A743}"/>
              </a:ext>
            </a:extLst>
          </p:cNvPr>
          <p:cNvSpPr txBox="1"/>
          <p:nvPr/>
        </p:nvSpPr>
        <p:spPr>
          <a:xfrm>
            <a:off x="758825" y="1692162"/>
            <a:ext cx="50990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jednostavna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građa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(0,1 – 2 µm)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jednostanični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organizmi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nemaju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membranske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organele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procesi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odvijaju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u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citoplazmi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2D27DC-1155-5523-EDDF-36E8876DE159}"/>
              </a:ext>
            </a:extLst>
          </p:cNvPr>
          <p:cNvSpPr txBox="1"/>
          <p:nvPr/>
        </p:nvSpPr>
        <p:spPr>
          <a:xfrm>
            <a:off x="550334" y="1102267"/>
            <a:ext cx="279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PROKARIOTI</a:t>
            </a:r>
            <a:endParaRPr lang="en-US" sz="2800" b="1" dirty="0">
              <a:solidFill>
                <a:srgbClr val="3CB8C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35DDC5-D408-D0B8-6922-074592EF8B85}"/>
              </a:ext>
            </a:extLst>
          </p:cNvPr>
          <p:cNvSpPr txBox="1"/>
          <p:nvPr/>
        </p:nvSpPr>
        <p:spPr>
          <a:xfrm>
            <a:off x="1880368" y="4986864"/>
            <a:ext cx="4588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Zašto su prokariotske stanice jednostavnije?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9F62787-CB75-DD4D-5235-18486C5DBEFA}"/>
              </a:ext>
            </a:extLst>
          </p:cNvPr>
          <p:cNvSpPr/>
          <p:nvPr/>
        </p:nvSpPr>
        <p:spPr>
          <a:xfrm>
            <a:off x="1736435" y="4802244"/>
            <a:ext cx="4876801" cy="1200238"/>
          </a:xfrm>
          <a:prstGeom prst="wedgeRoundRectCallout">
            <a:avLst>
              <a:gd name="adj1" fmla="val 61971"/>
              <a:gd name="adj2" fmla="val -13682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A1A1C5-20B3-6376-2320-7E2C9AD9C4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03" t="17471" r="9450" b="18161"/>
          <a:stretch>
            <a:fillRect/>
          </a:stretch>
        </p:blipFill>
        <p:spPr>
          <a:xfrm>
            <a:off x="7306734" y="4802244"/>
            <a:ext cx="1041400" cy="1336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7B31F-AABC-4F04-37C0-B44B3C2860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46" r="67497"/>
          <a:stretch>
            <a:fillRect/>
          </a:stretch>
        </p:blipFill>
        <p:spPr>
          <a:xfrm rot="18607918">
            <a:off x="7893039" y="1265549"/>
            <a:ext cx="2307166" cy="40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0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15F68-C53F-7766-920B-95FC69D315CF}"/>
              </a:ext>
            </a:extLst>
          </p:cNvPr>
          <p:cNvSpPr txBox="1"/>
          <p:nvPr/>
        </p:nvSpPr>
        <p:spPr>
          <a:xfrm>
            <a:off x="550334" y="1102267"/>
            <a:ext cx="4862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Građa </a:t>
            </a:r>
            <a:r>
              <a:rPr lang="hr-HR" sz="2800" b="1" dirty="0" err="1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prokariotske</a:t>
            </a:r>
            <a:r>
              <a:rPr lang="hr-HR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stanice</a:t>
            </a:r>
            <a:endParaRPr lang="en-US" sz="2800" b="1" dirty="0">
              <a:solidFill>
                <a:srgbClr val="3CB8C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A07DC-4CDA-0C00-F8DC-5694C2FB3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142" y="1504723"/>
            <a:ext cx="7042471" cy="48081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F5889B-1561-8D53-AB77-45D56E48C720}"/>
              </a:ext>
            </a:extLst>
          </p:cNvPr>
          <p:cNvSpPr/>
          <p:nvPr/>
        </p:nvSpPr>
        <p:spPr>
          <a:xfrm>
            <a:off x="3216166" y="2837793"/>
            <a:ext cx="124022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36782F-00B0-36E1-A552-D6126127D9BC}"/>
              </a:ext>
            </a:extLst>
          </p:cNvPr>
          <p:cNvSpPr/>
          <p:nvPr/>
        </p:nvSpPr>
        <p:spPr>
          <a:xfrm>
            <a:off x="2733964" y="2493659"/>
            <a:ext cx="1722422" cy="34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3FC309-C200-A1C6-2D11-826EF2A47608}"/>
              </a:ext>
            </a:extLst>
          </p:cNvPr>
          <p:cNvSpPr/>
          <p:nvPr/>
        </p:nvSpPr>
        <p:spPr>
          <a:xfrm>
            <a:off x="2733964" y="2149525"/>
            <a:ext cx="1722422" cy="344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A84DE5-4AD7-5443-9759-492F17F10902}"/>
              </a:ext>
            </a:extLst>
          </p:cNvPr>
          <p:cNvSpPr/>
          <p:nvPr/>
        </p:nvSpPr>
        <p:spPr>
          <a:xfrm>
            <a:off x="3476057" y="4784277"/>
            <a:ext cx="1202161" cy="27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E44E5-029C-B1D1-7828-49AE3F7702DF}"/>
              </a:ext>
            </a:extLst>
          </p:cNvPr>
          <p:cNvSpPr/>
          <p:nvPr/>
        </p:nvSpPr>
        <p:spPr>
          <a:xfrm>
            <a:off x="4299527" y="5061527"/>
            <a:ext cx="951346" cy="27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FACBB9-E6B2-1B57-B584-EB4A1EE94376}"/>
              </a:ext>
            </a:extLst>
          </p:cNvPr>
          <p:cNvSpPr/>
          <p:nvPr/>
        </p:nvSpPr>
        <p:spPr>
          <a:xfrm>
            <a:off x="4536217" y="1872275"/>
            <a:ext cx="1148304" cy="27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B9B051-3419-208D-65F5-4698CED35EBD}"/>
              </a:ext>
            </a:extLst>
          </p:cNvPr>
          <p:cNvSpPr/>
          <p:nvPr/>
        </p:nvSpPr>
        <p:spPr>
          <a:xfrm>
            <a:off x="5412509" y="2149525"/>
            <a:ext cx="599671" cy="27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A809A7-71CE-FAE4-D3C5-A12A7C80E6C7}"/>
              </a:ext>
            </a:extLst>
          </p:cNvPr>
          <p:cNvSpPr/>
          <p:nvPr/>
        </p:nvSpPr>
        <p:spPr>
          <a:xfrm>
            <a:off x="3536440" y="4436689"/>
            <a:ext cx="999777" cy="347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2DE8DA-4358-9A77-8CF2-52B52D9E1FB1}"/>
              </a:ext>
            </a:extLst>
          </p:cNvPr>
          <p:cNvSpPr/>
          <p:nvPr/>
        </p:nvSpPr>
        <p:spPr>
          <a:xfrm>
            <a:off x="7713749" y="5906185"/>
            <a:ext cx="599671" cy="27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5C2392-8CAD-F67B-F7A2-9756BB2376F4}"/>
              </a:ext>
            </a:extLst>
          </p:cNvPr>
          <p:cNvSpPr/>
          <p:nvPr/>
        </p:nvSpPr>
        <p:spPr>
          <a:xfrm>
            <a:off x="8079509" y="5200152"/>
            <a:ext cx="599671" cy="27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DC7747-09EE-B12A-E19B-971586A1B296}"/>
              </a:ext>
            </a:extLst>
          </p:cNvPr>
          <p:cNvSpPr/>
          <p:nvPr/>
        </p:nvSpPr>
        <p:spPr>
          <a:xfrm>
            <a:off x="8132849" y="4610483"/>
            <a:ext cx="813031" cy="27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9FFC30-D73F-6F20-6CDA-6268CEF36A8D}"/>
              </a:ext>
            </a:extLst>
          </p:cNvPr>
          <p:cNvSpPr txBox="1"/>
          <p:nvPr/>
        </p:nvSpPr>
        <p:spPr>
          <a:xfrm>
            <a:off x="1776412" y="1089141"/>
            <a:ext cx="63859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Kako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uspijevaju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preživjeti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različitim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nepovoljnim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uvjetima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92F12B6-5CE1-CC91-21C6-E2AEE9FC1127}"/>
              </a:ext>
            </a:extLst>
          </p:cNvPr>
          <p:cNvSpPr/>
          <p:nvPr/>
        </p:nvSpPr>
        <p:spPr>
          <a:xfrm>
            <a:off x="1981200" y="1039418"/>
            <a:ext cx="5981700" cy="1081482"/>
          </a:xfrm>
          <a:prstGeom prst="wedgeRoundRectCallout">
            <a:avLst>
              <a:gd name="adj1" fmla="val 57778"/>
              <a:gd name="adj2" fmla="val 14094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46A58-506A-28FC-16B9-2EF82195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03" t="17471" r="9450" b="18161"/>
          <a:stretch>
            <a:fillRect/>
          </a:stretch>
        </p:blipFill>
        <p:spPr>
          <a:xfrm>
            <a:off x="9321572" y="1046759"/>
            <a:ext cx="1041400" cy="1336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3B425F-4179-F5C9-E21B-C40416B426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578"/>
          <a:stretch>
            <a:fillRect/>
          </a:stretch>
        </p:blipFill>
        <p:spPr>
          <a:xfrm>
            <a:off x="2156977" y="2382834"/>
            <a:ext cx="7533123" cy="388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38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C0BB2C-440E-24A8-ADC8-ACCEC418B11D}"/>
              </a:ext>
            </a:extLst>
          </p:cNvPr>
          <p:cNvSpPr txBox="1"/>
          <p:nvPr/>
        </p:nvSpPr>
        <p:spPr>
          <a:xfrm>
            <a:off x="515409" y="1259136"/>
            <a:ext cx="446722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stanična m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embrana</a:t>
            </a:r>
            <a:endParaRPr lang="hr-HR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polupropusna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1800"/>
              </a:spcAft>
              <a:buFont typeface="Calibri" panose="020F0502020204030204" pitchFamily="34" charset="0"/>
              <a:buChar char="-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omogućuje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izmjenu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tvari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stanična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stijenka</a:t>
            </a:r>
            <a:endParaRPr lang="hr-HR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oblik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1800"/>
              </a:spcAft>
              <a:buFont typeface="Calibri" panose="020F0502020204030204" pitchFamily="34" charset="0"/>
              <a:buChar char="-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štiti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stanicu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kapsula</a:t>
            </a:r>
            <a:endParaRPr lang="hr-HR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dodatna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zaštita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omogućuje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prianjanje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6CB9E3-A425-C5FF-741E-1091EDC19EA2}"/>
              </a:ext>
            </a:extLst>
          </p:cNvPr>
          <p:cNvSpPr txBox="1"/>
          <p:nvPr/>
        </p:nvSpPr>
        <p:spPr>
          <a:xfrm>
            <a:off x="4982634" y="4767789"/>
            <a:ext cx="4588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Zašto bakterije imaju više zaštitnih slojeva?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BBE93DB-17C0-99CE-576F-8C80E6F2544F}"/>
              </a:ext>
            </a:extLst>
          </p:cNvPr>
          <p:cNvSpPr/>
          <p:nvPr/>
        </p:nvSpPr>
        <p:spPr>
          <a:xfrm>
            <a:off x="4838701" y="4583169"/>
            <a:ext cx="4876801" cy="1200238"/>
          </a:xfrm>
          <a:prstGeom prst="wedgeRoundRectCallout">
            <a:avLst>
              <a:gd name="adj1" fmla="val 61971"/>
              <a:gd name="adj2" fmla="val -13682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F9117-DF10-B5D5-6B19-11C1575DD1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03" t="17471" r="9450" b="18161"/>
          <a:stretch>
            <a:fillRect/>
          </a:stretch>
        </p:blipFill>
        <p:spPr>
          <a:xfrm>
            <a:off x="10409000" y="4583169"/>
            <a:ext cx="1041400" cy="1336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9B984C-CB3D-2A4D-7517-448EDB47F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758" y="938756"/>
            <a:ext cx="5306992" cy="35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5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97AEC5-549D-01B7-1506-3CD4DBB978D4}"/>
              </a:ext>
            </a:extLst>
          </p:cNvPr>
          <p:cNvSpPr txBox="1"/>
          <p:nvPr/>
        </p:nvSpPr>
        <p:spPr>
          <a:xfrm>
            <a:off x="609599" y="1405369"/>
            <a:ext cx="780097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citoplazma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tekuća masa u kojoj se odvijaju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ribosomi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sinteza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proteina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molekula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DNA</a:t>
            </a:r>
            <a:endParaRPr lang="hr-HR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glavni genetski materijal stanice</a:t>
            </a:r>
          </a:p>
          <a:p>
            <a:pPr marL="800100" lvl="1" indent="-342900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kružna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molekula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1800"/>
              </a:spcAft>
              <a:buFont typeface="Calibri" panose="020F0502020204030204" pitchFamily="34" charset="0"/>
              <a:buChar char="-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nalazi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nukleoidu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plazmidi</a:t>
            </a:r>
            <a:endParaRPr lang="hr-HR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dodatni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geni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1800"/>
              </a:spcAft>
              <a:buFont typeface="Calibri" panose="020F0502020204030204" pitchFamily="34" charset="0"/>
              <a:buChar char="-"/>
            </a:pP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npr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otpornost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antibiotike</a:t>
            </a:r>
            <a:endParaRPr lang="en-US" sz="24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4C3EF8-3F56-BDE3-2CF6-825EF5E7B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266" y="4179686"/>
            <a:ext cx="3657917" cy="1719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57D4C-206B-C769-717D-D33C7B03F4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187" t="18746" r="35944" b="10854"/>
          <a:stretch>
            <a:fillRect/>
          </a:stretch>
        </p:blipFill>
        <p:spPr>
          <a:xfrm>
            <a:off x="8943976" y="1405369"/>
            <a:ext cx="1995170" cy="205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275EBB-B265-E76F-D0B6-E5AA610E780F}"/>
              </a:ext>
            </a:extLst>
          </p:cNvPr>
          <p:cNvSpPr txBox="1"/>
          <p:nvPr/>
        </p:nvSpPr>
        <p:spPr>
          <a:xfrm>
            <a:off x="523875" y="1139309"/>
            <a:ext cx="3971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ŠTO BI SE DOGODILO?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7BB9D2-7F8A-231B-396C-9A0D16EEADF2}"/>
              </a:ext>
            </a:extLst>
          </p:cNvPr>
          <p:cNvSpPr txBox="1"/>
          <p:nvPr/>
        </p:nvSpPr>
        <p:spPr>
          <a:xfrm>
            <a:off x="923925" y="1885861"/>
            <a:ext cx="6096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 se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dogodilo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kada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izgubila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molekula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DNA 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izgubila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ribosome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87631-8CC5-18BE-FAFD-A79D93E69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4" y="3805237"/>
            <a:ext cx="3009901" cy="2419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2707D0-610E-562F-A2AD-4A3B7B57276C}"/>
              </a:ext>
            </a:extLst>
          </p:cNvPr>
          <p:cNvSpPr txBox="1"/>
          <p:nvPr/>
        </p:nvSpPr>
        <p:spPr>
          <a:xfrm>
            <a:off x="6615910" y="2494539"/>
            <a:ext cx="4652165" cy="1938992"/>
          </a:xfrm>
          <a:prstGeom prst="rect">
            <a:avLst/>
          </a:prstGeom>
          <a:solidFill>
            <a:srgbClr val="EBF5F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Prvo promislite individualno, a zatim raspravite u paru.</a:t>
            </a:r>
            <a:b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Svoja razmišljanja podijelite s razredom u kratkoj raspravi.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52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609</Words>
  <Application>Microsoft Office PowerPoint</Application>
  <PresentationFormat>Widescreen</PresentationFormat>
  <Paragraphs>117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Dorotea Vrbanović Lisac</dc:creator>
  <cp:lastModifiedBy>Dorotea Vrbanović Lisac</cp:lastModifiedBy>
  <cp:revision>77</cp:revision>
  <dcterms:created xsi:type="dcterms:W3CDTF">2026-02-12T19:53:50Z</dcterms:created>
  <dcterms:modified xsi:type="dcterms:W3CDTF">2026-04-19T18:17:04Z</dcterms:modified>
</cp:coreProperties>
</file>