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59513-1704-5161-CEA5-342A772F28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389" y="1122363"/>
            <a:ext cx="11083895" cy="115936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hr-HR" dirty="0"/>
              <a:t>1. poglavlje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C03562-0FAD-9325-D2A5-43BF3353EF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9933" y="2601119"/>
            <a:ext cx="6614446" cy="9795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  <a:latin typeface="Fira Sans Medium" panose="020B06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1.1. naslov jedinice</a:t>
            </a:r>
          </a:p>
        </p:txBody>
      </p:sp>
    </p:spTree>
    <p:extLst>
      <p:ext uri="{BB962C8B-B14F-4D97-AF65-F5344CB8AC3E}">
        <p14:creationId xmlns:p14="http://schemas.microsoft.com/office/powerpoint/2010/main" val="9959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8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E708E-7CDE-6EDE-FD55-9AF8D27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BC8E74-BBA7-7CA8-281B-D1D108A8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E155AB-0648-B302-2B5B-5C5BD11B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92647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91362-BBA2-AD3D-E810-6CD19D87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C58C0D7-F8B0-95F0-3CE4-AEAE78588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B5910B6-1B70-6891-11F6-471F8C6F8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70418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F108A-3C9B-3CBA-EF3E-11A041BC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B7306D-52BC-F7C6-5569-87C19755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6458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6890120-2521-AE3E-4753-4AED36DC2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3221837-FBE8-4728-733E-CB4B2E47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92631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978BE-8B1B-DB6C-EAF4-7A6A21D5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5F8E41-084C-D5C4-8426-93B11AAD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4086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1C33A-925A-6F97-97B4-88C2078A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8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PRIMJER 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6CB1A3-DE56-8566-4AE2-3FB1EB09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56271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UPAMTI !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8518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ZADATAK 1.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5040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ZADATCI ZA VJEŽBU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2624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B579E-B51A-BA4E-21FD-24196EC4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8A3A18-ADE3-64A1-7CC3-B1DEA00F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F8651A-77D9-62F2-99CE-A22F50C7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2802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77E90-326B-0191-95C7-66D7E266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621A21-BBB3-974E-7FFA-3CBBC58B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19D120-E65C-0FAF-C1D4-87FA9EF78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2C80EA9-D1A4-BC65-3572-ADBF16CFA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7D2609-5C73-1080-478A-F9E9DB611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2116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86A9A-E8E2-EADF-A59E-6A460443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049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66FA11D-A135-81DA-C34E-546A8F24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87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0718D2-4A52-0C9C-F5C6-07CA1A9A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733"/>
            <a:ext cx="10515600" cy="469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C689D5-370F-0E84-9518-30FF72E4AB0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9"/>
          <a:stretch/>
        </p:blipFill>
        <p:spPr>
          <a:xfrm>
            <a:off x="1085316" y="6120497"/>
            <a:ext cx="11106684" cy="73889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A1F9C12F-41C0-5FD9-67C5-AD63C4824B82}"/>
              </a:ext>
            </a:extLst>
          </p:cNvPr>
          <p:cNvSpPr/>
          <p:nvPr userDrawn="1"/>
        </p:nvSpPr>
        <p:spPr>
          <a:xfrm>
            <a:off x="1798341" y="6208414"/>
            <a:ext cx="271580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>
                <a:ln w="0"/>
                <a:solidFill>
                  <a:srgbClr val="0070C0"/>
                </a:solidFill>
                <a:effectLst/>
                <a:latin typeface="Fira Sans Medium" panose="020B0603050000020004" pitchFamily="34" charset="0"/>
              </a:rPr>
              <a:t>Matematika 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BFDA2A6-354E-64EA-EDE0-8819426574F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" y="6208414"/>
            <a:ext cx="770385" cy="5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0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latin typeface="Fira Sans SemiBold" panose="020B06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55A3FE-01BE-15A3-C3F5-81E76A2E5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71" y="1092215"/>
            <a:ext cx="11552222" cy="742651"/>
          </a:xfrm>
        </p:spPr>
        <p:txBody>
          <a:bodyPr>
            <a:noAutofit/>
          </a:bodyPr>
          <a:lstStyle/>
          <a:p>
            <a:r>
              <a:rPr lang="hr-HR" sz="4400" dirty="0"/>
              <a:t>1. Operacije sa skupovima i skupovi brojeva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BC5460-11CA-1BA7-7A84-5CAEE0897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982" y="2686349"/>
            <a:ext cx="9144000" cy="742651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70C0"/>
                </a:solidFill>
                <a:latin typeface="Fira Sans SemiBold" panose="020B0603050000020004" pitchFamily="34" charset="0"/>
              </a:rPr>
              <a:t>1.</a:t>
            </a:r>
            <a:r>
              <a:rPr lang="en-US" sz="3600" b="1" dirty="0">
                <a:solidFill>
                  <a:srgbClr val="0070C0"/>
                </a:solidFill>
                <a:latin typeface="Fira Sans SemiBold" panose="020B0603050000020004" pitchFamily="34" charset="0"/>
              </a:rPr>
              <a:t>2</a:t>
            </a:r>
            <a:r>
              <a:rPr lang="hr-HR" sz="3600" b="1" dirty="0">
                <a:solidFill>
                  <a:srgbClr val="0070C0"/>
                </a:solidFill>
                <a:latin typeface="Fira Sans SemiBold" panose="020B0603050000020004" pitchFamily="34" charset="0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Fira Sans SemiBold" panose="020B0603050000020004" pitchFamily="34" charset="0"/>
              </a:rPr>
              <a:t> OPERACIJE SA SKUPOVIMA</a:t>
            </a:r>
            <a:endParaRPr lang="hr-HR" sz="3600" b="1" dirty="0">
              <a:solidFill>
                <a:srgbClr val="0070C0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0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FD10F-16F1-45DF-968A-230558FD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ZANIMLJIVOST!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190431-E395-4277-8F1E-83218172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skupova</a:t>
            </a:r>
            <a:r>
              <a:rPr lang="en-US" dirty="0"/>
              <a:t> grana je </a:t>
            </a:r>
            <a:r>
              <a:rPr lang="en-US" dirty="0" err="1"/>
              <a:t>matematike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proučava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skupova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Utemeljitelj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skupova</a:t>
            </a:r>
            <a:r>
              <a:rPr lang="en-US" dirty="0"/>
              <a:t> je </a:t>
            </a:r>
            <a:r>
              <a:rPr lang="en-US" dirty="0" err="1"/>
              <a:t>njemački</a:t>
            </a:r>
            <a:r>
              <a:rPr lang="en-US" dirty="0"/>
              <a:t> </a:t>
            </a:r>
            <a:r>
              <a:rPr lang="en-US" dirty="0" err="1"/>
              <a:t>matematičar</a:t>
            </a:r>
            <a:r>
              <a:rPr lang="en-US" dirty="0"/>
              <a:t> Georg Cantor.</a:t>
            </a:r>
          </a:p>
          <a:p>
            <a:r>
              <a:rPr lang="en-US" dirty="0" err="1"/>
              <a:t>Britanski</a:t>
            </a:r>
            <a:r>
              <a:rPr lang="en-US" dirty="0"/>
              <a:t> </a:t>
            </a:r>
            <a:r>
              <a:rPr lang="en-US" dirty="0" err="1"/>
              <a:t>filozof</a:t>
            </a:r>
            <a:r>
              <a:rPr lang="en-US" dirty="0"/>
              <a:t>, </a:t>
            </a:r>
            <a:r>
              <a:rPr lang="en-US" dirty="0" err="1"/>
              <a:t>logičar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matematičar</a:t>
            </a:r>
            <a:r>
              <a:rPr lang="en-US" dirty="0"/>
              <a:t> Bertrand Russell je </a:t>
            </a:r>
            <a:r>
              <a:rPr lang="en-US" dirty="0" err="1"/>
              <a:t>izmislio</a:t>
            </a:r>
            <a:r>
              <a:rPr lang="en-US" dirty="0"/>
              <a:t> </a:t>
            </a:r>
            <a:r>
              <a:rPr lang="en-US" dirty="0" err="1"/>
              <a:t>Russellov</a:t>
            </a:r>
            <a:r>
              <a:rPr lang="en-US" dirty="0"/>
              <a:t> </a:t>
            </a:r>
            <a:r>
              <a:rPr lang="en-US" dirty="0" err="1"/>
              <a:t>paradoks</a:t>
            </a:r>
            <a:r>
              <a:rPr lang="en-US" dirty="0"/>
              <a:t>.</a:t>
            </a:r>
          </a:p>
          <a:p>
            <a:r>
              <a:rPr lang="en-US" dirty="0" err="1"/>
              <a:t>Najpoznatija</a:t>
            </a:r>
            <a:r>
              <a:rPr lang="en-US" dirty="0"/>
              <a:t> </a:t>
            </a:r>
            <a:r>
              <a:rPr lang="en-US" dirty="0" err="1"/>
              <a:t>verzija</a:t>
            </a:r>
            <a:r>
              <a:rPr lang="en-US" dirty="0"/>
              <a:t> </a:t>
            </a:r>
            <a:r>
              <a:rPr lang="en-US" dirty="0" err="1"/>
              <a:t>paradoksa</a:t>
            </a:r>
            <a:r>
              <a:rPr lang="en-US" dirty="0"/>
              <a:t> jest </a:t>
            </a:r>
            <a:r>
              <a:rPr lang="en-US" dirty="0" err="1"/>
              <a:t>priča</a:t>
            </a:r>
            <a:r>
              <a:rPr lang="en-US" dirty="0"/>
              <a:t> o </a:t>
            </a:r>
            <a:r>
              <a:rPr lang="en-US" dirty="0" err="1"/>
              <a:t>brijaču</a:t>
            </a:r>
            <a:r>
              <a:rPr lang="en-US" dirty="0"/>
              <a:t>. 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155765-3617-497E-9B13-89518385A046}"/>
              </a:ext>
            </a:extLst>
          </p:cNvPr>
          <p:cNvPicPr/>
          <p:nvPr/>
        </p:nvPicPr>
        <p:blipFill rotWithShape="1">
          <a:blip r:embed="rId2"/>
          <a:srcRect l="49191" t="28206" r="31532" b="55091"/>
          <a:stretch/>
        </p:blipFill>
        <p:spPr bwMode="auto">
          <a:xfrm>
            <a:off x="3553905" y="3789574"/>
            <a:ext cx="5081048" cy="2205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48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6A5D9-0485-92EB-5149-C999C63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PRISJETI SE!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F3CD73-5261-A0C5-9D91-AE9CEA5F1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Zapiši </a:t>
                </a:r>
                <a:r>
                  <a:rPr lang="en-US" dirty="0" err="1"/>
                  <a:t>skupove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</a:t>
                </a:r>
                <a:r>
                  <a:rPr lang="en-US" dirty="0"/>
                  <a:t> </a:t>
                </a:r>
                <a:r>
                  <a:rPr lang="en-US" dirty="0" err="1"/>
                  <a:t>odredi</a:t>
                </a:r>
                <a:r>
                  <a:rPr lang="en-US" dirty="0"/>
                  <a:t>:</a:t>
                </a:r>
              </a:p>
              <a:p>
                <a:pPr marL="720000" indent="-514350">
                  <a:buFont typeface="+mj-lt"/>
                  <a:buAutoNum type="alphaLcParenR"/>
                </a:pPr>
                <a:r>
                  <a:rPr lang="en-US" dirty="0" err="1"/>
                  <a:t>presjek</a:t>
                </a:r>
                <a:r>
                  <a:rPr lang="en-US" dirty="0"/>
                  <a:t> </a:t>
                </a:r>
                <a:r>
                  <a:rPr lang="en-US" dirty="0" err="1"/>
                  <a:t>skupova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20000" indent="-514350">
                  <a:buFont typeface="+mj-lt"/>
                  <a:buAutoNum type="alphaLcParenR"/>
                </a:pPr>
                <a:r>
                  <a:rPr lang="en-US" dirty="0" err="1"/>
                  <a:t>uniju</a:t>
                </a:r>
                <a:r>
                  <a:rPr lang="en-US" dirty="0"/>
                  <a:t> </a:t>
                </a:r>
                <a:r>
                  <a:rPr lang="en-US" dirty="0" err="1"/>
                  <a:t>skupova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5650" indent="0">
                  <a:buNone/>
                </a:pPr>
                <a:endParaRPr lang="en-US" dirty="0"/>
              </a:p>
              <a:p>
                <a:pPr marL="662850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72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1, 2, 3, 4, 5, 6, 7, 8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72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2, 3, 5, 9, 10, 11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2, 3, 5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1, 2, 3, 4, 5, 6, 7, 8, 9, 10, 11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F3CD73-5261-A0C5-9D91-AE9CEA5F1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2B029E7B-5EED-48CF-A009-CB110E2FBEB0}"/>
              </a:ext>
            </a:extLst>
          </p:cNvPr>
          <p:cNvPicPr/>
          <p:nvPr/>
        </p:nvPicPr>
        <p:blipFill rotWithShape="1">
          <a:blip r:embed="rId3"/>
          <a:srcRect l="50786" t="23636" r="34456" b="58874"/>
          <a:stretch/>
        </p:blipFill>
        <p:spPr bwMode="auto">
          <a:xfrm>
            <a:off x="7188330" y="1371599"/>
            <a:ext cx="3303703" cy="2163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98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31A7C1-0587-41B8-BBCB-0D757EA6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UPAMTI!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1766C71-6DA2-4043-ADE8-C18BDC537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0000" indent="0">
                  <a:buNone/>
                </a:pPr>
                <a:r>
                  <a:rPr lang="en-US" b="1" dirty="0" err="1"/>
                  <a:t>Presjek</a:t>
                </a:r>
                <a:r>
                  <a:rPr lang="en-US" b="1" dirty="0"/>
                  <a:t> </a:t>
                </a:r>
                <a:r>
                  <a:rPr lang="en-US" b="1" dirty="0" err="1"/>
                  <a:t>skupova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jest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60000" indent="0">
                  <a:buNone/>
                </a:pPr>
                <a:r>
                  <a:rPr lang="en-US" dirty="0"/>
                  <a:t>kojemu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svi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</a:p>
              <a:p>
                <a:pPr marL="360000" indent="0">
                  <a:buNone/>
                </a:pP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60000" indent="0">
                  <a:buNone/>
                </a:pPr>
                <a:endParaRPr lang="en-US" dirty="0"/>
              </a:p>
              <a:p>
                <a:pPr marL="36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60000" indent="0">
                  <a:buNone/>
                </a:pPr>
                <a:endParaRPr lang="en-US" dirty="0"/>
              </a:p>
              <a:p>
                <a:pPr marL="360000" indent="0">
                  <a:buNone/>
                </a:pPr>
                <a:r>
                  <a:rPr lang="en-US" dirty="0" err="1"/>
                  <a:t>Ako</a:t>
                </a:r>
                <a:r>
                  <a:rPr lang="en-US" dirty="0"/>
                  <a:t> je </a:t>
                </a:r>
                <a:r>
                  <a:rPr lang="en-US" dirty="0" err="1"/>
                  <a:t>presjek</a:t>
                </a:r>
                <a:r>
                  <a:rPr lang="en-US" dirty="0"/>
                  <a:t> </a:t>
                </a:r>
                <a:r>
                  <a:rPr lang="en-US" dirty="0" err="1"/>
                  <a:t>prazni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, </a:t>
                </a:r>
              </a:p>
              <a:p>
                <a:pPr marL="360000" indent="0">
                  <a:buNone/>
                </a:pPr>
                <a:r>
                  <a:rPr lang="en-US" dirty="0" err="1"/>
                  <a:t>onda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err="1"/>
                  <a:t>disjunktni</a:t>
                </a:r>
                <a:r>
                  <a:rPr lang="en-US" b="1" dirty="0"/>
                  <a:t> </a:t>
                </a:r>
                <a:r>
                  <a:rPr lang="en-US" b="1" dirty="0" err="1"/>
                  <a:t>skupovi</a:t>
                </a:r>
                <a:r>
                  <a:rPr lang="en-US" dirty="0"/>
                  <a:t>.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1766C71-6DA2-4043-ADE8-C18BDC537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0EA9D4E2-B23A-4A96-9D78-3E70558FF79C}"/>
              </a:ext>
            </a:extLst>
          </p:cNvPr>
          <p:cNvPicPr/>
          <p:nvPr/>
        </p:nvPicPr>
        <p:blipFill rotWithShape="1">
          <a:blip r:embed="rId3"/>
          <a:srcRect l="34701" t="23399" r="51207" b="59583"/>
          <a:stretch/>
        </p:blipFill>
        <p:spPr bwMode="auto">
          <a:xfrm>
            <a:off x="7121165" y="1717287"/>
            <a:ext cx="4232635" cy="2543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37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31A7C1-0587-41B8-BBCB-0D757EA6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UPAMTI!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1766C71-6DA2-4043-ADE8-C18BDC537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0000" indent="0">
                  <a:buNone/>
                </a:pPr>
                <a:r>
                  <a:rPr lang="en-US" b="1" dirty="0"/>
                  <a:t>Unija </a:t>
                </a:r>
                <a:r>
                  <a:rPr lang="en-US" b="1" dirty="0" err="1"/>
                  <a:t>skupova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jest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60000" indent="0">
                  <a:buNone/>
                </a:pPr>
                <a:r>
                  <a:rPr lang="en-US" dirty="0"/>
                  <a:t>kojemu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svi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</a:p>
              <a:p>
                <a:pPr marL="360000" indent="0">
                  <a:buNone/>
                </a:pP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ili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60000" indent="0">
                  <a:buNone/>
                </a:pPr>
                <a:endParaRPr lang="en-US" dirty="0"/>
              </a:p>
              <a:p>
                <a:pPr marL="36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60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1766C71-6DA2-4043-ADE8-C18BDC537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CE6CF2B9-333E-4079-9920-1FFD2DC4F14B}"/>
              </a:ext>
            </a:extLst>
          </p:cNvPr>
          <p:cNvPicPr/>
          <p:nvPr/>
        </p:nvPicPr>
        <p:blipFill rotWithShape="1">
          <a:blip r:embed="rId3"/>
          <a:srcRect l="54509" t="23400" r="30601" b="59819"/>
          <a:stretch/>
        </p:blipFill>
        <p:spPr bwMode="auto">
          <a:xfrm>
            <a:off x="7334054" y="1513903"/>
            <a:ext cx="4251488" cy="2643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487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F4C30-8FAF-4F86-A659-5364C294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PRIMJER 1. 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A55D674-8525-4981-91ED-DF569A83E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3781"/>
                <a:ext cx="10515600" cy="48789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Odredimo </a:t>
                </a:r>
                <a:r>
                  <a:rPr lang="en-US" dirty="0" err="1"/>
                  <a:t>presjek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uniju</a:t>
                </a:r>
                <a:r>
                  <a:rPr lang="en-US" dirty="0"/>
                  <a:t> </a:t>
                </a:r>
                <a:r>
                  <a:rPr lang="en-US" dirty="0" err="1"/>
                  <a:t>sljedećih</a:t>
                </a:r>
                <a:r>
                  <a:rPr lang="en-US" dirty="0"/>
                  <a:t> </a:t>
                </a:r>
                <a:r>
                  <a:rPr lang="en-US" dirty="0" err="1"/>
                  <a:t>skupova</a:t>
                </a:r>
                <a:r>
                  <a:rPr lang="en-US" dirty="0"/>
                  <a:t>:</a:t>
                </a:r>
              </a:p>
              <a:p>
                <a:pPr marL="54000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2, 3, 5, 7, 11, 13, 17, 19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2, 3, 4, 5, 6, 7, 8</m:t>
                        </m:r>
                      </m:e>
                    </m:d>
                  </m:oMath>
                </a14:m>
                <a:endParaRPr lang="en-US" dirty="0"/>
              </a:p>
              <a:p>
                <a:pPr marL="54000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11, 10, 15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12, 13, 14</m:t>
                        </m:r>
                      </m:e>
                    </m:d>
                  </m:oMath>
                </a14:m>
                <a:endParaRPr lang="en-US" dirty="0"/>
              </a:p>
              <a:p>
                <a:pPr marL="997200" indent="-457200">
                  <a:buFont typeface="Wingdings" panose="05000000000000000000" pitchFamily="2" charset="2"/>
                  <a:buChar char="ü"/>
                </a:pP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540000" indent="0">
                  <a:buNone/>
                </a:pPr>
                <a:r>
                  <a:rPr lang="en-US" b="0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2, 3, 5, 7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2, 3, 4, 5, 6, 7, 8, 11, 13, 17, 19</m:t>
                        </m:r>
                      </m:e>
                    </m:d>
                  </m:oMath>
                </a14:m>
                <a:endParaRPr lang="en-US" dirty="0"/>
              </a:p>
              <a:p>
                <a:pPr marL="1054350" indent="-514350">
                  <a:buAutoNum type="alphaLcParenR"/>
                </a:pPr>
                <a:endParaRPr lang="en-US" dirty="0"/>
              </a:p>
              <a:p>
                <a:pPr marL="1054350" indent="-514350">
                  <a:buAutoNum type="alphaLcParenR"/>
                </a:pPr>
                <a:endParaRPr lang="en-US" dirty="0"/>
              </a:p>
              <a:p>
                <a:pPr marL="540000" indent="0">
                  <a:buNone/>
                </a:pPr>
                <a:r>
                  <a:rPr lang="en-US" b="0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10, 11, 12, 13, 14, 15</m:t>
                        </m:r>
                      </m:e>
                    </m:d>
                  </m:oMath>
                </a14:m>
                <a:endParaRPr lang="en-US" dirty="0"/>
              </a:p>
              <a:p>
                <a:pPr marL="540000" indent="0">
                  <a:buNone/>
                </a:pPr>
                <a:endParaRPr lang="en-US" dirty="0"/>
              </a:p>
              <a:p>
                <a:pPr marL="540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A55D674-8525-4981-91ED-DF569A83E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3781"/>
                <a:ext cx="10515600" cy="4878907"/>
              </a:xfrm>
              <a:blipFill>
                <a:blip r:embed="rId2"/>
                <a:stretch>
                  <a:fillRect l="-1217" t="-21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4EF2C3BE-13F5-41AD-977D-18478371A010}"/>
              </a:ext>
            </a:extLst>
          </p:cNvPr>
          <p:cNvPicPr/>
          <p:nvPr/>
        </p:nvPicPr>
        <p:blipFill rotWithShape="1">
          <a:blip r:embed="rId3"/>
          <a:srcRect l="30180" t="19145" r="31930" b="66438"/>
          <a:stretch/>
        </p:blipFill>
        <p:spPr bwMode="auto">
          <a:xfrm>
            <a:off x="1781663" y="3603234"/>
            <a:ext cx="6825007" cy="1046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6A5D0D-89C6-4ECC-ACAE-D6B1D5BA1A61}"/>
              </a:ext>
            </a:extLst>
          </p:cNvPr>
          <p:cNvPicPr/>
          <p:nvPr/>
        </p:nvPicPr>
        <p:blipFill rotWithShape="1">
          <a:blip r:embed="rId4"/>
          <a:srcRect l="28584" t="37581" r="28739" b="48946"/>
          <a:stretch/>
        </p:blipFill>
        <p:spPr bwMode="auto">
          <a:xfrm>
            <a:off x="1282044" y="5171031"/>
            <a:ext cx="7824247" cy="1046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34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E99B6-6DD1-497C-85A3-C43F7BE4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ZADATAK 1.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3A7B317-0C6B-497C-A7BC-CDA719431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Zadani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skupovi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5, 10, 15, 20, 25, 30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10, 20, 30, 40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Odredi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97200" indent="-457200">
                  <a:buFont typeface="Wingdings" panose="05000000000000000000" pitchFamily="2" charset="2"/>
                  <a:buChar char="ü"/>
                </a:pP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90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10, 20, 30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90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5, 10, 15, 20, 25, 30, 40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3A7B317-0C6B-497C-A7BC-CDA719431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9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45A7C5-706D-4680-A043-658A4EC9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UPAMTI!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AF9C52-12B1-402D-836E-A9E27CFDC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0000" indent="0">
                  <a:buNone/>
                </a:pPr>
                <a:r>
                  <a:rPr lang="en-US" b="1" dirty="0"/>
                  <a:t>Razlika </a:t>
                </a:r>
                <a:r>
                  <a:rPr lang="en-US" b="1" dirty="0" err="1"/>
                  <a:t>skupova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jest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:r>
                  <a:rPr lang="en-US" dirty="0" err="1"/>
                  <a:t>svih</a:t>
                </a:r>
                <a:r>
                  <a:rPr lang="en-US" dirty="0"/>
                  <a:t> </a:t>
                </a:r>
              </a:p>
              <a:p>
                <a:pPr marL="360000" indent="0">
                  <a:buNone/>
                </a:pPr>
                <a:r>
                  <a:rPr lang="en-US" dirty="0" err="1"/>
                  <a:t>elemenata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360000" indent="0">
                  <a:buNone/>
                </a:pPr>
                <a:r>
                  <a:rPr lang="en-US" dirty="0"/>
                  <a:t>a ne </a:t>
                </a:r>
                <a:r>
                  <a:rPr lang="en-US" dirty="0" err="1"/>
                  <a:t>pripadaju</a:t>
                </a:r>
                <a:r>
                  <a:rPr lang="en-US" dirty="0"/>
                  <a:t> </a:t>
                </a:r>
                <a:r>
                  <a:rPr lang="en-US" dirty="0" err="1"/>
                  <a:t>skupu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60000" indent="0">
                  <a:buNone/>
                </a:pPr>
                <a:endParaRPr lang="en-US" dirty="0"/>
              </a:p>
              <a:p>
                <a:pPr marL="36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AF9C52-12B1-402D-836E-A9E27CFDC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21531D92-E35A-4AF3-8D04-5038DAEC8A2A}"/>
              </a:ext>
            </a:extLst>
          </p:cNvPr>
          <p:cNvPicPr/>
          <p:nvPr/>
        </p:nvPicPr>
        <p:blipFill rotWithShape="1">
          <a:blip r:embed="rId3"/>
          <a:srcRect l="33103" t="32577" r="50593" b="50128"/>
          <a:stretch/>
        </p:blipFill>
        <p:spPr bwMode="auto">
          <a:xfrm>
            <a:off x="6938127" y="1607269"/>
            <a:ext cx="4487159" cy="2483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97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E1173-6D50-42F9-A6D4-37480DA3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PRIMJER 2.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5B3053A-5165-46D7-A5F6-6D4E5F00D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Zadani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skupovi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3, 7, 9, 10, 12, 13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7, 10, 12, 16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Odredimo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97200" indent="-457200">
                  <a:buFont typeface="Wingdings" panose="05000000000000000000" pitchFamily="2" charset="2"/>
                  <a:buChar char="ü"/>
                </a:pP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90000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3, 9, 13</m:t>
                        </m:r>
                      </m:e>
                    </m:d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endParaRPr lang="en-US" dirty="0"/>
              </a:p>
              <a:p>
                <a:pPr marL="900000" indent="0">
                  <a:buNone/>
                </a:pPr>
                <a:endParaRPr lang="en-US" dirty="0"/>
              </a:p>
              <a:p>
                <a:pPr marL="900000" indent="0">
                  <a:buNone/>
                </a:pPr>
                <a:endParaRPr lang="en-US" dirty="0"/>
              </a:p>
              <a:p>
                <a:pPr marL="900000" indent="0">
                  <a:buNone/>
                </a:pPr>
                <a:endParaRPr lang="en-US" dirty="0"/>
              </a:p>
              <a:p>
                <a:pPr marL="900000" indent="0">
                  <a:buNone/>
                </a:pPr>
                <a:endParaRPr lang="en-US" dirty="0"/>
              </a:p>
              <a:p>
                <a:pPr marL="900000" indent="0">
                  <a:buNone/>
                </a:pPr>
                <a:r>
                  <a:rPr lang="en-US" dirty="0" err="1"/>
                  <a:t>Uočimo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90000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90000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5B3053A-5165-46D7-A5F6-6D4E5F00D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4FC2FA34-5CA2-4E7F-916B-BB4AFB5D1CC8}"/>
              </a:ext>
            </a:extLst>
          </p:cNvPr>
          <p:cNvPicPr/>
          <p:nvPr/>
        </p:nvPicPr>
        <p:blipFill rotWithShape="1">
          <a:blip r:embed="rId3"/>
          <a:srcRect l="29514" t="37818" r="31797" b="48000"/>
          <a:stretch/>
        </p:blipFill>
        <p:spPr bwMode="auto">
          <a:xfrm>
            <a:off x="2028880" y="3063711"/>
            <a:ext cx="7633594" cy="1602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0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17B7A-1F99-4E76-99D9-5B6B8BAE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ZADATAK 3.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83BA1E7-857E-4847-8EB2-49C710EA7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437" y="1163781"/>
                <a:ext cx="10637363" cy="483177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Zadani </a:t>
                </a:r>
                <a:r>
                  <a:rPr lang="en-US" sz="2400" dirty="0" err="1"/>
                  <a:t>su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skupovi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Odredi</a:t>
                </a:r>
                <a:r>
                  <a:rPr lang="en-US" sz="2400" dirty="0"/>
                  <a:t>:			</a:t>
                </a:r>
              </a:p>
              <a:p>
                <a:pPr marL="1234350" indent="-51435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		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	         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720000" indent="0">
                  <a:buNone/>
                </a:pPr>
                <a:r>
                  <a:rPr lang="en-US" sz="2400" dirty="0"/>
                  <a:t>d)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b="0" dirty="0"/>
                  <a:t>			e)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400" dirty="0"/>
                  <a:t>		          f)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2400" dirty="0"/>
              </a:p>
              <a:p>
                <a:pPr marL="720000" indent="0">
                  <a:buNone/>
                </a:pPr>
                <a:endParaRPr lang="en-US" sz="2400" dirty="0"/>
              </a:p>
              <a:p>
                <a:pPr marL="1177200" indent="-457200">
                  <a:buFont typeface="Wingdings" panose="05000000000000000000" pitchFamily="2" charset="2"/>
                  <a:buChar char="ü"/>
                </a:pPr>
                <a:r>
                  <a:rPr lang="en-US" sz="2400" b="1" dirty="0" err="1"/>
                  <a:t>Rješenje</a:t>
                </a:r>
                <a:r>
                  <a:rPr lang="en-US" sz="2400" b="1" dirty="0"/>
                  <a:t>:</a:t>
                </a:r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177200" indent="-457200">
                  <a:buFont typeface="+mj-lt"/>
                  <a:buAutoNum type="alphaLcParenR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		</a:t>
                </a:r>
              </a:p>
              <a:p>
                <a:pPr marL="9000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83BA1E7-857E-4847-8EB2-49C710EA7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437" y="1163781"/>
                <a:ext cx="10637363" cy="4831773"/>
              </a:xfrm>
              <a:blipFill>
                <a:blip r:embed="rId2"/>
                <a:stretch>
                  <a:fillRect l="-745" t="-2144" b="-1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a 3">
            <a:extLst>
              <a:ext uri="{FF2B5EF4-FFF2-40B4-BE49-F238E27FC236}">
                <a16:creationId xmlns:a16="http://schemas.microsoft.com/office/drawing/2014/main" id="{2ADEE360-A5B7-46D4-91A8-DFA05D6CDE32}"/>
              </a:ext>
            </a:extLst>
          </p:cNvPr>
          <p:cNvSpPr/>
          <p:nvPr/>
        </p:nvSpPr>
        <p:spPr>
          <a:xfrm>
            <a:off x="6441258" y="3210335"/>
            <a:ext cx="1819373" cy="1583704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41E561ED-984D-4024-9963-3DFE68C57CEF}"/>
              </a:ext>
            </a:extLst>
          </p:cNvPr>
          <p:cNvSpPr/>
          <p:nvPr/>
        </p:nvSpPr>
        <p:spPr>
          <a:xfrm>
            <a:off x="6967980" y="3958001"/>
            <a:ext cx="1819373" cy="1583704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73A4CB6D-097C-4C22-A892-08CE6EEEC208}"/>
              </a:ext>
            </a:extLst>
          </p:cNvPr>
          <p:cNvSpPr/>
          <p:nvPr/>
        </p:nvSpPr>
        <p:spPr>
          <a:xfrm>
            <a:off x="7494702" y="3252247"/>
            <a:ext cx="1819373" cy="1583704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C8208B8-B80E-446B-8C1E-628E2626A925}"/>
              </a:ext>
            </a:extLst>
          </p:cNvPr>
          <p:cNvSpPr txBox="1"/>
          <p:nvPr/>
        </p:nvSpPr>
        <p:spPr>
          <a:xfrm>
            <a:off x="6325581" y="3160348"/>
            <a:ext cx="3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endParaRPr lang="hr-HR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B35E150-7543-41CB-9C5A-BAC4B152B98D}"/>
              </a:ext>
            </a:extLst>
          </p:cNvPr>
          <p:cNvSpPr txBox="1"/>
          <p:nvPr/>
        </p:nvSpPr>
        <p:spPr>
          <a:xfrm flipH="1">
            <a:off x="8899865" y="3025669"/>
            <a:ext cx="3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endParaRPr lang="hr-HR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160A2A-76F8-4A14-9675-901C73EE429E}"/>
              </a:ext>
            </a:extLst>
          </p:cNvPr>
          <p:cNvSpPr txBox="1"/>
          <p:nvPr/>
        </p:nvSpPr>
        <p:spPr>
          <a:xfrm>
            <a:off x="8653412" y="5072223"/>
            <a:ext cx="3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hr-HR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530D3F3-07E7-4614-876D-94F696210B50}"/>
              </a:ext>
            </a:extLst>
          </p:cNvPr>
          <p:cNvSpPr txBox="1"/>
          <p:nvPr/>
        </p:nvSpPr>
        <p:spPr>
          <a:xfrm>
            <a:off x="7571172" y="40440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2B1A843-1FBF-400F-B26D-607876D9D232}"/>
              </a:ext>
            </a:extLst>
          </p:cNvPr>
          <p:cNvSpPr txBox="1"/>
          <p:nvPr/>
        </p:nvSpPr>
        <p:spPr>
          <a:xfrm>
            <a:off x="7910785" y="4044099"/>
            <a:ext cx="38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B60B83C-2F7A-40AF-A3F9-93FFEAD77FA7}"/>
              </a:ext>
            </a:extLst>
          </p:cNvPr>
          <p:cNvSpPr txBox="1"/>
          <p:nvPr/>
        </p:nvSpPr>
        <p:spPr>
          <a:xfrm>
            <a:off x="6855468" y="354675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B95A24F-7A94-4FF2-9479-42D1D2739B9C}"/>
              </a:ext>
            </a:extLst>
          </p:cNvPr>
          <p:cNvSpPr txBox="1"/>
          <p:nvPr/>
        </p:nvSpPr>
        <p:spPr>
          <a:xfrm>
            <a:off x="8641060" y="35467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244F341-E57B-4990-9535-C5D7A82B4A01}"/>
              </a:ext>
            </a:extLst>
          </p:cNvPr>
          <p:cNvSpPr txBox="1"/>
          <p:nvPr/>
        </p:nvSpPr>
        <p:spPr>
          <a:xfrm>
            <a:off x="8337102" y="4413431"/>
            <a:ext cx="36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13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345</Words>
  <Application>Microsoft Office PowerPoint</Application>
  <PresentationFormat>Široki zaslon</PresentationFormat>
  <Paragraphs>86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Fira Sans Medium</vt:lpstr>
      <vt:lpstr>Fira Sans SemiBold</vt:lpstr>
      <vt:lpstr>Wingdings</vt:lpstr>
      <vt:lpstr>Tema sustava Office</vt:lpstr>
      <vt:lpstr>1. Operacije sa skupovima i skupovi brojeva</vt:lpstr>
      <vt:lpstr>PRISJETI SE!</vt:lpstr>
      <vt:lpstr>UPAMTI!</vt:lpstr>
      <vt:lpstr>UPAMTI!</vt:lpstr>
      <vt:lpstr>PRIMJER 1. </vt:lpstr>
      <vt:lpstr>ZADATAK 1.</vt:lpstr>
      <vt:lpstr>UPAMTI!</vt:lpstr>
      <vt:lpstr>PRIMJER 2.</vt:lpstr>
      <vt:lpstr>ZADATAK 3.</vt:lpstr>
      <vt:lpstr>ZANIMLJIVOST!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Operacije sa skupovima i skupovi brojeva</dc:title>
  <dc:creator>Tea Borković</dc:creator>
  <cp:lastModifiedBy>Dell</cp:lastModifiedBy>
  <cp:revision>20</cp:revision>
  <dcterms:created xsi:type="dcterms:W3CDTF">2025-03-07T16:49:29Z</dcterms:created>
  <dcterms:modified xsi:type="dcterms:W3CDTF">2025-04-24T22:00:39Z</dcterms:modified>
</cp:coreProperties>
</file>