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39" r:id="rId2"/>
    <p:sldId id="442" r:id="rId3"/>
    <p:sldId id="258" r:id="rId4"/>
    <p:sldId id="471" r:id="rId5"/>
    <p:sldId id="443" r:id="rId6"/>
    <p:sldId id="447" r:id="rId7"/>
    <p:sldId id="449" r:id="rId8"/>
    <p:sldId id="452" r:id="rId9"/>
    <p:sldId id="451" r:id="rId10"/>
    <p:sldId id="459" r:id="rId11"/>
    <p:sldId id="458" r:id="rId12"/>
    <p:sldId id="472" r:id="rId13"/>
    <p:sldId id="456" r:id="rId14"/>
    <p:sldId id="455" r:id="rId15"/>
    <p:sldId id="462" r:id="rId16"/>
    <p:sldId id="461" r:id="rId17"/>
    <p:sldId id="496" r:id="rId18"/>
    <p:sldId id="465" r:id="rId19"/>
    <p:sldId id="466" r:id="rId20"/>
    <p:sldId id="464" r:id="rId21"/>
    <p:sldId id="463" r:id="rId22"/>
    <p:sldId id="468" r:id="rId23"/>
    <p:sldId id="475" r:id="rId24"/>
    <p:sldId id="474" r:id="rId25"/>
    <p:sldId id="473" r:id="rId26"/>
    <p:sldId id="476" r:id="rId27"/>
    <p:sldId id="479" r:id="rId28"/>
    <p:sldId id="478" r:id="rId29"/>
    <p:sldId id="480" r:id="rId30"/>
    <p:sldId id="481" r:id="rId31"/>
    <p:sldId id="482" r:id="rId32"/>
    <p:sldId id="477" r:id="rId33"/>
    <p:sldId id="491" r:id="rId34"/>
    <p:sldId id="484" r:id="rId35"/>
    <p:sldId id="487" r:id="rId36"/>
    <p:sldId id="486" r:id="rId37"/>
    <p:sldId id="483" r:id="rId38"/>
    <p:sldId id="497" r:id="rId39"/>
    <p:sldId id="488" r:id="rId40"/>
    <p:sldId id="490" r:id="rId41"/>
    <p:sldId id="489" r:id="rId42"/>
    <p:sldId id="492" r:id="rId43"/>
    <p:sldId id="493" r:id="rId44"/>
    <p:sldId id="498" r:id="rId45"/>
    <p:sldId id="500" r:id="rId46"/>
    <p:sldId id="494" r:id="rId47"/>
    <p:sldId id="507" r:id="rId48"/>
    <p:sldId id="503" r:id="rId49"/>
    <p:sldId id="502" r:id="rId50"/>
    <p:sldId id="501" r:id="rId51"/>
    <p:sldId id="504" r:id="rId52"/>
    <p:sldId id="505" r:id="rId53"/>
    <p:sldId id="508" r:id="rId54"/>
    <p:sldId id="506" r:id="rId55"/>
    <p:sldId id="495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8E5"/>
    <a:srgbClr val="FACAF0"/>
    <a:srgbClr val="F0F7C9"/>
    <a:srgbClr val="E73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31" autoAdjust="0"/>
    <p:restoredTop sz="94660"/>
  </p:normalViewPr>
  <p:slideViewPr>
    <p:cSldViewPr snapToGrid="0">
      <p:cViewPr varScale="1">
        <p:scale>
          <a:sx n="78" d="100"/>
          <a:sy n="78" d="100"/>
        </p:scale>
        <p:origin x="4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07F91B-F083-4ECE-B356-182D20A87146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D9F268-CFDC-49A2-BFB4-B06F141B13ED}">
      <dgm:prSet/>
      <dgm:spPr>
        <a:solidFill>
          <a:srgbClr val="E73653"/>
        </a:solidFill>
      </dgm:spPr>
      <dgm:t>
        <a:bodyPr/>
        <a:lstStyle/>
        <a:p>
          <a:r>
            <a:rPr lang="en-US" dirty="0"/>
            <a:t>        </a:t>
          </a:r>
          <a:r>
            <a:rPr lang="en-US" dirty="0" err="1"/>
            <a:t>tekuće</a:t>
          </a:r>
          <a:r>
            <a:rPr lang="en-US" dirty="0"/>
            <a:t> </a:t>
          </a:r>
          <a:r>
            <a:rPr lang="en-US" dirty="0" err="1"/>
            <a:t>vezivno</a:t>
          </a:r>
          <a:r>
            <a:rPr lang="en-US" dirty="0"/>
            <a:t> </a:t>
          </a:r>
          <a:r>
            <a:rPr lang="en-US" dirty="0" err="1"/>
            <a:t>tkivo</a:t>
          </a:r>
          <a:endParaRPr lang="en-US" dirty="0"/>
        </a:p>
      </dgm:t>
    </dgm:pt>
    <dgm:pt modelId="{6A0C3A71-A414-493B-9B5A-0A94B7A1D2D9}" type="parTrans" cxnId="{94DE342F-5C42-4EFC-AD76-C3CD510E272F}">
      <dgm:prSet/>
      <dgm:spPr/>
      <dgm:t>
        <a:bodyPr/>
        <a:lstStyle/>
        <a:p>
          <a:endParaRPr lang="en-US"/>
        </a:p>
      </dgm:t>
    </dgm:pt>
    <dgm:pt modelId="{824F34BD-BD0E-4A79-AD77-652F8B9A2BAC}" type="sibTrans" cxnId="{94DE342F-5C42-4EFC-AD76-C3CD510E272F}">
      <dgm:prSet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59050331-D23C-42EF-B79C-353DC25AD9B4}">
      <dgm:prSet/>
      <dgm:spPr>
        <a:solidFill>
          <a:srgbClr val="E73653"/>
        </a:solidFill>
      </dgm:spPr>
      <dgm:t>
        <a:bodyPr/>
        <a:lstStyle/>
        <a:p>
          <a:r>
            <a:rPr lang="en-US" dirty="0"/>
            <a:t>          </a:t>
          </a:r>
          <a:r>
            <a:rPr lang="en-US" dirty="0" err="1"/>
            <a:t>karakterističan</a:t>
          </a:r>
          <a:r>
            <a:rPr lang="en-US" dirty="0"/>
            <a:t> </a:t>
          </a:r>
          <a:r>
            <a:rPr lang="en-US" dirty="0" err="1"/>
            <a:t>miris</a:t>
          </a:r>
          <a:endParaRPr lang="en-US" dirty="0"/>
        </a:p>
      </dgm:t>
    </dgm:pt>
    <dgm:pt modelId="{DBA5AEB7-E9DE-42D4-911F-0A9BD39D5543}" type="parTrans" cxnId="{E8F248B7-C225-4F4F-9C2D-186049D562E0}">
      <dgm:prSet/>
      <dgm:spPr/>
      <dgm:t>
        <a:bodyPr/>
        <a:lstStyle/>
        <a:p>
          <a:endParaRPr lang="en-US"/>
        </a:p>
      </dgm:t>
    </dgm:pt>
    <dgm:pt modelId="{A4354412-BF03-4666-8DD1-59964AF56403}" type="sibTrans" cxnId="{E8F248B7-C225-4F4F-9C2D-186049D562E0}">
      <dgm:prSet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77681B23-EE94-4834-94C6-C197B0B99EED}">
      <dgm:prSet/>
      <dgm:spPr>
        <a:solidFill>
          <a:srgbClr val="E73653"/>
        </a:solidFill>
      </dgm:spPr>
      <dgm:t>
        <a:bodyPr/>
        <a:lstStyle/>
        <a:p>
          <a:r>
            <a:rPr lang="en-US" dirty="0"/>
            <a:t>              </a:t>
          </a:r>
          <a:r>
            <a:rPr lang="en-US" dirty="0" err="1"/>
            <a:t>slani</a:t>
          </a:r>
          <a:r>
            <a:rPr lang="en-US" dirty="0"/>
            <a:t> </a:t>
          </a:r>
          <a:r>
            <a:rPr lang="en-US" dirty="0" err="1"/>
            <a:t>okus</a:t>
          </a:r>
          <a:endParaRPr lang="en-US" dirty="0"/>
        </a:p>
      </dgm:t>
    </dgm:pt>
    <dgm:pt modelId="{A6CDB47B-9240-49C0-B95F-5BE91FE42FB5}" type="parTrans" cxnId="{95BEEB75-9545-44AE-AC7B-1393264E56D8}">
      <dgm:prSet/>
      <dgm:spPr/>
      <dgm:t>
        <a:bodyPr/>
        <a:lstStyle/>
        <a:p>
          <a:endParaRPr lang="en-US"/>
        </a:p>
      </dgm:t>
    </dgm:pt>
    <dgm:pt modelId="{E2883853-E500-466C-8D3A-18EEE8209F32}" type="sibTrans" cxnId="{95BEEB75-9545-44AE-AC7B-1393264E56D8}">
      <dgm:prSet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US" dirty="0"/>
        </a:p>
      </dgm:t>
    </dgm:pt>
    <dgm:pt modelId="{40248C3B-4074-4204-9A97-79819746E8F2}">
      <dgm:prSet/>
      <dgm:spPr>
        <a:solidFill>
          <a:srgbClr val="E73653"/>
        </a:solidFill>
      </dgm:spPr>
      <dgm:t>
        <a:bodyPr/>
        <a:lstStyle/>
        <a:p>
          <a:r>
            <a:rPr lang="en-US" dirty="0"/>
            <a:t>           5 L u </a:t>
          </a:r>
          <a:r>
            <a:rPr lang="en-US" dirty="0" err="1"/>
            <a:t>tijelu</a:t>
          </a:r>
          <a:r>
            <a:rPr lang="en-US" dirty="0"/>
            <a:t> </a:t>
          </a:r>
          <a:r>
            <a:rPr lang="en-US" dirty="0" err="1"/>
            <a:t>čovjeka</a:t>
          </a:r>
          <a:endParaRPr lang="en-US" dirty="0"/>
        </a:p>
      </dgm:t>
    </dgm:pt>
    <dgm:pt modelId="{111C1D7A-65F4-4FF9-9AEA-512E0623A722}" type="parTrans" cxnId="{4E103557-0F4D-41B8-A15B-12869EA1CB6D}">
      <dgm:prSet/>
      <dgm:spPr/>
      <dgm:t>
        <a:bodyPr/>
        <a:lstStyle/>
        <a:p>
          <a:endParaRPr lang="en-US"/>
        </a:p>
      </dgm:t>
    </dgm:pt>
    <dgm:pt modelId="{DC7F6DFC-5C87-4468-8CE0-D27C8DC31DC9}" type="sibTrans" cxnId="{4E103557-0F4D-41B8-A15B-12869EA1CB6D}">
      <dgm:prSet/>
      <dgm:spPr/>
      <dgm:t>
        <a:bodyPr/>
        <a:lstStyle/>
        <a:p>
          <a:endParaRPr lang="en-US"/>
        </a:p>
      </dgm:t>
    </dgm:pt>
    <dgm:pt modelId="{B0C5BBC3-7945-463F-A88B-1943CFAE9906}" type="pres">
      <dgm:prSet presAssocID="{D007F91B-F083-4ECE-B356-182D20A87146}" presName="outerComposite" presStyleCnt="0">
        <dgm:presLayoutVars>
          <dgm:chMax val="5"/>
          <dgm:dir/>
          <dgm:resizeHandles val="exact"/>
        </dgm:presLayoutVars>
      </dgm:prSet>
      <dgm:spPr/>
    </dgm:pt>
    <dgm:pt modelId="{8805E876-C7DF-4DC7-93C2-BF99B5E5E01E}" type="pres">
      <dgm:prSet presAssocID="{D007F91B-F083-4ECE-B356-182D20A87146}" presName="dummyMaxCanvas" presStyleCnt="0">
        <dgm:presLayoutVars/>
      </dgm:prSet>
      <dgm:spPr/>
    </dgm:pt>
    <dgm:pt modelId="{0A878281-DF76-40EE-9806-D3ACC7B176FE}" type="pres">
      <dgm:prSet presAssocID="{D007F91B-F083-4ECE-B356-182D20A87146}" presName="FourNodes_1" presStyleLbl="node1" presStyleIdx="0" presStyleCnt="4" custLinFactNeighborX="-1030" custLinFactNeighborY="-47221">
        <dgm:presLayoutVars>
          <dgm:bulletEnabled val="1"/>
        </dgm:presLayoutVars>
      </dgm:prSet>
      <dgm:spPr/>
    </dgm:pt>
    <dgm:pt modelId="{485D4A92-D3CF-4C84-83C3-0D2807719068}" type="pres">
      <dgm:prSet presAssocID="{D007F91B-F083-4ECE-B356-182D20A87146}" presName="FourNodes_2" presStyleLbl="node1" presStyleIdx="1" presStyleCnt="4">
        <dgm:presLayoutVars>
          <dgm:bulletEnabled val="1"/>
        </dgm:presLayoutVars>
      </dgm:prSet>
      <dgm:spPr/>
    </dgm:pt>
    <dgm:pt modelId="{42558B2A-2321-40DD-B448-1F07A60B3B6F}" type="pres">
      <dgm:prSet presAssocID="{D007F91B-F083-4ECE-B356-182D20A87146}" presName="FourNodes_3" presStyleLbl="node1" presStyleIdx="2" presStyleCnt="4">
        <dgm:presLayoutVars>
          <dgm:bulletEnabled val="1"/>
        </dgm:presLayoutVars>
      </dgm:prSet>
      <dgm:spPr/>
    </dgm:pt>
    <dgm:pt modelId="{DF033E3D-149D-4734-A2A6-C2A3C99C0F74}" type="pres">
      <dgm:prSet presAssocID="{D007F91B-F083-4ECE-B356-182D20A87146}" presName="FourNodes_4" presStyleLbl="node1" presStyleIdx="3" presStyleCnt="4" custLinFactNeighborX="-244" custLinFactNeighborY="0">
        <dgm:presLayoutVars>
          <dgm:bulletEnabled val="1"/>
        </dgm:presLayoutVars>
      </dgm:prSet>
      <dgm:spPr/>
    </dgm:pt>
    <dgm:pt modelId="{80038A13-AE5D-4EEB-A2F7-1E7E67604036}" type="pres">
      <dgm:prSet presAssocID="{D007F91B-F083-4ECE-B356-182D20A87146}" presName="FourConn_1-2" presStyleLbl="fgAccFollowNode1" presStyleIdx="0" presStyleCnt="3" custLinFactNeighborX="-81840" custLinFactNeighborY="3533">
        <dgm:presLayoutVars>
          <dgm:bulletEnabled val="1"/>
        </dgm:presLayoutVars>
      </dgm:prSet>
      <dgm:spPr/>
    </dgm:pt>
    <dgm:pt modelId="{7271B519-4755-47E9-B262-F7D3009CAAF9}" type="pres">
      <dgm:prSet presAssocID="{D007F91B-F083-4ECE-B356-182D20A87146}" presName="FourConn_2-3" presStyleLbl="fgAccFollowNode1" presStyleIdx="1" presStyleCnt="3" custLinFactNeighborX="-68810" custLinFactNeighborY="20967">
        <dgm:presLayoutVars>
          <dgm:bulletEnabled val="1"/>
        </dgm:presLayoutVars>
      </dgm:prSet>
      <dgm:spPr/>
    </dgm:pt>
    <dgm:pt modelId="{0CD55133-FA08-478D-B999-157266F69E23}" type="pres">
      <dgm:prSet presAssocID="{D007F91B-F083-4ECE-B356-182D20A87146}" presName="FourConn_3-4" presStyleLbl="fgAccFollowNode1" presStyleIdx="2" presStyleCnt="3" custLinFactNeighborX="-17210" custLinFactNeighborY="20047">
        <dgm:presLayoutVars>
          <dgm:bulletEnabled val="1"/>
        </dgm:presLayoutVars>
      </dgm:prSet>
      <dgm:spPr/>
    </dgm:pt>
    <dgm:pt modelId="{B85DEEBB-E3BC-4FA5-A789-9CA941FBDBFE}" type="pres">
      <dgm:prSet presAssocID="{D007F91B-F083-4ECE-B356-182D20A87146}" presName="FourNodes_1_text" presStyleLbl="node1" presStyleIdx="3" presStyleCnt="4">
        <dgm:presLayoutVars>
          <dgm:bulletEnabled val="1"/>
        </dgm:presLayoutVars>
      </dgm:prSet>
      <dgm:spPr/>
    </dgm:pt>
    <dgm:pt modelId="{60DAAAC9-84D4-44E6-AC0D-122B9B1A60B5}" type="pres">
      <dgm:prSet presAssocID="{D007F91B-F083-4ECE-B356-182D20A87146}" presName="FourNodes_2_text" presStyleLbl="node1" presStyleIdx="3" presStyleCnt="4">
        <dgm:presLayoutVars>
          <dgm:bulletEnabled val="1"/>
        </dgm:presLayoutVars>
      </dgm:prSet>
      <dgm:spPr/>
    </dgm:pt>
    <dgm:pt modelId="{379C063F-07C7-4A9A-9037-6FE4FD7E3095}" type="pres">
      <dgm:prSet presAssocID="{D007F91B-F083-4ECE-B356-182D20A87146}" presName="FourNodes_3_text" presStyleLbl="node1" presStyleIdx="3" presStyleCnt="4">
        <dgm:presLayoutVars>
          <dgm:bulletEnabled val="1"/>
        </dgm:presLayoutVars>
      </dgm:prSet>
      <dgm:spPr/>
    </dgm:pt>
    <dgm:pt modelId="{BA1188E6-F81A-4B15-97AF-329EB2961E90}" type="pres">
      <dgm:prSet presAssocID="{D007F91B-F083-4ECE-B356-182D20A87146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18EA5524-5A67-461D-85D6-616CD59EB1C8}" type="presOf" srcId="{824F34BD-BD0E-4A79-AD77-652F8B9A2BAC}" destId="{80038A13-AE5D-4EEB-A2F7-1E7E67604036}" srcOrd="0" destOrd="0" presId="urn:microsoft.com/office/officeart/2005/8/layout/vProcess5"/>
    <dgm:cxn modelId="{E88F8A2C-80BF-4632-84DD-AB786C234EA2}" type="presOf" srcId="{59050331-D23C-42EF-B79C-353DC25AD9B4}" destId="{60DAAAC9-84D4-44E6-AC0D-122B9B1A60B5}" srcOrd="1" destOrd="0" presId="urn:microsoft.com/office/officeart/2005/8/layout/vProcess5"/>
    <dgm:cxn modelId="{94DE342F-5C42-4EFC-AD76-C3CD510E272F}" srcId="{D007F91B-F083-4ECE-B356-182D20A87146}" destId="{C3D9F268-CFDC-49A2-BFB4-B06F141B13ED}" srcOrd="0" destOrd="0" parTransId="{6A0C3A71-A414-493B-9B5A-0A94B7A1D2D9}" sibTransId="{824F34BD-BD0E-4A79-AD77-652F8B9A2BAC}"/>
    <dgm:cxn modelId="{F7BB875C-DBD5-4323-B213-8703AE922C49}" type="presOf" srcId="{77681B23-EE94-4834-94C6-C197B0B99EED}" destId="{379C063F-07C7-4A9A-9037-6FE4FD7E3095}" srcOrd="1" destOrd="0" presId="urn:microsoft.com/office/officeart/2005/8/layout/vProcess5"/>
    <dgm:cxn modelId="{95BEEB75-9545-44AE-AC7B-1393264E56D8}" srcId="{D007F91B-F083-4ECE-B356-182D20A87146}" destId="{77681B23-EE94-4834-94C6-C197B0B99EED}" srcOrd="2" destOrd="0" parTransId="{A6CDB47B-9240-49C0-B95F-5BE91FE42FB5}" sibTransId="{E2883853-E500-466C-8D3A-18EEE8209F32}"/>
    <dgm:cxn modelId="{4E103557-0F4D-41B8-A15B-12869EA1CB6D}" srcId="{D007F91B-F083-4ECE-B356-182D20A87146}" destId="{40248C3B-4074-4204-9A97-79819746E8F2}" srcOrd="3" destOrd="0" parTransId="{111C1D7A-65F4-4FF9-9AEA-512E0623A722}" sibTransId="{DC7F6DFC-5C87-4468-8CE0-D27C8DC31DC9}"/>
    <dgm:cxn modelId="{CA652380-B800-4CEE-99D7-1C474A478EEC}" type="presOf" srcId="{40248C3B-4074-4204-9A97-79819746E8F2}" destId="{BA1188E6-F81A-4B15-97AF-329EB2961E90}" srcOrd="1" destOrd="0" presId="urn:microsoft.com/office/officeart/2005/8/layout/vProcess5"/>
    <dgm:cxn modelId="{461A6483-FDF2-4D80-9E48-4247DCFF38E2}" type="presOf" srcId="{40248C3B-4074-4204-9A97-79819746E8F2}" destId="{DF033E3D-149D-4734-A2A6-C2A3C99C0F74}" srcOrd="0" destOrd="0" presId="urn:microsoft.com/office/officeart/2005/8/layout/vProcess5"/>
    <dgm:cxn modelId="{7A04A88A-C001-42C4-86E2-83E9432276A6}" type="presOf" srcId="{A4354412-BF03-4666-8DD1-59964AF56403}" destId="{7271B519-4755-47E9-B262-F7D3009CAAF9}" srcOrd="0" destOrd="0" presId="urn:microsoft.com/office/officeart/2005/8/layout/vProcess5"/>
    <dgm:cxn modelId="{923FE19F-4C10-4F19-83A3-FD5AC96000CA}" type="presOf" srcId="{59050331-D23C-42EF-B79C-353DC25AD9B4}" destId="{485D4A92-D3CF-4C84-83C3-0D2807719068}" srcOrd="0" destOrd="0" presId="urn:microsoft.com/office/officeart/2005/8/layout/vProcess5"/>
    <dgm:cxn modelId="{855CBDA5-BDFE-4167-81D1-68257AAD3E18}" type="presOf" srcId="{C3D9F268-CFDC-49A2-BFB4-B06F141B13ED}" destId="{0A878281-DF76-40EE-9806-D3ACC7B176FE}" srcOrd="0" destOrd="0" presId="urn:microsoft.com/office/officeart/2005/8/layout/vProcess5"/>
    <dgm:cxn modelId="{7408F7AF-220E-4580-86A9-1109780A5F00}" type="presOf" srcId="{C3D9F268-CFDC-49A2-BFB4-B06F141B13ED}" destId="{B85DEEBB-E3BC-4FA5-A789-9CA941FBDBFE}" srcOrd="1" destOrd="0" presId="urn:microsoft.com/office/officeart/2005/8/layout/vProcess5"/>
    <dgm:cxn modelId="{E8F248B7-C225-4F4F-9C2D-186049D562E0}" srcId="{D007F91B-F083-4ECE-B356-182D20A87146}" destId="{59050331-D23C-42EF-B79C-353DC25AD9B4}" srcOrd="1" destOrd="0" parTransId="{DBA5AEB7-E9DE-42D4-911F-0A9BD39D5543}" sibTransId="{A4354412-BF03-4666-8DD1-59964AF56403}"/>
    <dgm:cxn modelId="{4144EDC2-1D3B-4DD5-9404-3877EAA2CB2F}" type="presOf" srcId="{77681B23-EE94-4834-94C6-C197B0B99EED}" destId="{42558B2A-2321-40DD-B448-1F07A60B3B6F}" srcOrd="0" destOrd="0" presId="urn:microsoft.com/office/officeart/2005/8/layout/vProcess5"/>
    <dgm:cxn modelId="{AEFB56E5-38C2-4294-B410-01DE411B5F26}" type="presOf" srcId="{E2883853-E500-466C-8D3A-18EEE8209F32}" destId="{0CD55133-FA08-478D-B999-157266F69E23}" srcOrd="0" destOrd="0" presId="urn:microsoft.com/office/officeart/2005/8/layout/vProcess5"/>
    <dgm:cxn modelId="{DDF5E6EC-AA22-4EBB-BA1F-D100C41340DB}" type="presOf" srcId="{D007F91B-F083-4ECE-B356-182D20A87146}" destId="{B0C5BBC3-7945-463F-A88B-1943CFAE9906}" srcOrd="0" destOrd="0" presId="urn:microsoft.com/office/officeart/2005/8/layout/vProcess5"/>
    <dgm:cxn modelId="{71605000-9462-4FA9-8A38-461CBCD67A57}" type="presParOf" srcId="{B0C5BBC3-7945-463F-A88B-1943CFAE9906}" destId="{8805E876-C7DF-4DC7-93C2-BF99B5E5E01E}" srcOrd="0" destOrd="0" presId="urn:microsoft.com/office/officeart/2005/8/layout/vProcess5"/>
    <dgm:cxn modelId="{2EE4C991-9A8D-4B1E-A590-D0E8F68F561E}" type="presParOf" srcId="{B0C5BBC3-7945-463F-A88B-1943CFAE9906}" destId="{0A878281-DF76-40EE-9806-D3ACC7B176FE}" srcOrd="1" destOrd="0" presId="urn:microsoft.com/office/officeart/2005/8/layout/vProcess5"/>
    <dgm:cxn modelId="{2D29AD1A-8D8F-4ED3-8AFB-D6EA8B042DDF}" type="presParOf" srcId="{B0C5BBC3-7945-463F-A88B-1943CFAE9906}" destId="{485D4A92-D3CF-4C84-83C3-0D2807719068}" srcOrd="2" destOrd="0" presId="urn:microsoft.com/office/officeart/2005/8/layout/vProcess5"/>
    <dgm:cxn modelId="{DC79C3BE-5D6C-4F91-B757-3D29DA747E21}" type="presParOf" srcId="{B0C5BBC3-7945-463F-A88B-1943CFAE9906}" destId="{42558B2A-2321-40DD-B448-1F07A60B3B6F}" srcOrd="3" destOrd="0" presId="urn:microsoft.com/office/officeart/2005/8/layout/vProcess5"/>
    <dgm:cxn modelId="{0922D137-8882-41F3-ADAA-3F8A42F58EA4}" type="presParOf" srcId="{B0C5BBC3-7945-463F-A88B-1943CFAE9906}" destId="{DF033E3D-149D-4734-A2A6-C2A3C99C0F74}" srcOrd="4" destOrd="0" presId="urn:microsoft.com/office/officeart/2005/8/layout/vProcess5"/>
    <dgm:cxn modelId="{BFFED877-7627-47CF-9A14-1A4DDAE230CE}" type="presParOf" srcId="{B0C5BBC3-7945-463F-A88B-1943CFAE9906}" destId="{80038A13-AE5D-4EEB-A2F7-1E7E67604036}" srcOrd="5" destOrd="0" presId="urn:microsoft.com/office/officeart/2005/8/layout/vProcess5"/>
    <dgm:cxn modelId="{7E5BF2D7-0D8A-4CB5-8F47-3FE63B40F630}" type="presParOf" srcId="{B0C5BBC3-7945-463F-A88B-1943CFAE9906}" destId="{7271B519-4755-47E9-B262-F7D3009CAAF9}" srcOrd="6" destOrd="0" presId="urn:microsoft.com/office/officeart/2005/8/layout/vProcess5"/>
    <dgm:cxn modelId="{DB003B40-5788-43A4-B359-025A7C98A3B7}" type="presParOf" srcId="{B0C5BBC3-7945-463F-A88B-1943CFAE9906}" destId="{0CD55133-FA08-478D-B999-157266F69E23}" srcOrd="7" destOrd="0" presId="urn:microsoft.com/office/officeart/2005/8/layout/vProcess5"/>
    <dgm:cxn modelId="{68BABC1B-14A0-4403-ADB2-DB29EADE2727}" type="presParOf" srcId="{B0C5BBC3-7945-463F-A88B-1943CFAE9906}" destId="{B85DEEBB-E3BC-4FA5-A789-9CA941FBDBFE}" srcOrd="8" destOrd="0" presId="urn:microsoft.com/office/officeart/2005/8/layout/vProcess5"/>
    <dgm:cxn modelId="{1C8FC402-591D-4C99-99C6-E4C74142DE54}" type="presParOf" srcId="{B0C5BBC3-7945-463F-A88B-1943CFAE9906}" destId="{60DAAAC9-84D4-44E6-AC0D-122B9B1A60B5}" srcOrd="9" destOrd="0" presId="urn:microsoft.com/office/officeart/2005/8/layout/vProcess5"/>
    <dgm:cxn modelId="{87C4EA48-2C83-4E52-8909-0A535C6AFBFF}" type="presParOf" srcId="{B0C5BBC3-7945-463F-A88B-1943CFAE9906}" destId="{379C063F-07C7-4A9A-9037-6FE4FD7E3095}" srcOrd="10" destOrd="0" presId="urn:microsoft.com/office/officeart/2005/8/layout/vProcess5"/>
    <dgm:cxn modelId="{2C8638D6-5563-45B0-ABB4-52E59E27AC75}" type="presParOf" srcId="{B0C5BBC3-7945-463F-A88B-1943CFAE9906}" destId="{BA1188E6-F81A-4B15-97AF-329EB2961E9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878281-DF76-40EE-9806-D3ACC7B176FE}">
      <dsp:nvSpPr>
        <dsp:cNvPr id="0" name=""/>
        <dsp:cNvSpPr/>
      </dsp:nvSpPr>
      <dsp:spPr>
        <a:xfrm>
          <a:off x="0" y="0"/>
          <a:ext cx="4022376" cy="628251"/>
        </a:xfrm>
        <a:prstGeom prst="roundRect">
          <a:avLst>
            <a:gd name="adj" fmla="val 10000"/>
          </a:avLst>
        </a:prstGeom>
        <a:solidFill>
          <a:srgbClr val="E7365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       </a:t>
          </a:r>
          <a:r>
            <a:rPr lang="en-US" sz="2200" kern="1200" dirty="0" err="1"/>
            <a:t>tekuće</a:t>
          </a:r>
          <a:r>
            <a:rPr lang="en-US" sz="2200" kern="1200" dirty="0"/>
            <a:t> </a:t>
          </a:r>
          <a:r>
            <a:rPr lang="en-US" sz="2200" kern="1200" dirty="0" err="1"/>
            <a:t>vezivno</a:t>
          </a:r>
          <a:r>
            <a:rPr lang="en-US" sz="2200" kern="1200" dirty="0"/>
            <a:t> </a:t>
          </a:r>
          <a:r>
            <a:rPr lang="en-US" sz="2200" kern="1200" dirty="0" err="1"/>
            <a:t>tkivo</a:t>
          </a:r>
          <a:endParaRPr lang="en-US" sz="2200" kern="1200" dirty="0"/>
        </a:p>
      </dsp:txBody>
      <dsp:txXfrm>
        <a:off x="18401" y="18401"/>
        <a:ext cx="3291356" cy="591449"/>
      </dsp:txXfrm>
    </dsp:sp>
    <dsp:sp modelId="{485D4A92-D3CF-4C84-83C3-0D2807719068}">
      <dsp:nvSpPr>
        <dsp:cNvPr id="0" name=""/>
        <dsp:cNvSpPr/>
      </dsp:nvSpPr>
      <dsp:spPr>
        <a:xfrm>
          <a:off x="336873" y="742478"/>
          <a:ext cx="4022376" cy="628251"/>
        </a:xfrm>
        <a:prstGeom prst="roundRect">
          <a:avLst>
            <a:gd name="adj" fmla="val 10000"/>
          </a:avLst>
        </a:prstGeom>
        <a:solidFill>
          <a:srgbClr val="E7365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         </a:t>
          </a:r>
          <a:r>
            <a:rPr lang="en-US" sz="2200" kern="1200" dirty="0" err="1"/>
            <a:t>karakterističan</a:t>
          </a:r>
          <a:r>
            <a:rPr lang="en-US" sz="2200" kern="1200" dirty="0"/>
            <a:t> </a:t>
          </a:r>
          <a:r>
            <a:rPr lang="en-US" sz="2200" kern="1200" dirty="0" err="1"/>
            <a:t>miris</a:t>
          </a:r>
          <a:endParaRPr lang="en-US" sz="2200" kern="1200" dirty="0"/>
        </a:p>
      </dsp:txBody>
      <dsp:txXfrm>
        <a:off x="355274" y="760879"/>
        <a:ext cx="3240336" cy="591449"/>
      </dsp:txXfrm>
    </dsp:sp>
    <dsp:sp modelId="{42558B2A-2321-40DD-B448-1F07A60B3B6F}">
      <dsp:nvSpPr>
        <dsp:cNvPr id="0" name=""/>
        <dsp:cNvSpPr/>
      </dsp:nvSpPr>
      <dsp:spPr>
        <a:xfrm>
          <a:off x="668720" y="1484957"/>
          <a:ext cx="4022376" cy="628251"/>
        </a:xfrm>
        <a:prstGeom prst="roundRect">
          <a:avLst>
            <a:gd name="adj" fmla="val 10000"/>
          </a:avLst>
        </a:prstGeom>
        <a:solidFill>
          <a:srgbClr val="E7365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             </a:t>
          </a:r>
          <a:r>
            <a:rPr lang="en-US" sz="2200" kern="1200" dirty="0" err="1"/>
            <a:t>slani</a:t>
          </a:r>
          <a:r>
            <a:rPr lang="en-US" sz="2200" kern="1200" dirty="0"/>
            <a:t> </a:t>
          </a:r>
          <a:r>
            <a:rPr lang="en-US" sz="2200" kern="1200" dirty="0" err="1"/>
            <a:t>okus</a:t>
          </a:r>
          <a:endParaRPr lang="en-US" sz="2200" kern="1200" dirty="0"/>
        </a:p>
      </dsp:txBody>
      <dsp:txXfrm>
        <a:off x="687121" y="1503358"/>
        <a:ext cx="3245364" cy="591449"/>
      </dsp:txXfrm>
    </dsp:sp>
    <dsp:sp modelId="{DF033E3D-149D-4734-A2A6-C2A3C99C0F74}">
      <dsp:nvSpPr>
        <dsp:cNvPr id="0" name=""/>
        <dsp:cNvSpPr/>
      </dsp:nvSpPr>
      <dsp:spPr>
        <a:xfrm>
          <a:off x="995779" y="2227435"/>
          <a:ext cx="4022376" cy="628251"/>
        </a:xfrm>
        <a:prstGeom prst="roundRect">
          <a:avLst>
            <a:gd name="adj" fmla="val 10000"/>
          </a:avLst>
        </a:prstGeom>
        <a:solidFill>
          <a:srgbClr val="E7365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          5 L u </a:t>
          </a:r>
          <a:r>
            <a:rPr lang="en-US" sz="2200" kern="1200" dirty="0" err="1"/>
            <a:t>tijelu</a:t>
          </a:r>
          <a:r>
            <a:rPr lang="en-US" sz="2200" kern="1200" dirty="0"/>
            <a:t> </a:t>
          </a:r>
          <a:r>
            <a:rPr lang="en-US" sz="2200" kern="1200" dirty="0" err="1"/>
            <a:t>čovjeka</a:t>
          </a:r>
          <a:endParaRPr lang="en-US" sz="2200" kern="1200" dirty="0"/>
        </a:p>
      </dsp:txBody>
      <dsp:txXfrm>
        <a:off x="1014180" y="2245836"/>
        <a:ext cx="3240336" cy="591449"/>
      </dsp:txXfrm>
    </dsp:sp>
    <dsp:sp modelId="{80038A13-AE5D-4EEB-A2F7-1E7E67604036}">
      <dsp:nvSpPr>
        <dsp:cNvPr id="0" name=""/>
        <dsp:cNvSpPr/>
      </dsp:nvSpPr>
      <dsp:spPr>
        <a:xfrm>
          <a:off x="3279808" y="495610"/>
          <a:ext cx="408363" cy="40836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371690" y="495610"/>
        <a:ext cx="224599" cy="307293"/>
      </dsp:txXfrm>
    </dsp:sp>
    <dsp:sp modelId="{7271B519-4755-47E9-B262-F7D3009CAAF9}">
      <dsp:nvSpPr>
        <dsp:cNvPr id="0" name=""/>
        <dsp:cNvSpPr/>
      </dsp:nvSpPr>
      <dsp:spPr>
        <a:xfrm>
          <a:off x="3669892" y="1309283"/>
          <a:ext cx="408363" cy="40836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761774" y="1309283"/>
        <a:ext cx="224599" cy="307293"/>
      </dsp:txXfrm>
    </dsp:sp>
    <dsp:sp modelId="{0CD55133-FA08-478D-B999-157266F69E23}">
      <dsp:nvSpPr>
        <dsp:cNvPr id="0" name=""/>
        <dsp:cNvSpPr/>
      </dsp:nvSpPr>
      <dsp:spPr>
        <a:xfrm>
          <a:off x="4212453" y="2048005"/>
          <a:ext cx="408363" cy="40836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4304335" y="2048005"/>
        <a:ext cx="224599" cy="3072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2F470-033A-EBBA-9B9A-6A09B2650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DF386A-306C-FBDB-83AF-C18539238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EF2D3-ACC4-3B3D-621A-81CF3C509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564-462D-4580-B373-20784CF2F2D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55B78-08E9-65AD-A272-37E93A47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E1DEC-B34E-AFF7-BC19-362193532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558-9EF7-4941-BB10-04708AE1C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35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809E7-56FA-ADE0-BC95-BBCB96DF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066D6F-2156-FC89-182E-288D1B4C4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27689-4830-DB31-934E-EB0ACDF39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564-462D-4580-B373-20784CF2F2D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BB6D8-8C85-00DC-B33B-2736F3A97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E5F44-DAC8-C502-997B-3D62B0EE6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558-9EF7-4941-BB10-04708AE1C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1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F9022F-EBF3-494B-E8E4-FC184541E8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7B3D1-BB69-E848-F4F2-32DC7DBB0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C82D6-AE2D-55CF-624E-F3DF4C5B8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564-462D-4580-B373-20784CF2F2D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10B92-3675-971F-BC3F-2F88EBC7C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E4E59-B2D0-8856-C1BC-7B462D7C9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558-9EF7-4941-BB10-04708AE1C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3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D6866-B4E3-2F68-96F3-5981022D4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55364-54F5-E253-DF91-206DDF41B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E1AEB-45F5-71F9-232F-DDF8CEB0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564-462D-4580-B373-20784CF2F2D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B35C7-41CD-44AA-B007-5E6147921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629EE-082A-49CB-EC3C-58054466E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558-9EF7-4941-BB10-04708AE1C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0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05F4-D3BC-A996-6406-47706BAC0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686A6-FAA0-82BA-9E7D-3F399B8AA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7C23C-7FBB-02D1-D8B1-1F6833055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564-462D-4580-B373-20784CF2F2D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5FAF8-9500-0FA2-A8DD-728FAB3C2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76990-135F-8859-2798-C6E8F386C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558-9EF7-4941-BB10-04708AE1C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94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4B106-1876-75DA-292F-3979AA1E3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D5268-6BAF-A199-326E-EC7D55CEA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30382-C62C-ACEC-6B7F-FB09D6D5F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4292E-F3E0-08B5-00D8-B906D6F15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564-462D-4580-B373-20784CF2F2D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3704D-A43F-67CF-A459-B01EB40C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3C511-4F41-3B0F-3193-DC1258C5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558-9EF7-4941-BB10-04708AE1C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509EE-6C19-7955-A338-3050B3189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39C87-C132-98C4-2659-8D3A50304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5C261-C2E0-BF40-4B10-CB93C3261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DC60BE-329D-0276-541A-E4B7AC98B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4817F4-1E08-FB0B-2C50-F0A3D987C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2BFDF8-E9D9-61B6-B670-E020984E7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564-462D-4580-B373-20784CF2F2D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7612DA-26D4-84DD-F5F5-5C15BB47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49A669-36EB-C72C-AE85-2E6B0720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558-9EF7-4941-BB10-04708AE1C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30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6D09D-1ADD-D9AC-9C93-FCDA0FA08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43808-365D-90EE-BEE1-1EC953F8B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564-462D-4580-B373-20784CF2F2D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A33C5E-76DA-5340-72DE-647DA7DC4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9A73A-6D13-3ED2-F200-EC3137AB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558-9EF7-4941-BB10-04708AE1C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9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DBB6EC-1D40-3CBD-2FDC-AC04C8B3C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564-462D-4580-B373-20784CF2F2D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C3D45C-4B67-3A94-902F-64563EB3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E1B39-696A-A239-3C91-86EC98BDC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558-9EF7-4941-BB10-04708AE1C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21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3D529-5276-631B-C2ED-75A8264DF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5AD21-56D1-DC6E-AB0C-B2E6EDAEE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EE402-6A2F-C8CA-E30F-F7180B09C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0BC7A-365D-734A-81E7-A0A2354F3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564-462D-4580-B373-20784CF2F2D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2D09B-77F7-A894-C288-4AE05A2BD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4C84D-4F7B-146F-AE03-48E6F26E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558-9EF7-4941-BB10-04708AE1C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00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7A773-34D1-4DA6-6FCE-6E808B991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6CE366-F004-F3B0-B23A-6D4B41FBCF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F396FD-7080-AFF9-C73C-AC91E4E49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82671-5864-976F-F359-C09C63DAB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564-462D-4580-B373-20784CF2F2D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CB05E-30A8-E0AE-22F9-70D5FD081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CA8D3A-9A6A-06BF-87BE-0D9286EE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558-9EF7-4941-BB10-04708AE1C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12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8A39E1-1634-A8DC-A517-8108DE81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2682C-3CC0-0DF1-4A05-6ABC27697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60F2B-63EF-6EA0-0744-3B6ED253DF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A36564-462D-4580-B373-20784CF2F2D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EC57A-9D70-2F67-E6C6-6563186C6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DCB25-5ADF-0702-160A-24D2151FA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9FD558-9EF7-4941-BB10-04708AE1C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9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415EB491-25B2-ACE5-1240-6293EBF4D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Dripping Blood Letters Images – Browse 4,725 Stock Photos ...">
            <a:extLst>
              <a:ext uri="{FF2B5EF4-FFF2-40B4-BE49-F238E27FC236}">
                <a16:creationId xmlns:a16="http://schemas.microsoft.com/office/drawing/2014/main" id="{5B8BB5F7-A989-478B-54B9-4B2E7A398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0" t="27473" r="4682" b="51846"/>
          <a:stretch>
            <a:fillRect/>
          </a:stretch>
        </p:blipFill>
        <p:spPr bwMode="auto">
          <a:xfrm>
            <a:off x="5094088" y="1964274"/>
            <a:ext cx="570274" cy="70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ripping Blood Letters Images – Browse 4,725 Stock Photos ...">
            <a:extLst>
              <a:ext uri="{FF2B5EF4-FFF2-40B4-BE49-F238E27FC236}">
                <a16:creationId xmlns:a16="http://schemas.microsoft.com/office/drawing/2014/main" id="{9CB9D615-1797-11C7-887C-D2EA2B621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" t="50896" r="81483" b="28423"/>
          <a:stretch>
            <a:fillRect/>
          </a:stretch>
        </p:blipFill>
        <p:spPr bwMode="auto">
          <a:xfrm>
            <a:off x="6664738" y="2001214"/>
            <a:ext cx="570274" cy="70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ripping Blood Letters Images – Browse 4,725 Stock Photos ...">
            <a:extLst>
              <a:ext uri="{FF2B5EF4-FFF2-40B4-BE49-F238E27FC236}">
                <a16:creationId xmlns:a16="http://schemas.microsoft.com/office/drawing/2014/main" id="{5ABD2729-CD2E-7402-653F-4B6FFD7B5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3" t="50895" r="4690" b="28423"/>
          <a:stretch>
            <a:fillRect/>
          </a:stretch>
        </p:blipFill>
        <p:spPr bwMode="auto">
          <a:xfrm>
            <a:off x="3547909" y="2010534"/>
            <a:ext cx="570273" cy="70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ripping Blood Letters Images – Browse 4,725 Stock Photos ...">
            <a:extLst>
              <a:ext uri="{FF2B5EF4-FFF2-40B4-BE49-F238E27FC236}">
                <a16:creationId xmlns:a16="http://schemas.microsoft.com/office/drawing/2014/main" id="{D67442C9-D6E5-83D3-9116-03E76889A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6" t="50000" r="32514" b="28423"/>
          <a:stretch>
            <a:fillRect/>
          </a:stretch>
        </p:blipFill>
        <p:spPr bwMode="auto">
          <a:xfrm>
            <a:off x="4019657" y="1985433"/>
            <a:ext cx="747252" cy="73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ripping Blood Letters Images – Browse 4,725 Stock Photos ...">
            <a:extLst>
              <a:ext uri="{FF2B5EF4-FFF2-40B4-BE49-F238E27FC236}">
                <a16:creationId xmlns:a16="http://schemas.microsoft.com/office/drawing/2014/main" id="{66D94BC5-CCE3-FAA8-5A3F-C3DDDFC50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8" t="50000" r="20186" b="28423"/>
          <a:stretch>
            <a:fillRect/>
          </a:stretch>
        </p:blipFill>
        <p:spPr bwMode="auto">
          <a:xfrm>
            <a:off x="5672540" y="1978149"/>
            <a:ext cx="540776" cy="73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ripping Blood Letters Images – Browse 4,725 Stock Photos ...">
            <a:extLst>
              <a:ext uri="{FF2B5EF4-FFF2-40B4-BE49-F238E27FC236}">
                <a16:creationId xmlns:a16="http://schemas.microsoft.com/office/drawing/2014/main" id="{AFD728C1-972E-A23E-8DA1-897962A04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6" t="50000" r="65909" b="28423"/>
          <a:stretch>
            <a:fillRect/>
          </a:stretch>
        </p:blipFill>
        <p:spPr bwMode="auto">
          <a:xfrm>
            <a:off x="6208569" y="1972977"/>
            <a:ext cx="515271" cy="73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ripping Blood Letters Images – Browse 4,725 Stock Photos ...">
            <a:extLst>
              <a:ext uri="{FF2B5EF4-FFF2-40B4-BE49-F238E27FC236}">
                <a16:creationId xmlns:a16="http://schemas.microsoft.com/office/drawing/2014/main" id="{3E7AB71F-85E0-2BD7-ADAB-58ED31176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6" t="50000" r="32514" b="28423"/>
          <a:stretch>
            <a:fillRect/>
          </a:stretch>
        </p:blipFill>
        <p:spPr bwMode="auto">
          <a:xfrm>
            <a:off x="7167283" y="1977621"/>
            <a:ext cx="764993" cy="73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ripping Blood Letters Images – Browse 4,725 Stock Photos ...">
            <a:extLst>
              <a:ext uri="{FF2B5EF4-FFF2-40B4-BE49-F238E27FC236}">
                <a16:creationId xmlns:a16="http://schemas.microsoft.com/office/drawing/2014/main" id="{79835148-0013-D538-4ABE-C27029F1D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3" t="50895" r="4690" b="28423"/>
          <a:stretch>
            <a:fillRect/>
          </a:stretch>
        </p:blipFill>
        <p:spPr bwMode="auto">
          <a:xfrm>
            <a:off x="7694709" y="2024372"/>
            <a:ext cx="570273" cy="70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ripping Blood Letters Images – Browse 4,725 Stock Photos ...">
            <a:extLst>
              <a:ext uri="{FF2B5EF4-FFF2-40B4-BE49-F238E27FC236}">
                <a16:creationId xmlns:a16="http://schemas.microsoft.com/office/drawing/2014/main" id="{FE6D25CC-0A49-5237-1524-9270148F1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7356" r="81945" b="71999"/>
          <a:stretch>
            <a:fillRect/>
          </a:stretch>
        </p:blipFill>
        <p:spPr bwMode="auto">
          <a:xfrm>
            <a:off x="4541077" y="2004931"/>
            <a:ext cx="601610" cy="70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Dripping Blood Letters Images – Browse 4,725 Stock Photos ...">
            <a:extLst>
              <a:ext uri="{FF2B5EF4-FFF2-40B4-BE49-F238E27FC236}">
                <a16:creationId xmlns:a16="http://schemas.microsoft.com/office/drawing/2014/main" id="{00464F17-F88F-302C-CD39-5642B96AE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3" t="50895" r="4690" b="28423"/>
          <a:stretch>
            <a:fillRect/>
          </a:stretch>
        </p:blipFill>
        <p:spPr bwMode="auto">
          <a:xfrm>
            <a:off x="3080378" y="2816168"/>
            <a:ext cx="570273" cy="70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ripping Blood Letters Images – Browse 4,725 Stock Photos ...">
            <a:extLst>
              <a:ext uri="{FF2B5EF4-FFF2-40B4-BE49-F238E27FC236}">
                <a16:creationId xmlns:a16="http://schemas.microsoft.com/office/drawing/2014/main" id="{1317F0FB-D0E3-BAA6-BB39-86BE8520A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6" t="50000" r="32514" b="28423"/>
          <a:stretch>
            <a:fillRect/>
          </a:stretch>
        </p:blipFill>
        <p:spPr bwMode="auto">
          <a:xfrm>
            <a:off x="4546080" y="2803616"/>
            <a:ext cx="747252" cy="73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Dripping Blood Letters Images – Browse 4,725 Stock Photos ...">
            <a:extLst>
              <a:ext uri="{FF2B5EF4-FFF2-40B4-BE49-F238E27FC236}">
                <a16:creationId xmlns:a16="http://schemas.microsoft.com/office/drawing/2014/main" id="{DC4DD1D5-A07F-30B0-23D9-59DB1EB2A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7356" r="81945" b="71999"/>
          <a:stretch>
            <a:fillRect/>
          </a:stretch>
        </p:blipFill>
        <p:spPr bwMode="auto">
          <a:xfrm>
            <a:off x="4032355" y="2829947"/>
            <a:ext cx="601610" cy="70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Dripping Blood Letters Images – Browse 4,725 Stock Photos ...">
            <a:extLst>
              <a:ext uri="{FF2B5EF4-FFF2-40B4-BE49-F238E27FC236}">
                <a16:creationId xmlns:a16="http://schemas.microsoft.com/office/drawing/2014/main" id="{BC00C387-7D9C-A512-6AA6-505EE2A31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7" t="72688" r="66236" b="6631"/>
          <a:stretch>
            <a:fillRect/>
          </a:stretch>
        </p:blipFill>
        <p:spPr bwMode="auto">
          <a:xfrm>
            <a:off x="3594102" y="2803616"/>
            <a:ext cx="570274" cy="70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Dripping Blood Letters Images – Browse 4,725 Stock Photos ...">
            <a:extLst>
              <a:ext uri="{FF2B5EF4-FFF2-40B4-BE49-F238E27FC236}">
                <a16:creationId xmlns:a16="http://schemas.microsoft.com/office/drawing/2014/main" id="{7F362C04-DBEC-250E-0EEA-93071F399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4" t="29247" r="70641" b="50072"/>
          <a:stretch>
            <a:fillRect/>
          </a:stretch>
        </p:blipFill>
        <p:spPr bwMode="auto">
          <a:xfrm>
            <a:off x="5135132" y="2874791"/>
            <a:ext cx="367788" cy="70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Dripping Blood Letters Images – Browse 4,725 Stock Photos ...">
            <a:extLst>
              <a:ext uri="{FF2B5EF4-FFF2-40B4-BE49-F238E27FC236}">
                <a16:creationId xmlns:a16="http://schemas.microsoft.com/office/drawing/2014/main" id="{45EB0088-0EAC-98D2-0889-E34CD0520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7930" r="32130" b="73467"/>
          <a:stretch>
            <a:fillRect/>
          </a:stretch>
        </p:blipFill>
        <p:spPr bwMode="auto">
          <a:xfrm>
            <a:off x="7357648" y="2838245"/>
            <a:ext cx="426785" cy="63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Dripping Blood Letters Images – Browse 4,725 Stock Photos ...">
            <a:extLst>
              <a:ext uri="{FF2B5EF4-FFF2-40B4-BE49-F238E27FC236}">
                <a16:creationId xmlns:a16="http://schemas.microsoft.com/office/drawing/2014/main" id="{8078885A-E1F2-EAB6-9B9E-01D0D5AAB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" t="50896" r="81483" b="28423"/>
          <a:stretch>
            <a:fillRect/>
          </a:stretch>
        </p:blipFill>
        <p:spPr bwMode="auto">
          <a:xfrm>
            <a:off x="8195207" y="2823272"/>
            <a:ext cx="570274" cy="70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Dripping Blood Letters Images – Browse 4,725 Stock Photos ...">
            <a:extLst>
              <a:ext uri="{FF2B5EF4-FFF2-40B4-BE49-F238E27FC236}">
                <a16:creationId xmlns:a16="http://schemas.microsoft.com/office/drawing/2014/main" id="{7975D469-F04A-3A4E-B6E8-535ADC7C2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3" t="50895" r="4690" b="28423"/>
          <a:stretch>
            <a:fillRect/>
          </a:stretch>
        </p:blipFill>
        <p:spPr bwMode="auto">
          <a:xfrm>
            <a:off x="6034008" y="2819813"/>
            <a:ext cx="570273" cy="70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Dripping Blood Letters Images – Browse 4,725 Stock Photos ...">
            <a:extLst>
              <a:ext uri="{FF2B5EF4-FFF2-40B4-BE49-F238E27FC236}">
                <a16:creationId xmlns:a16="http://schemas.microsoft.com/office/drawing/2014/main" id="{5DD5A62D-A5B2-3BAF-33A5-7CBA8798E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4" t="29247" r="70641" b="50072"/>
          <a:stretch>
            <a:fillRect/>
          </a:stretch>
        </p:blipFill>
        <p:spPr bwMode="auto">
          <a:xfrm>
            <a:off x="6618078" y="2847929"/>
            <a:ext cx="367788" cy="70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Dripping Blood Letters Images – Browse 4,725 Stock Photos ...">
            <a:extLst>
              <a:ext uri="{FF2B5EF4-FFF2-40B4-BE49-F238E27FC236}">
                <a16:creationId xmlns:a16="http://schemas.microsoft.com/office/drawing/2014/main" id="{E77B8E52-C13B-04AA-2271-6C9DB8D08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9" t="27071" r="57616" b="51218"/>
          <a:stretch>
            <a:fillRect/>
          </a:stretch>
        </p:blipFill>
        <p:spPr bwMode="auto">
          <a:xfrm>
            <a:off x="6956116" y="2769789"/>
            <a:ext cx="432619" cy="74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Dripping Blood Letters Images – Browse 4,725 Stock Photos ...">
            <a:extLst>
              <a:ext uri="{FF2B5EF4-FFF2-40B4-BE49-F238E27FC236}">
                <a16:creationId xmlns:a16="http://schemas.microsoft.com/office/drawing/2014/main" id="{29BC832D-A444-7E18-049D-8F63828A8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6" t="28638" r="18381" b="51836"/>
          <a:stretch>
            <a:fillRect/>
          </a:stretch>
        </p:blipFill>
        <p:spPr bwMode="auto">
          <a:xfrm>
            <a:off x="8708932" y="2807245"/>
            <a:ext cx="589937" cy="66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Dripping Blood Letters Images – Browse 4,725 Stock Photos ...">
            <a:extLst>
              <a:ext uri="{FF2B5EF4-FFF2-40B4-BE49-F238E27FC236}">
                <a16:creationId xmlns:a16="http://schemas.microsoft.com/office/drawing/2014/main" id="{7D69B6C8-F174-1A2B-38AC-244D6DFDC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9" t="28637" r="33181" b="51837"/>
          <a:stretch>
            <a:fillRect/>
          </a:stretch>
        </p:blipFill>
        <p:spPr bwMode="auto">
          <a:xfrm>
            <a:off x="7816078" y="2807246"/>
            <a:ext cx="426785" cy="66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Dripping Blood Letters Images – Browse 4,725 Stock Photos ...">
            <a:extLst>
              <a:ext uri="{FF2B5EF4-FFF2-40B4-BE49-F238E27FC236}">
                <a16:creationId xmlns:a16="http://schemas.microsoft.com/office/drawing/2014/main" id="{F5942862-24AC-38B2-1BCB-A92E46460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" t="72688" r="80787" b="6631"/>
          <a:stretch>
            <a:fillRect/>
          </a:stretch>
        </p:blipFill>
        <p:spPr bwMode="auto">
          <a:xfrm>
            <a:off x="4313051" y="3707787"/>
            <a:ext cx="598843" cy="70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Dripping Blood Letters Images – Browse 4,725 Stock Photos ...">
            <a:extLst>
              <a:ext uri="{FF2B5EF4-FFF2-40B4-BE49-F238E27FC236}">
                <a16:creationId xmlns:a16="http://schemas.microsoft.com/office/drawing/2014/main" id="{475C56BC-8B58-E404-EC03-0D3F4B912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9" t="72688" r="5865" b="6631"/>
          <a:stretch>
            <a:fillRect/>
          </a:stretch>
        </p:blipFill>
        <p:spPr bwMode="auto">
          <a:xfrm>
            <a:off x="6617528" y="3699485"/>
            <a:ext cx="403272" cy="70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Dripping Blood Letters Images – Browse 4,725 Stock Photos ...">
            <a:extLst>
              <a:ext uri="{FF2B5EF4-FFF2-40B4-BE49-F238E27FC236}">
                <a16:creationId xmlns:a16="http://schemas.microsoft.com/office/drawing/2014/main" id="{EB6EAD78-38EE-B4BA-C188-39C960532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8" t="50000" r="20186" b="28423"/>
          <a:stretch>
            <a:fillRect/>
          </a:stretch>
        </p:blipFill>
        <p:spPr bwMode="auto">
          <a:xfrm>
            <a:off x="5104596" y="3701191"/>
            <a:ext cx="540776" cy="73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Dripping Blood Letters Images – Browse 4,725 Stock Photos ...">
            <a:extLst>
              <a:ext uri="{FF2B5EF4-FFF2-40B4-BE49-F238E27FC236}">
                <a16:creationId xmlns:a16="http://schemas.microsoft.com/office/drawing/2014/main" id="{EECAEE08-7AB1-9BDA-EE27-49F866447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4" t="29247" r="70641" b="50072"/>
          <a:stretch>
            <a:fillRect/>
          </a:stretch>
        </p:blipFill>
        <p:spPr bwMode="auto">
          <a:xfrm>
            <a:off x="7540910" y="3759601"/>
            <a:ext cx="367788" cy="70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Dripping Blood Letters Images – Browse 4,725 Stock Photos ...">
            <a:extLst>
              <a:ext uri="{FF2B5EF4-FFF2-40B4-BE49-F238E27FC236}">
                <a16:creationId xmlns:a16="http://schemas.microsoft.com/office/drawing/2014/main" id="{1B90EFA0-704D-0ACC-D9F0-A17122349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9" t="28637" r="33181" b="51837"/>
          <a:stretch>
            <a:fillRect/>
          </a:stretch>
        </p:blipFill>
        <p:spPr bwMode="auto">
          <a:xfrm>
            <a:off x="5621250" y="3719290"/>
            <a:ext cx="426785" cy="66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Dripping Blood Letters Images – Browse 4,725 Stock Photos ...">
            <a:extLst>
              <a:ext uri="{FF2B5EF4-FFF2-40B4-BE49-F238E27FC236}">
                <a16:creationId xmlns:a16="http://schemas.microsoft.com/office/drawing/2014/main" id="{B453E64B-B4D9-E738-1F87-BCC73169D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" t="72688" r="80787" b="6631"/>
          <a:stretch>
            <a:fillRect/>
          </a:stretch>
        </p:blipFill>
        <p:spPr bwMode="auto">
          <a:xfrm>
            <a:off x="6028671" y="3699484"/>
            <a:ext cx="598843" cy="70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Dripping Blood Letters Images – Browse 4,725 Stock Photos ...">
            <a:extLst>
              <a:ext uri="{FF2B5EF4-FFF2-40B4-BE49-F238E27FC236}">
                <a16:creationId xmlns:a16="http://schemas.microsoft.com/office/drawing/2014/main" id="{4BA537BF-9A2C-B10A-CA6C-2F02ED7D4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8" t="4785" r="67987" b="72276"/>
          <a:stretch>
            <a:fillRect/>
          </a:stretch>
        </p:blipFill>
        <p:spPr bwMode="auto">
          <a:xfrm>
            <a:off x="7008977" y="3632979"/>
            <a:ext cx="580103" cy="78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Dripping Blood Letters Images – Browse 4,725 Stock Photos ...">
            <a:extLst>
              <a:ext uri="{FF2B5EF4-FFF2-40B4-BE49-F238E27FC236}">
                <a16:creationId xmlns:a16="http://schemas.microsoft.com/office/drawing/2014/main" id="{6F1575B4-C93F-1392-F35A-CACCF52AF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9" t="72688" r="5865" b="6631"/>
          <a:stretch>
            <a:fillRect/>
          </a:stretch>
        </p:blipFill>
        <p:spPr bwMode="auto">
          <a:xfrm>
            <a:off x="4131445" y="4832440"/>
            <a:ext cx="403272" cy="70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Dripping Blood Letters Images – Browse 4,725 Stock Photos ...">
            <a:extLst>
              <a:ext uri="{FF2B5EF4-FFF2-40B4-BE49-F238E27FC236}">
                <a16:creationId xmlns:a16="http://schemas.microsoft.com/office/drawing/2014/main" id="{1B9C72E8-79EA-6273-1136-1F14E224E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7" t="72688" r="66236" b="6631"/>
          <a:stretch>
            <a:fillRect/>
          </a:stretch>
        </p:blipFill>
        <p:spPr bwMode="auto">
          <a:xfrm>
            <a:off x="6066489" y="4847801"/>
            <a:ext cx="570274" cy="70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Dripping Blood Letters Images – Browse 4,725 Stock Photos ...">
            <a:extLst>
              <a:ext uri="{FF2B5EF4-FFF2-40B4-BE49-F238E27FC236}">
                <a16:creationId xmlns:a16="http://schemas.microsoft.com/office/drawing/2014/main" id="{B11C3A61-B9E6-6CBE-6395-0979D86FC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7356" r="81945" b="71999"/>
          <a:stretch>
            <a:fillRect/>
          </a:stretch>
        </p:blipFill>
        <p:spPr bwMode="auto">
          <a:xfrm>
            <a:off x="5519668" y="4864602"/>
            <a:ext cx="601610" cy="70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Dripping Blood Letters Images – Browse 4,725 Stock Photos ...">
            <a:extLst>
              <a:ext uri="{FF2B5EF4-FFF2-40B4-BE49-F238E27FC236}">
                <a16:creationId xmlns:a16="http://schemas.microsoft.com/office/drawing/2014/main" id="{1265E4CF-5D02-1EDD-693F-8F74AF632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7" t="72688" r="66236" b="6631"/>
          <a:stretch>
            <a:fillRect/>
          </a:stretch>
        </p:blipFill>
        <p:spPr bwMode="auto">
          <a:xfrm>
            <a:off x="6700147" y="3506356"/>
            <a:ext cx="203650" cy="25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ripping Blood Letters Images – Browse 4,725 Stock Photos ...">
            <a:extLst>
              <a:ext uri="{FF2B5EF4-FFF2-40B4-BE49-F238E27FC236}">
                <a16:creationId xmlns:a16="http://schemas.microsoft.com/office/drawing/2014/main" id="{CCF3A35A-E36C-F805-ED8C-9F17F3D4C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8" t="5380" r="43164" b="73688"/>
          <a:stretch>
            <a:fillRect/>
          </a:stretch>
        </p:blipFill>
        <p:spPr bwMode="auto">
          <a:xfrm>
            <a:off x="4530796" y="4791867"/>
            <a:ext cx="578112" cy="71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Dripping Blood Letters Images – Browse 4,725 Stock Photos ...">
            <a:extLst>
              <a:ext uri="{FF2B5EF4-FFF2-40B4-BE49-F238E27FC236}">
                <a16:creationId xmlns:a16="http://schemas.microsoft.com/office/drawing/2014/main" id="{8CB7A6BE-18C4-A838-1A9D-4DCD3DC3E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6" t="50000" r="32514" b="28423"/>
          <a:stretch>
            <a:fillRect/>
          </a:stretch>
        </p:blipFill>
        <p:spPr bwMode="auto">
          <a:xfrm>
            <a:off x="4983970" y="4817077"/>
            <a:ext cx="764993" cy="73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Dripping Blood Letters Images – Browse 4,725 Stock Photos ...">
            <a:extLst>
              <a:ext uri="{FF2B5EF4-FFF2-40B4-BE49-F238E27FC236}">
                <a16:creationId xmlns:a16="http://schemas.microsoft.com/office/drawing/2014/main" id="{BECC4030-E22B-3E6E-FFCC-E4D4601D0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9" t="28637" r="33181" b="51837"/>
          <a:stretch>
            <a:fillRect/>
          </a:stretch>
        </p:blipFill>
        <p:spPr bwMode="auto">
          <a:xfrm>
            <a:off x="6612245" y="4864602"/>
            <a:ext cx="426785" cy="66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Dripping Blood Letters Images – Browse 4,725 Stock Photos ...">
            <a:extLst>
              <a:ext uri="{FF2B5EF4-FFF2-40B4-BE49-F238E27FC236}">
                <a16:creationId xmlns:a16="http://schemas.microsoft.com/office/drawing/2014/main" id="{CD8C4D85-08AA-9281-266E-45BCF569A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9" t="27071" r="57616" b="51218"/>
          <a:stretch>
            <a:fillRect/>
          </a:stretch>
        </p:blipFill>
        <p:spPr bwMode="auto">
          <a:xfrm>
            <a:off x="7047523" y="4817077"/>
            <a:ext cx="432619" cy="74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Dripping Blood Letters Images – Browse 4,725 Stock Photos ...">
            <a:extLst>
              <a:ext uri="{FF2B5EF4-FFF2-40B4-BE49-F238E27FC236}">
                <a16:creationId xmlns:a16="http://schemas.microsoft.com/office/drawing/2014/main" id="{E0516426-F932-3115-BAD3-FC7D4EA01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7356" r="81945" b="71999"/>
          <a:stretch>
            <a:fillRect/>
          </a:stretch>
        </p:blipFill>
        <p:spPr bwMode="auto">
          <a:xfrm>
            <a:off x="7369070" y="4874241"/>
            <a:ext cx="601610" cy="70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9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EEE76-0FE2-17FB-317C-05C0F36C7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E22C580-B34F-5A5D-0902-76D58B23285E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ABA9DF-13D5-7D94-AF34-9DF50FD2D293}"/>
              </a:ext>
            </a:extLst>
          </p:cNvPr>
          <p:cNvSpPr txBox="1"/>
          <p:nvPr/>
        </p:nvSpPr>
        <p:spPr>
          <a:xfrm>
            <a:off x="258096" y="86168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SASTAV KRVI</a:t>
            </a:r>
          </a:p>
        </p:txBody>
      </p:sp>
      <p:sp>
        <p:nvSpPr>
          <p:cNvPr id="3" name="Pravokutnik 1">
            <a:extLst>
              <a:ext uri="{FF2B5EF4-FFF2-40B4-BE49-F238E27FC236}">
                <a16:creationId xmlns:a16="http://schemas.microsoft.com/office/drawing/2014/main" id="{CAF1AF8B-A420-C41A-F186-69B1FA3DAF48}"/>
              </a:ext>
            </a:extLst>
          </p:cNvPr>
          <p:cNvSpPr/>
          <p:nvPr/>
        </p:nvSpPr>
        <p:spPr>
          <a:xfrm>
            <a:off x="218092" y="1853259"/>
            <a:ext cx="8385637" cy="113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najveće krvne stanice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uloga im je </a:t>
            </a:r>
            <a:r>
              <a:rPr lang="en-US" sz="24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zaštita</a:t>
            </a:r>
            <a:r>
              <a:rPr lang="hr-H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organizma od bolesti</a:t>
            </a:r>
          </a:p>
        </p:txBody>
      </p:sp>
      <p:sp>
        <p:nvSpPr>
          <p:cNvPr id="4" name="Pravokutnik 4">
            <a:extLst>
              <a:ext uri="{FF2B5EF4-FFF2-40B4-BE49-F238E27FC236}">
                <a16:creationId xmlns:a16="http://schemas.microsoft.com/office/drawing/2014/main" id="{24076D5F-8CA3-648E-DAF7-A3EF88B0D611}"/>
              </a:ext>
            </a:extLst>
          </p:cNvPr>
          <p:cNvSpPr/>
          <p:nvPr/>
        </p:nvSpPr>
        <p:spPr>
          <a:xfrm>
            <a:off x="167394" y="1505877"/>
            <a:ext cx="63452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LcParenR" startAt="2"/>
            </a:pPr>
            <a:r>
              <a:rPr lang="en-US" sz="2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LEUKOCITI</a:t>
            </a:r>
            <a:r>
              <a:rPr lang="hr-HR" sz="2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hr-HR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(bijele krvne stanice)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02D238-A846-F946-46AB-4F6C5821ED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7969" y="1642692"/>
            <a:ext cx="5067820" cy="4089514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FF6264A8-EA66-4C75-4C3D-1D3BE19E5B7F}"/>
              </a:ext>
            </a:extLst>
          </p:cNvPr>
          <p:cNvSpPr/>
          <p:nvPr/>
        </p:nvSpPr>
        <p:spPr>
          <a:xfrm>
            <a:off x="676459" y="4012206"/>
            <a:ext cx="3561243" cy="1720000"/>
          </a:xfrm>
          <a:prstGeom prst="wedgeRectCallout">
            <a:avLst>
              <a:gd name="adj1" fmla="val 66618"/>
              <a:gd name="adj2" fmla="val -11132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Prouči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sliku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pa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opiši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ulogu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leukocita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koristeći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pojmove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slike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" name="Picture 4" descr="Darivanje krvi | Udruga darivatelja krvi">
            <a:extLst>
              <a:ext uri="{FF2B5EF4-FFF2-40B4-BE49-F238E27FC236}">
                <a16:creationId xmlns:a16="http://schemas.microsoft.com/office/drawing/2014/main" id="{0A7F7C57-814C-22E8-3F25-D6D20279F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4945852" y="4213029"/>
            <a:ext cx="1150148" cy="113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06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1A0ED-E37B-C209-22C6-488E957B2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E36FEA9-6B8A-6140-5304-7706067230F3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4D0933-530E-0E8E-1250-4B0249A52E7C}"/>
              </a:ext>
            </a:extLst>
          </p:cNvPr>
          <p:cNvSpPr txBox="1"/>
          <p:nvPr/>
        </p:nvSpPr>
        <p:spPr>
          <a:xfrm>
            <a:off x="258096" y="86168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SASTAV KRVI</a:t>
            </a:r>
          </a:p>
        </p:txBody>
      </p:sp>
      <p:sp>
        <p:nvSpPr>
          <p:cNvPr id="3" name="Pravokutnik 1">
            <a:extLst>
              <a:ext uri="{FF2B5EF4-FFF2-40B4-BE49-F238E27FC236}">
                <a16:creationId xmlns:a16="http://schemas.microsoft.com/office/drawing/2014/main" id="{BFD3EF8D-5909-6FB3-8406-39B019524EE2}"/>
              </a:ext>
            </a:extLst>
          </p:cNvPr>
          <p:cNvSpPr/>
          <p:nvPr/>
        </p:nvSpPr>
        <p:spPr>
          <a:xfrm>
            <a:off x="357059" y="2012045"/>
            <a:ext cx="8723348" cy="1693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tjelešca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bez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jezgre</a:t>
            </a: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dijelovi stanica koji nastaju raspadom većih stanica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sudjeluju u </a:t>
            </a:r>
            <a:r>
              <a:rPr lang="hr-H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zgrušavanju krvi</a:t>
            </a:r>
            <a:r>
              <a:rPr lang="hr-HR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pri ozljedama krvnih žila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4" name="Pravokutnik 4">
            <a:extLst>
              <a:ext uri="{FF2B5EF4-FFF2-40B4-BE49-F238E27FC236}">
                <a16:creationId xmlns:a16="http://schemas.microsoft.com/office/drawing/2014/main" id="{B879AF6E-2728-7DFC-A5BD-40E1F607D3A1}"/>
              </a:ext>
            </a:extLst>
          </p:cNvPr>
          <p:cNvSpPr/>
          <p:nvPr/>
        </p:nvSpPr>
        <p:spPr>
          <a:xfrm>
            <a:off x="174969" y="1519602"/>
            <a:ext cx="63452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c) TROMBOCITI</a:t>
            </a:r>
            <a:r>
              <a:rPr lang="hr-HR" sz="2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hr-HR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(krvne pločice)</a:t>
            </a:r>
          </a:p>
        </p:txBody>
      </p:sp>
      <p:sp>
        <p:nvSpPr>
          <p:cNvPr id="5" name="Pravokutnik 5">
            <a:extLst>
              <a:ext uri="{FF2B5EF4-FFF2-40B4-BE49-F238E27FC236}">
                <a16:creationId xmlns:a16="http://schemas.microsoft.com/office/drawing/2014/main" id="{2E71F00F-EA41-E5C3-3CF1-58DAC83069B0}"/>
              </a:ext>
            </a:extLst>
          </p:cNvPr>
          <p:cNvSpPr/>
          <p:nvPr/>
        </p:nvSpPr>
        <p:spPr>
          <a:xfrm>
            <a:off x="1175880" y="3735915"/>
            <a:ext cx="10013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-&gt; zaustavljaju krvarenje i sprečavaju gubitak veće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količine krvi</a:t>
            </a:r>
            <a:endParaRPr lang="hr-HR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3B8AE-E5C0-A820-CEC4-7CE96CE38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21" y="4228358"/>
            <a:ext cx="9833761" cy="2525338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2A50A489-B097-205B-4363-839C9471CC46}"/>
              </a:ext>
            </a:extLst>
          </p:cNvPr>
          <p:cNvSpPr/>
          <p:nvPr/>
        </p:nvSpPr>
        <p:spPr>
          <a:xfrm>
            <a:off x="7760510" y="957475"/>
            <a:ext cx="4029119" cy="1172441"/>
          </a:xfrm>
          <a:prstGeom prst="wedgeRectCallout">
            <a:avLst>
              <a:gd name="adj1" fmla="val 20770"/>
              <a:gd name="adj2" fmla="val 98974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Promatrajući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sliku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opiši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koji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način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trombociti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sudjeluju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u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zgrušavanju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8" name="Picture 7" descr="Darivanje krvi | Udruga darivatelja krvi">
            <a:extLst>
              <a:ext uri="{FF2B5EF4-FFF2-40B4-BE49-F238E27FC236}">
                <a16:creationId xmlns:a16="http://schemas.microsoft.com/office/drawing/2014/main" id="{D8527E5C-5254-B774-CBF2-3BD462659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10651123" y="2725983"/>
            <a:ext cx="1183818" cy="117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01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07E96-8C5C-ABB0-F1B4-4BB150B13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7BF9363A-12C9-FBEF-FAC5-E196CCFBBC5C}"/>
              </a:ext>
            </a:extLst>
          </p:cNvPr>
          <p:cNvSpPr/>
          <p:nvPr/>
        </p:nvSpPr>
        <p:spPr>
          <a:xfrm>
            <a:off x="5402922" y="2213893"/>
            <a:ext cx="1809344" cy="783077"/>
          </a:xfrm>
          <a:custGeom>
            <a:avLst/>
            <a:gdLst>
              <a:gd name="csX0" fmla="*/ 0 w 1809344"/>
              <a:gd name="csY0" fmla="*/ 0 h 783077"/>
              <a:gd name="csX1" fmla="*/ 585021 w 1809344"/>
              <a:gd name="csY1" fmla="*/ 0 h 783077"/>
              <a:gd name="csX2" fmla="*/ 1188136 w 1809344"/>
              <a:gd name="csY2" fmla="*/ 0 h 783077"/>
              <a:gd name="csX3" fmla="*/ 1809344 w 1809344"/>
              <a:gd name="csY3" fmla="*/ 0 h 783077"/>
              <a:gd name="csX4" fmla="*/ 1809344 w 1809344"/>
              <a:gd name="csY4" fmla="*/ 399369 h 783077"/>
              <a:gd name="csX5" fmla="*/ 1809344 w 1809344"/>
              <a:gd name="csY5" fmla="*/ 783077 h 783077"/>
              <a:gd name="csX6" fmla="*/ 1170042 w 1809344"/>
              <a:gd name="csY6" fmla="*/ 783077 h 783077"/>
              <a:gd name="csX7" fmla="*/ 585021 w 1809344"/>
              <a:gd name="csY7" fmla="*/ 783077 h 783077"/>
              <a:gd name="csX8" fmla="*/ 0 w 1809344"/>
              <a:gd name="csY8" fmla="*/ 783077 h 783077"/>
              <a:gd name="csX9" fmla="*/ 0 w 1809344"/>
              <a:gd name="csY9" fmla="*/ 399369 h 783077"/>
              <a:gd name="csX10" fmla="*/ 0 w 1809344"/>
              <a:gd name="csY10" fmla="*/ 0 h 78307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809344" h="783077" fill="none" extrusionOk="0">
                <a:moveTo>
                  <a:pt x="0" y="0"/>
                </a:moveTo>
                <a:cubicBezTo>
                  <a:pt x="284063" y="15878"/>
                  <a:pt x="337389" y="11605"/>
                  <a:pt x="585021" y="0"/>
                </a:cubicBezTo>
                <a:cubicBezTo>
                  <a:pt x="832653" y="-11605"/>
                  <a:pt x="992524" y="-12571"/>
                  <a:pt x="1188136" y="0"/>
                </a:cubicBezTo>
                <a:cubicBezTo>
                  <a:pt x="1383749" y="12571"/>
                  <a:pt x="1553927" y="-4180"/>
                  <a:pt x="1809344" y="0"/>
                </a:cubicBezTo>
                <a:cubicBezTo>
                  <a:pt x="1820890" y="186292"/>
                  <a:pt x="1797964" y="232747"/>
                  <a:pt x="1809344" y="399369"/>
                </a:cubicBezTo>
                <a:cubicBezTo>
                  <a:pt x="1820724" y="565991"/>
                  <a:pt x="1824791" y="633853"/>
                  <a:pt x="1809344" y="783077"/>
                </a:cubicBezTo>
                <a:cubicBezTo>
                  <a:pt x="1672132" y="792308"/>
                  <a:pt x="1463725" y="794258"/>
                  <a:pt x="1170042" y="783077"/>
                </a:cubicBezTo>
                <a:cubicBezTo>
                  <a:pt x="876359" y="771896"/>
                  <a:pt x="781154" y="781379"/>
                  <a:pt x="585021" y="783077"/>
                </a:cubicBezTo>
                <a:cubicBezTo>
                  <a:pt x="388888" y="784775"/>
                  <a:pt x="283235" y="794349"/>
                  <a:pt x="0" y="783077"/>
                </a:cubicBezTo>
                <a:cubicBezTo>
                  <a:pt x="1857" y="643478"/>
                  <a:pt x="10685" y="498567"/>
                  <a:pt x="0" y="399369"/>
                </a:cubicBezTo>
                <a:cubicBezTo>
                  <a:pt x="-10685" y="300171"/>
                  <a:pt x="12264" y="146316"/>
                  <a:pt x="0" y="0"/>
                </a:cubicBezTo>
                <a:close/>
              </a:path>
              <a:path w="1809344" h="783077" stroke="0" extrusionOk="0">
                <a:moveTo>
                  <a:pt x="0" y="0"/>
                </a:moveTo>
                <a:cubicBezTo>
                  <a:pt x="167704" y="-3399"/>
                  <a:pt x="490862" y="-9482"/>
                  <a:pt x="639302" y="0"/>
                </a:cubicBezTo>
                <a:cubicBezTo>
                  <a:pt x="787742" y="9482"/>
                  <a:pt x="1008636" y="22202"/>
                  <a:pt x="1278603" y="0"/>
                </a:cubicBezTo>
                <a:cubicBezTo>
                  <a:pt x="1548570" y="-22202"/>
                  <a:pt x="1611555" y="-25818"/>
                  <a:pt x="1809344" y="0"/>
                </a:cubicBezTo>
                <a:cubicBezTo>
                  <a:pt x="1803749" y="104692"/>
                  <a:pt x="1827387" y="233078"/>
                  <a:pt x="1809344" y="407200"/>
                </a:cubicBezTo>
                <a:cubicBezTo>
                  <a:pt x="1791301" y="581322"/>
                  <a:pt x="1792494" y="689107"/>
                  <a:pt x="1809344" y="783077"/>
                </a:cubicBezTo>
                <a:cubicBezTo>
                  <a:pt x="1599162" y="780476"/>
                  <a:pt x="1492590" y="755696"/>
                  <a:pt x="1188136" y="783077"/>
                </a:cubicBezTo>
                <a:cubicBezTo>
                  <a:pt x="883682" y="810458"/>
                  <a:pt x="737353" y="793515"/>
                  <a:pt x="566928" y="783077"/>
                </a:cubicBezTo>
                <a:cubicBezTo>
                  <a:pt x="396503" y="772639"/>
                  <a:pt x="230122" y="780450"/>
                  <a:pt x="0" y="783077"/>
                </a:cubicBezTo>
                <a:cubicBezTo>
                  <a:pt x="-11478" y="650678"/>
                  <a:pt x="-14597" y="540654"/>
                  <a:pt x="0" y="415031"/>
                </a:cubicBezTo>
                <a:cubicBezTo>
                  <a:pt x="14597" y="289408"/>
                  <a:pt x="4314" y="167628"/>
                  <a:pt x="0" y="0"/>
                </a:cubicBezTo>
                <a:close/>
              </a:path>
            </a:pathLst>
          </a:custGeom>
          <a:solidFill>
            <a:srgbClr val="FF3B3B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483896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KRV</a:t>
            </a:r>
          </a:p>
        </p:txBody>
      </p:sp>
      <p:sp>
        <p:nvSpPr>
          <p:cNvPr id="3" name="Pravokutnik 3">
            <a:extLst>
              <a:ext uri="{FF2B5EF4-FFF2-40B4-BE49-F238E27FC236}">
                <a16:creationId xmlns:a16="http://schemas.microsoft.com/office/drawing/2014/main" id="{120ADAE4-B42D-B71A-91A4-7A0A5C52DD66}"/>
              </a:ext>
            </a:extLst>
          </p:cNvPr>
          <p:cNvSpPr/>
          <p:nvPr/>
        </p:nvSpPr>
        <p:spPr>
          <a:xfrm>
            <a:off x="5402922" y="927904"/>
            <a:ext cx="1809344" cy="577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Pravokutnik 5">
            <a:extLst>
              <a:ext uri="{FF2B5EF4-FFF2-40B4-BE49-F238E27FC236}">
                <a16:creationId xmlns:a16="http://schemas.microsoft.com/office/drawing/2014/main" id="{607B68F2-2DE8-BD6B-4DE8-ECFEC3B1D1E0}"/>
              </a:ext>
            </a:extLst>
          </p:cNvPr>
          <p:cNvSpPr/>
          <p:nvPr/>
        </p:nvSpPr>
        <p:spPr>
          <a:xfrm>
            <a:off x="1299846" y="2400493"/>
            <a:ext cx="2672828" cy="6447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Pravokutnik 7">
            <a:extLst>
              <a:ext uri="{FF2B5EF4-FFF2-40B4-BE49-F238E27FC236}">
                <a16:creationId xmlns:a16="http://schemas.microsoft.com/office/drawing/2014/main" id="{461ABD99-4C0A-AAE5-8617-722D0AACC06A}"/>
              </a:ext>
            </a:extLst>
          </p:cNvPr>
          <p:cNvSpPr/>
          <p:nvPr/>
        </p:nvSpPr>
        <p:spPr>
          <a:xfrm>
            <a:off x="9318358" y="2309972"/>
            <a:ext cx="1646590" cy="577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Pravokutnik 17">
            <a:extLst>
              <a:ext uri="{FF2B5EF4-FFF2-40B4-BE49-F238E27FC236}">
                <a16:creationId xmlns:a16="http://schemas.microsoft.com/office/drawing/2014/main" id="{235DFC47-DB13-7663-A31C-5018BA2782CE}"/>
              </a:ext>
            </a:extLst>
          </p:cNvPr>
          <p:cNvSpPr/>
          <p:nvPr/>
        </p:nvSpPr>
        <p:spPr>
          <a:xfrm>
            <a:off x="624669" y="4163074"/>
            <a:ext cx="2668972" cy="577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KRVNA PLAZMA</a:t>
            </a:r>
          </a:p>
        </p:txBody>
      </p:sp>
      <p:sp>
        <p:nvSpPr>
          <p:cNvPr id="8" name="Pravokutnik 19">
            <a:extLst>
              <a:ext uri="{FF2B5EF4-FFF2-40B4-BE49-F238E27FC236}">
                <a16:creationId xmlns:a16="http://schemas.microsoft.com/office/drawing/2014/main" id="{68FE1233-0152-A68A-4569-7AAA37B47598}"/>
              </a:ext>
            </a:extLst>
          </p:cNvPr>
          <p:cNvSpPr/>
          <p:nvPr/>
        </p:nvSpPr>
        <p:spPr>
          <a:xfrm>
            <a:off x="3562679" y="4163074"/>
            <a:ext cx="2250331" cy="577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Pravokutnik 21">
            <a:extLst>
              <a:ext uri="{FF2B5EF4-FFF2-40B4-BE49-F238E27FC236}">
                <a16:creationId xmlns:a16="http://schemas.microsoft.com/office/drawing/2014/main" id="{509D6F0E-20D9-9450-72BC-CD919DDA899B}"/>
              </a:ext>
            </a:extLst>
          </p:cNvPr>
          <p:cNvSpPr/>
          <p:nvPr/>
        </p:nvSpPr>
        <p:spPr>
          <a:xfrm>
            <a:off x="6159964" y="4163074"/>
            <a:ext cx="2250331" cy="577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Pravokutnik 23">
            <a:extLst>
              <a:ext uri="{FF2B5EF4-FFF2-40B4-BE49-F238E27FC236}">
                <a16:creationId xmlns:a16="http://schemas.microsoft.com/office/drawing/2014/main" id="{44A15DAF-CAF4-DA1A-4BA5-B2C10D6AF694}"/>
              </a:ext>
            </a:extLst>
          </p:cNvPr>
          <p:cNvSpPr/>
          <p:nvPr/>
        </p:nvSpPr>
        <p:spPr>
          <a:xfrm>
            <a:off x="8757250" y="4163074"/>
            <a:ext cx="2250331" cy="577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Pravokutnik 25">
            <a:extLst>
              <a:ext uri="{FF2B5EF4-FFF2-40B4-BE49-F238E27FC236}">
                <a16:creationId xmlns:a16="http://schemas.microsoft.com/office/drawing/2014/main" id="{F244D27D-A04F-EB25-15D4-E394154F2B6B}"/>
              </a:ext>
            </a:extLst>
          </p:cNvPr>
          <p:cNvSpPr/>
          <p:nvPr/>
        </p:nvSpPr>
        <p:spPr>
          <a:xfrm>
            <a:off x="558170" y="4855360"/>
            <a:ext cx="2774965" cy="13748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Pravokutnik 27">
            <a:extLst>
              <a:ext uri="{FF2B5EF4-FFF2-40B4-BE49-F238E27FC236}">
                <a16:creationId xmlns:a16="http://schemas.microsoft.com/office/drawing/2014/main" id="{8CECBDF6-EA16-52B9-00AA-97BAD0CA867F}"/>
              </a:ext>
            </a:extLst>
          </p:cNvPr>
          <p:cNvSpPr/>
          <p:nvPr/>
        </p:nvSpPr>
        <p:spPr>
          <a:xfrm>
            <a:off x="3572994" y="4855360"/>
            <a:ext cx="2250331" cy="13748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Pravokutnik 29">
            <a:extLst>
              <a:ext uri="{FF2B5EF4-FFF2-40B4-BE49-F238E27FC236}">
                <a16:creationId xmlns:a16="http://schemas.microsoft.com/office/drawing/2014/main" id="{F2500E99-F404-A16F-2DBE-03D4736C3571}"/>
              </a:ext>
            </a:extLst>
          </p:cNvPr>
          <p:cNvSpPr/>
          <p:nvPr/>
        </p:nvSpPr>
        <p:spPr>
          <a:xfrm>
            <a:off x="6180596" y="4855360"/>
            <a:ext cx="2250331" cy="13748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Pravokutnik 31">
            <a:extLst>
              <a:ext uri="{FF2B5EF4-FFF2-40B4-BE49-F238E27FC236}">
                <a16:creationId xmlns:a16="http://schemas.microsoft.com/office/drawing/2014/main" id="{2EE49B80-32F4-44CF-98DC-3C8313923C7F}"/>
              </a:ext>
            </a:extLst>
          </p:cNvPr>
          <p:cNvSpPr/>
          <p:nvPr/>
        </p:nvSpPr>
        <p:spPr>
          <a:xfrm>
            <a:off x="8757250" y="4866137"/>
            <a:ext cx="2250331" cy="13748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15" name="Ravni poveznik sa strelicom 33">
            <a:extLst>
              <a:ext uri="{FF2B5EF4-FFF2-40B4-BE49-F238E27FC236}">
                <a16:creationId xmlns:a16="http://schemas.microsoft.com/office/drawing/2014/main" id="{DE81768A-D1AC-72F1-60F8-9D660433C563}"/>
              </a:ext>
            </a:extLst>
          </p:cNvPr>
          <p:cNvCxnSpPr>
            <a:cxnSpLocks/>
            <a:stCxn id="2" idx="0"/>
            <a:endCxn id="3" idx="2"/>
          </p:cNvCxnSpPr>
          <p:nvPr/>
        </p:nvCxnSpPr>
        <p:spPr>
          <a:xfrm flipV="1">
            <a:off x="6307594" y="1505078"/>
            <a:ext cx="0" cy="70881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avni poveznik sa strelicom 38">
            <a:extLst>
              <a:ext uri="{FF2B5EF4-FFF2-40B4-BE49-F238E27FC236}">
                <a16:creationId xmlns:a16="http://schemas.microsoft.com/office/drawing/2014/main" id="{4E981D46-5241-D195-2FF9-B292AFF57E96}"/>
              </a:ext>
            </a:extLst>
          </p:cNvPr>
          <p:cNvCxnSpPr>
            <a:cxnSpLocks/>
          </p:cNvCxnSpPr>
          <p:nvPr/>
        </p:nvCxnSpPr>
        <p:spPr>
          <a:xfrm flipV="1">
            <a:off x="7212266" y="2605432"/>
            <a:ext cx="2011174" cy="65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sa strelicom 42">
            <a:extLst>
              <a:ext uri="{FF2B5EF4-FFF2-40B4-BE49-F238E27FC236}">
                <a16:creationId xmlns:a16="http://schemas.microsoft.com/office/drawing/2014/main" id="{D14608F4-452D-DC75-9EF0-B3206B457F16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3984010" y="2591686"/>
            <a:ext cx="1418912" cy="137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avni poveznik 51">
            <a:extLst>
              <a:ext uri="{FF2B5EF4-FFF2-40B4-BE49-F238E27FC236}">
                <a16:creationId xmlns:a16="http://schemas.microsoft.com/office/drawing/2014/main" id="{5F2F906E-DDE2-3BF3-0801-770E284697C5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307594" y="2996970"/>
            <a:ext cx="0" cy="5325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Ravni poveznik 53">
            <a:extLst>
              <a:ext uri="{FF2B5EF4-FFF2-40B4-BE49-F238E27FC236}">
                <a16:creationId xmlns:a16="http://schemas.microsoft.com/office/drawing/2014/main" id="{3400F699-5F3D-7282-A357-D612879BB7E7}"/>
              </a:ext>
            </a:extLst>
          </p:cNvPr>
          <p:cNvCxnSpPr>
            <a:cxnSpLocks/>
          </p:cNvCxnSpPr>
          <p:nvPr/>
        </p:nvCxnSpPr>
        <p:spPr>
          <a:xfrm>
            <a:off x="1830784" y="3520738"/>
            <a:ext cx="8187489" cy="874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avni poveznik sa strelicom 59">
            <a:extLst>
              <a:ext uri="{FF2B5EF4-FFF2-40B4-BE49-F238E27FC236}">
                <a16:creationId xmlns:a16="http://schemas.microsoft.com/office/drawing/2014/main" id="{1605B3CE-58AF-6261-1601-52EF181F690A}"/>
              </a:ext>
            </a:extLst>
          </p:cNvPr>
          <p:cNvCxnSpPr>
            <a:cxnSpLocks/>
          </p:cNvCxnSpPr>
          <p:nvPr/>
        </p:nvCxnSpPr>
        <p:spPr>
          <a:xfrm>
            <a:off x="1835999" y="3529482"/>
            <a:ext cx="0" cy="6621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Ravni poveznik sa strelicom 63">
            <a:extLst>
              <a:ext uri="{FF2B5EF4-FFF2-40B4-BE49-F238E27FC236}">
                <a16:creationId xmlns:a16="http://schemas.microsoft.com/office/drawing/2014/main" id="{DF87F3FB-DD97-EAA2-FD33-3690CFBC679E}"/>
              </a:ext>
            </a:extLst>
          </p:cNvPr>
          <p:cNvCxnSpPr>
            <a:cxnSpLocks/>
          </p:cNvCxnSpPr>
          <p:nvPr/>
        </p:nvCxnSpPr>
        <p:spPr>
          <a:xfrm>
            <a:off x="4674409" y="3529482"/>
            <a:ext cx="0" cy="6621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avni poveznik sa strelicom 65">
            <a:extLst>
              <a:ext uri="{FF2B5EF4-FFF2-40B4-BE49-F238E27FC236}">
                <a16:creationId xmlns:a16="http://schemas.microsoft.com/office/drawing/2014/main" id="{336131CF-A7F4-BF8C-404F-FB59DC26347F}"/>
              </a:ext>
            </a:extLst>
          </p:cNvPr>
          <p:cNvCxnSpPr>
            <a:cxnSpLocks/>
          </p:cNvCxnSpPr>
          <p:nvPr/>
        </p:nvCxnSpPr>
        <p:spPr>
          <a:xfrm>
            <a:off x="7323574" y="3529482"/>
            <a:ext cx="0" cy="6621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Ravni poveznik sa strelicom 67">
            <a:extLst>
              <a:ext uri="{FF2B5EF4-FFF2-40B4-BE49-F238E27FC236}">
                <a16:creationId xmlns:a16="http://schemas.microsoft.com/office/drawing/2014/main" id="{202A6256-272D-22CB-697D-8A851C765F6A}"/>
              </a:ext>
            </a:extLst>
          </p:cNvPr>
          <p:cNvCxnSpPr>
            <a:cxnSpLocks/>
          </p:cNvCxnSpPr>
          <p:nvPr/>
        </p:nvCxnSpPr>
        <p:spPr>
          <a:xfrm>
            <a:off x="10018273" y="3529482"/>
            <a:ext cx="0" cy="6621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kstniOkvir 70">
            <a:extLst>
              <a:ext uri="{FF2B5EF4-FFF2-40B4-BE49-F238E27FC236}">
                <a16:creationId xmlns:a16="http://schemas.microsoft.com/office/drawing/2014/main" id="{1A9BC618-7340-8A90-8677-26C90C7EB805}"/>
              </a:ext>
            </a:extLst>
          </p:cNvPr>
          <p:cNvSpPr txBox="1"/>
          <p:nvPr/>
        </p:nvSpPr>
        <p:spPr>
          <a:xfrm>
            <a:off x="6314380" y="1667397"/>
            <a:ext cx="1132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boja</a:t>
            </a:r>
          </a:p>
        </p:txBody>
      </p:sp>
      <p:sp>
        <p:nvSpPr>
          <p:cNvPr id="25" name="TekstniOkvir 72">
            <a:extLst>
              <a:ext uri="{FF2B5EF4-FFF2-40B4-BE49-F238E27FC236}">
                <a16:creationId xmlns:a16="http://schemas.microsoft.com/office/drawing/2014/main" id="{70919877-C393-AAD7-E103-598C8D95C32D}"/>
              </a:ext>
            </a:extLst>
          </p:cNvPr>
          <p:cNvSpPr txBox="1"/>
          <p:nvPr/>
        </p:nvSpPr>
        <p:spPr>
          <a:xfrm>
            <a:off x="7302035" y="2205418"/>
            <a:ext cx="1777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volumen u tijelu (l,</a:t>
            </a:r>
            <a:r>
              <a:rPr lang="he-IL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</a:t>
            </a:r>
            <a:r>
              <a:rPr lang="hr-HR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</p:txBody>
      </p:sp>
      <p:sp>
        <p:nvSpPr>
          <p:cNvPr id="26" name="TekstniOkvir 75">
            <a:extLst>
              <a:ext uri="{FF2B5EF4-FFF2-40B4-BE49-F238E27FC236}">
                <a16:creationId xmlns:a16="http://schemas.microsoft.com/office/drawing/2014/main" id="{EFB1974F-A850-B05C-AE37-508C9E751106}"/>
              </a:ext>
            </a:extLst>
          </p:cNvPr>
          <p:cNvSpPr txBox="1"/>
          <p:nvPr/>
        </p:nvSpPr>
        <p:spPr>
          <a:xfrm>
            <a:off x="4281649" y="2149916"/>
            <a:ext cx="1132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vrsta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tkiva</a:t>
            </a:r>
            <a:endParaRPr lang="hr-HR" sz="2400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7" name="TekstniOkvir 77">
            <a:extLst>
              <a:ext uri="{FF2B5EF4-FFF2-40B4-BE49-F238E27FC236}">
                <a16:creationId xmlns:a16="http://schemas.microsoft.com/office/drawing/2014/main" id="{79925D23-8C0D-B69D-EA6F-A3381B46307F}"/>
              </a:ext>
            </a:extLst>
          </p:cNvPr>
          <p:cNvSpPr txBox="1"/>
          <p:nvPr/>
        </p:nvSpPr>
        <p:spPr>
          <a:xfrm>
            <a:off x="6238511" y="3004521"/>
            <a:ext cx="1132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sastav</a:t>
            </a:r>
          </a:p>
        </p:txBody>
      </p:sp>
      <p:sp>
        <p:nvSpPr>
          <p:cNvPr id="28" name="TekstniOkvir 79">
            <a:extLst>
              <a:ext uri="{FF2B5EF4-FFF2-40B4-BE49-F238E27FC236}">
                <a16:creationId xmlns:a16="http://schemas.microsoft.com/office/drawing/2014/main" id="{43EB8FEF-94DB-0388-295A-CCA55F37A695}"/>
              </a:ext>
            </a:extLst>
          </p:cNvPr>
          <p:cNvSpPr txBox="1"/>
          <p:nvPr/>
        </p:nvSpPr>
        <p:spPr>
          <a:xfrm>
            <a:off x="4687186" y="3549219"/>
            <a:ext cx="1809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crvene krvne stanice</a:t>
            </a:r>
          </a:p>
        </p:txBody>
      </p:sp>
      <p:sp>
        <p:nvSpPr>
          <p:cNvPr id="29" name="TekstniOkvir 87">
            <a:extLst>
              <a:ext uri="{FF2B5EF4-FFF2-40B4-BE49-F238E27FC236}">
                <a16:creationId xmlns:a16="http://schemas.microsoft.com/office/drawing/2014/main" id="{2C7641CC-B1A8-1F4B-A34F-5E6FE921B0DC}"/>
              </a:ext>
            </a:extLst>
          </p:cNvPr>
          <p:cNvSpPr txBox="1"/>
          <p:nvPr/>
        </p:nvSpPr>
        <p:spPr>
          <a:xfrm>
            <a:off x="7346240" y="3534972"/>
            <a:ext cx="1809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bijele krvne stanice</a:t>
            </a:r>
          </a:p>
        </p:txBody>
      </p:sp>
      <p:sp>
        <p:nvSpPr>
          <p:cNvPr id="30" name="TekstniOkvir 89">
            <a:extLst>
              <a:ext uri="{FF2B5EF4-FFF2-40B4-BE49-F238E27FC236}">
                <a16:creationId xmlns:a16="http://schemas.microsoft.com/office/drawing/2014/main" id="{DF836B81-1F87-521A-89AE-F7A998230B39}"/>
              </a:ext>
            </a:extLst>
          </p:cNvPr>
          <p:cNvSpPr txBox="1"/>
          <p:nvPr/>
        </p:nvSpPr>
        <p:spPr>
          <a:xfrm>
            <a:off x="10017231" y="3516743"/>
            <a:ext cx="1381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krvne pločice</a:t>
            </a:r>
          </a:p>
        </p:txBody>
      </p:sp>
      <p:sp>
        <p:nvSpPr>
          <p:cNvPr id="31" name="TekstniOkvir 92">
            <a:extLst>
              <a:ext uri="{FF2B5EF4-FFF2-40B4-BE49-F238E27FC236}">
                <a16:creationId xmlns:a16="http://schemas.microsoft.com/office/drawing/2014/main" id="{CA82A71A-1FE2-C363-C137-C39A0E5DC42C}"/>
              </a:ext>
            </a:extLst>
          </p:cNvPr>
          <p:cNvSpPr txBox="1"/>
          <p:nvPr/>
        </p:nvSpPr>
        <p:spPr>
          <a:xfrm>
            <a:off x="533251" y="4953392"/>
            <a:ext cx="2876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anose="030F0702030302020204" pitchFamily="66" charset="0"/>
              </a:rPr>
              <a:t>- prenosi otopljene tvari kroz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hr-HR" dirty="0">
                <a:latin typeface="Comic Sans MS" panose="030F0702030302020204" pitchFamily="66" charset="0"/>
              </a:rPr>
              <a:t>organizam </a:t>
            </a:r>
            <a:br>
              <a:rPr lang="hr-HR" dirty="0">
                <a:latin typeface="Comic Sans MS" panose="030F0702030302020204" pitchFamily="66" charset="0"/>
              </a:rPr>
            </a:br>
            <a:r>
              <a:rPr lang="hr-HR" dirty="0">
                <a:latin typeface="Comic Sans MS" panose="030F0702030302020204" pitchFamily="66" charset="0"/>
              </a:rPr>
              <a:t>- sudjeluje u održavanju tjelesne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hr-HR" dirty="0">
                <a:latin typeface="Comic Sans MS" panose="030F0702030302020204" pitchFamily="66" charset="0"/>
              </a:rPr>
              <a:t> temperature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8B52D8-FA9A-9903-A9D0-47711C7BED12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4F148B-779C-1191-01E3-8C3829126BED}"/>
              </a:ext>
            </a:extLst>
          </p:cNvPr>
          <p:cNvSpPr txBox="1"/>
          <p:nvPr/>
        </p:nvSpPr>
        <p:spPr>
          <a:xfrm>
            <a:off x="3647861" y="4942615"/>
            <a:ext cx="23695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- prenose kisik od pluća do</a:t>
            </a:r>
            <a:r>
              <a:rPr lang="en-US" sz="1800" dirty="0">
                <a:latin typeface="Comic Sans MS" panose="030F0702030302020204" pitchFamily="66" charset="0"/>
              </a:rPr>
              <a:t> </a:t>
            </a:r>
            <a:r>
              <a:rPr lang="pl-PL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stanica, a ugljikov dioksid od stanica do pluća</a:t>
            </a:r>
            <a:endParaRPr lang="hr-HR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7E0FF8-FC96-0079-C5E8-92FA7999ECAD}"/>
              </a:ext>
            </a:extLst>
          </p:cNvPr>
          <p:cNvSpPr txBox="1"/>
          <p:nvPr/>
        </p:nvSpPr>
        <p:spPr>
          <a:xfrm>
            <a:off x="3583268" y="4211416"/>
            <a:ext cx="21852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ERITROCITI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632705-1792-5C0E-0D99-082E7AC74EB8}"/>
              </a:ext>
            </a:extLst>
          </p:cNvPr>
          <p:cNvSpPr txBox="1"/>
          <p:nvPr/>
        </p:nvSpPr>
        <p:spPr>
          <a:xfrm>
            <a:off x="6420791" y="4245332"/>
            <a:ext cx="21852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LEUKOCITI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E46325-C203-3F30-DBA4-9A9D3D82F7FA}"/>
              </a:ext>
            </a:extLst>
          </p:cNvPr>
          <p:cNvSpPr txBox="1"/>
          <p:nvPr/>
        </p:nvSpPr>
        <p:spPr>
          <a:xfrm>
            <a:off x="8822348" y="4255708"/>
            <a:ext cx="21852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TROMBOCITI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2FC4AA-E9A4-8F81-8144-19BF05D87484}"/>
              </a:ext>
            </a:extLst>
          </p:cNvPr>
          <p:cNvSpPr txBox="1"/>
          <p:nvPr/>
        </p:nvSpPr>
        <p:spPr>
          <a:xfrm>
            <a:off x="5823326" y="981310"/>
            <a:ext cx="1157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crvena</a:t>
            </a:r>
            <a:endParaRPr lang="en-US" sz="2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5E6FAF-87BE-C125-045F-A6B1E976273D}"/>
              </a:ext>
            </a:extLst>
          </p:cNvPr>
          <p:cNvSpPr txBox="1"/>
          <p:nvPr/>
        </p:nvSpPr>
        <p:spPr>
          <a:xfrm>
            <a:off x="1538666" y="2456259"/>
            <a:ext cx="28597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tekuće</a:t>
            </a:r>
            <a:r>
              <a:rPr lang="en-US" sz="2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vezivno</a:t>
            </a:r>
            <a:endParaRPr lang="en-US" sz="2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7277EB-C68F-93BB-0A40-2E0D869A0E91}"/>
              </a:ext>
            </a:extLst>
          </p:cNvPr>
          <p:cNvSpPr txBox="1"/>
          <p:nvPr/>
        </p:nvSpPr>
        <p:spPr>
          <a:xfrm>
            <a:off x="9495756" y="2349970"/>
            <a:ext cx="1157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 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E2C9EFF-4C91-866A-FD7C-0ACE73AFB0B6}"/>
              </a:ext>
            </a:extLst>
          </p:cNvPr>
          <p:cNvSpPr txBox="1"/>
          <p:nvPr/>
        </p:nvSpPr>
        <p:spPr>
          <a:xfrm>
            <a:off x="6270358" y="4953392"/>
            <a:ext cx="17822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r-HR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- obrana organizma od bolesti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2BE095-C892-3276-89ED-2AF13B77442D}"/>
              </a:ext>
            </a:extLst>
          </p:cNvPr>
          <p:cNvSpPr txBox="1"/>
          <p:nvPr/>
        </p:nvSpPr>
        <p:spPr>
          <a:xfrm>
            <a:off x="8849463" y="4942614"/>
            <a:ext cx="2131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r-HR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- sudjeluju u zgrušavanju krvi pri</a:t>
            </a:r>
            <a:r>
              <a:rPr lang="en-US" sz="1800" dirty="0">
                <a:latin typeface="Comic Sans MS" panose="030F0702030302020204" pitchFamily="66" charset="0"/>
              </a:rPr>
              <a:t> </a:t>
            </a:r>
            <a:r>
              <a:rPr lang="hr-HR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ozljedama krvnih žila</a:t>
            </a:r>
          </a:p>
        </p:txBody>
      </p:sp>
      <p:pic>
        <p:nvPicPr>
          <p:cNvPr id="4100" name="Picture 4" descr="Hand holding pencil drawing illustration, writing gesture concept, black white sketch style, creative education symbol, human hand outline art">
            <a:extLst>
              <a:ext uri="{FF2B5EF4-FFF2-40B4-BE49-F238E27FC236}">
                <a16:creationId xmlns:a16="http://schemas.microsoft.com/office/drawing/2014/main" id="{3EF694F6-6B6B-3799-E656-98BD71873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" r="53189"/>
          <a:stretch>
            <a:fillRect/>
          </a:stretch>
        </p:blipFill>
        <p:spPr bwMode="auto">
          <a:xfrm rot="894962">
            <a:off x="10741246" y="988870"/>
            <a:ext cx="923856" cy="8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40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8" grpId="1"/>
      <p:bldP spid="41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EE756-7A51-E2F7-5C46-CC58F31EC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B35FC22-EF00-5A57-8A86-B3557E2EDF22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05EEBBDC-56D1-1E1C-9BEB-B938E2C96D9F}"/>
              </a:ext>
            </a:extLst>
          </p:cNvPr>
          <p:cNvSpPr/>
          <p:nvPr/>
        </p:nvSpPr>
        <p:spPr>
          <a:xfrm>
            <a:off x="2721076" y="4664935"/>
            <a:ext cx="7935558" cy="1337186"/>
          </a:xfrm>
          <a:prstGeom prst="wedgeRectCallout">
            <a:avLst>
              <a:gd name="adj1" fmla="val -58249"/>
              <a:gd name="adj2" fmla="val 16450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Znaš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li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koja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je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tvoja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krvna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grupa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Na koji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način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možeš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saznati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svoju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krvnu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grupu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Mijenja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li se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krvna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grupa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tijekom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života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" name="Picture 4" descr="Darivanje krvi | Udruga darivatelja krvi">
            <a:extLst>
              <a:ext uri="{FF2B5EF4-FFF2-40B4-BE49-F238E27FC236}">
                <a16:creationId xmlns:a16="http://schemas.microsoft.com/office/drawing/2014/main" id="{464ED637-2AD6-A5EF-1E8B-74F48BB53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806247" y="4828418"/>
            <a:ext cx="1179234" cy="11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39977-B8F5-4364-33C9-8C8BF043434D}"/>
              </a:ext>
            </a:extLst>
          </p:cNvPr>
          <p:cNvSpPr txBox="1"/>
          <p:nvPr/>
        </p:nvSpPr>
        <p:spPr>
          <a:xfrm>
            <a:off x="258096" y="86168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KRVNE GRUPE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FF0455-CEB6-64C0-60C7-B69632255217}"/>
              </a:ext>
            </a:extLst>
          </p:cNvPr>
          <p:cNvSpPr txBox="1"/>
          <p:nvPr/>
        </p:nvSpPr>
        <p:spPr>
          <a:xfrm>
            <a:off x="304800" y="1622323"/>
            <a:ext cx="84655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Comic Sans MS" panose="030F0702030302020204" pitchFamily="66" charset="0"/>
              </a:rPr>
              <a:t>4 </a:t>
            </a:r>
            <a:r>
              <a:rPr lang="en-US" sz="2200" dirty="0" err="1">
                <a:latin typeface="Comic Sans MS" panose="030F0702030302020204" pitchFamily="66" charset="0"/>
              </a:rPr>
              <a:t>krvne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grupe</a:t>
            </a:r>
            <a:endParaRPr lang="en-US" sz="22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Comic Sans MS" panose="030F0702030302020204" pitchFamily="66" charset="0"/>
              </a:rPr>
              <a:t>određene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antigenom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na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membrani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eritrocita</a:t>
            </a:r>
            <a:endParaRPr lang="en-US" sz="22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Comic Sans MS" panose="030F0702030302020204" pitchFamily="66" charset="0"/>
              </a:rPr>
              <a:t>u </a:t>
            </a:r>
            <a:r>
              <a:rPr lang="en-US" sz="2200" dirty="0" err="1">
                <a:latin typeface="Comic Sans MS" panose="030F0702030302020204" pitchFamily="66" charset="0"/>
              </a:rPr>
              <a:t>krvnoj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plazmi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nalaze</a:t>
            </a:r>
            <a:r>
              <a:rPr lang="en-US" sz="2200" dirty="0">
                <a:latin typeface="Comic Sans MS" panose="030F0702030302020204" pitchFamily="66" charset="0"/>
              </a:rPr>
              <a:t> se </a:t>
            </a:r>
            <a:r>
              <a:rPr lang="en-US" sz="2200" dirty="0" err="1">
                <a:latin typeface="Comic Sans MS" panose="030F0702030302020204" pitchFamily="66" charset="0"/>
              </a:rPr>
              <a:t>specifična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antitijela</a:t>
            </a:r>
            <a:endParaRPr lang="en-US" sz="2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Comic Sans MS" panose="030F0702030302020204" pitchFamily="66" charset="0"/>
              </a:rPr>
              <a:t>određivanje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i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pomoću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Rh </a:t>
            </a:r>
            <a:r>
              <a:rPr lang="en-US" sz="2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sustava</a:t>
            </a:r>
            <a:endParaRPr lang="en-US" sz="22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Comic Sans MS" panose="030F0702030302020204" pitchFamily="66" charset="0"/>
              </a:rPr>
              <a:t>prisutnost</a:t>
            </a:r>
            <a:r>
              <a:rPr lang="en-US" sz="2200" dirty="0">
                <a:latin typeface="Comic Sans MS" panose="030F0702030302020204" pitchFamily="66" charset="0"/>
              </a:rPr>
              <a:t> Rh </a:t>
            </a:r>
            <a:r>
              <a:rPr lang="en-US" sz="2200" dirty="0" err="1">
                <a:latin typeface="Comic Sans MS" panose="030F0702030302020204" pitchFamily="66" charset="0"/>
              </a:rPr>
              <a:t>antigena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na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membrani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eritrocita</a:t>
            </a:r>
            <a:endParaRPr lang="en-US" sz="22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Comic Sans MS" panose="030F0702030302020204" pitchFamily="66" charset="0"/>
              </a:rPr>
              <a:t>Rh </a:t>
            </a:r>
            <a:r>
              <a:rPr lang="en-US" sz="2200" dirty="0" err="1">
                <a:latin typeface="Comic Sans MS" panose="030F0702030302020204" pitchFamily="66" charset="0"/>
              </a:rPr>
              <a:t>pozitivna</a:t>
            </a:r>
            <a:r>
              <a:rPr lang="en-US" sz="2200" dirty="0">
                <a:latin typeface="Comic Sans MS" panose="030F0702030302020204" pitchFamily="66" charset="0"/>
              </a:rPr>
              <a:t> (Rh+) </a:t>
            </a:r>
            <a:r>
              <a:rPr lang="en-US" sz="2200" dirty="0" err="1">
                <a:latin typeface="Comic Sans MS" panose="030F0702030302020204" pitchFamily="66" charset="0"/>
              </a:rPr>
              <a:t>i</a:t>
            </a:r>
            <a:r>
              <a:rPr lang="en-US" sz="2200" dirty="0">
                <a:latin typeface="Comic Sans MS" panose="030F0702030302020204" pitchFamily="66" charset="0"/>
              </a:rPr>
              <a:t> Rh </a:t>
            </a:r>
            <a:r>
              <a:rPr lang="en-US" sz="2200" dirty="0" err="1">
                <a:latin typeface="Comic Sans MS" panose="030F0702030302020204" pitchFamily="66" charset="0"/>
              </a:rPr>
              <a:t>negativna</a:t>
            </a:r>
            <a:r>
              <a:rPr lang="en-US" sz="2200" dirty="0">
                <a:latin typeface="Comic Sans MS" panose="030F0702030302020204" pitchFamily="66" charset="0"/>
              </a:rPr>
              <a:t> (Rh-)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D1E577-996E-355E-D7BB-9933F24EA80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1906" y="1384901"/>
            <a:ext cx="4089007" cy="130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4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2FEAC-393D-656B-77C9-A5FA631A4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BDED52-D360-0A0A-A9D8-A466B76E3F45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2" name="Picture 4" descr="Darivanje krvi | Udruga darivatelja krvi">
            <a:extLst>
              <a:ext uri="{FF2B5EF4-FFF2-40B4-BE49-F238E27FC236}">
                <a16:creationId xmlns:a16="http://schemas.microsoft.com/office/drawing/2014/main" id="{4254386B-94D0-C4E9-E308-4E9C15E3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8748038" y="3045524"/>
            <a:ext cx="1141679" cy="113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D00D1E-2C9B-E18E-D343-C1A4FD0DF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8" y="845574"/>
            <a:ext cx="6721737" cy="5070521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7E7B2A94-A0B6-6C94-4BEF-4AA8F73B22D7}"/>
              </a:ext>
            </a:extLst>
          </p:cNvPr>
          <p:cNvSpPr/>
          <p:nvPr/>
        </p:nvSpPr>
        <p:spPr>
          <a:xfrm>
            <a:off x="6990735" y="1185674"/>
            <a:ext cx="5109247" cy="1496096"/>
          </a:xfrm>
          <a:prstGeom prst="wedgeRectCallout">
            <a:avLst>
              <a:gd name="adj1" fmla="val -16602"/>
              <a:gd name="adj2" fmla="val 84818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Prouči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sliku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pa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odredi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po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čemu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se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razlikuje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krvna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grupa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A od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krvne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grupe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B.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2DA73D-B0F5-FA57-DEBE-8A00FB0CA546}"/>
              </a:ext>
            </a:extLst>
          </p:cNvPr>
          <p:cNvSpPr txBox="1"/>
          <p:nvPr/>
        </p:nvSpPr>
        <p:spPr>
          <a:xfrm>
            <a:off x="396361" y="5916095"/>
            <a:ext cx="55418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i="1" dirty="0">
                <a:latin typeface="Comic Sans MS" panose="030F0702030302020204" pitchFamily="66" charset="0"/>
              </a:rPr>
              <a:t>ABO </a:t>
            </a:r>
            <a:r>
              <a:rPr lang="en-US" sz="2200" i="1" dirty="0" err="1">
                <a:latin typeface="Comic Sans MS" panose="030F0702030302020204" pitchFamily="66" charset="0"/>
              </a:rPr>
              <a:t>sustav</a:t>
            </a:r>
            <a:r>
              <a:rPr lang="en-US" sz="2200" i="1" dirty="0">
                <a:latin typeface="Comic Sans MS" panose="030F0702030302020204" pitchFamily="66" charset="0"/>
              </a:rPr>
              <a:t> </a:t>
            </a:r>
            <a:r>
              <a:rPr lang="en-US" sz="2200" i="1" dirty="0" err="1">
                <a:latin typeface="Comic Sans MS" panose="030F0702030302020204" pitchFamily="66" charset="0"/>
              </a:rPr>
              <a:t>i</a:t>
            </a:r>
            <a:r>
              <a:rPr lang="en-US" sz="2200" i="1" dirty="0">
                <a:latin typeface="Comic Sans MS" panose="030F0702030302020204" pitchFamily="66" charset="0"/>
              </a:rPr>
              <a:t> Rh-</a:t>
            </a:r>
            <a:r>
              <a:rPr lang="en-US" sz="2200" i="1" dirty="0" err="1">
                <a:latin typeface="Comic Sans MS" panose="030F0702030302020204" pitchFamily="66" charset="0"/>
              </a:rPr>
              <a:t>faktor</a:t>
            </a:r>
            <a:r>
              <a:rPr lang="en-US" sz="2200" i="1" dirty="0">
                <a:latin typeface="Comic Sans MS" panose="030F0702030302020204" pitchFamily="66" charset="0"/>
              </a:rPr>
              <a:t> </a:t>
            </a:r>
            <a:r>
              <a:rPr lang="en-US" sz="2200" i="1" dirty="0" err="1">
                <a:latin typeface="Comic Sans MS" panose="030F0702030302020204" pitchFamily="66" charset="0"/>
              </a:rPr>
              <a:t>krvnih</a:t>
            </a:r>
            <a:r>
              <a:rPr lang="en-US" sz="2200" i="1" dirty="0">
                <a:latin typeface="Comic Sans MS" panose="030F0702030302020204" pitchFamily="66" charset="0"/>
              </a:rPr>
              <a:t> </a:t>
            </a:r>
            <a:r>
              <a:rPr lang="en-US" sz="2200" i="1" dirty="0" err="1">
                <a:latin typeface="Comic Sans MS" panose="030F0702030302020204" pitchFamily="66" charset="0"/>
              </a:rPr>
              <a:t>grupa</a:t>
            </a:r>
            <a:endParaRPr lang="en-US" sz="2200" i="1" dirty="0">
              <a:latin typeface="Comic Sans MS" panose="030F0702030302020204" pitchFamily="66" charset="0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B1769E94-B1F4-48FB-B11E-164D5EA4A2F5}"/>
              </a:ext>
            </a:extLst>
          </p:cNvPr>
          <p:cNvSpPr/>
          <p:nvPr/>
        </p:nvSpPr>
        <p:spPr>
          <a:xfrm>
            <a:off x="7072965" y="4419999"/>
            <a:ext cx="4722674" cy="1496096"/>
          </a:xfrm>
          <a:prstGeom prst="wedgeRectCallout">
            <a:avLst>
              <a:gd name="adj1" fmla="val 16067"/>
              <a:gd name="adj2" fmla="val -76852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Po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čemu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je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specifična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krvna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grupa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0?</a:t>
            </a:r>
          </a:p>
        </p:txBody>
      </p:sp>
    </p:spTree>
    <p:extLst>
      <p:ext uri="{BB962C8B-B14F-4D97-AF65-F5344CB8AC3E}">
        <p14:creationId xmlns:p14="http://schemas.microsoft.com/office/powerpoint/2010/main" val="307345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8E431-C7EB-2472-9A77-BD8B25DAA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D75D5B-B472-1CC2-4E26-1DBD15A9D8A7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0ADF37-3D2F-EA54-6968-5770451F09F7}"/>
              </a:ext>
            </a:extLst>
          </p:cNvPr>
          <p:cNvSpPr txBox="1"/>
          <p:nvPr/>
        </p:nvSpPr>
        <p:spPr>
          <a:xfrm>
            <a:off x="258096" y="86168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TRANSFUZIJA KRVI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BF1CC-ED17-9340-EA12-EA82ACFD66BD}"/>
              </a:ext>
            </a:extLst>
          </p:cNvPr>
          <p:cNvSpPr txBox="1"/>
          <p:nvPr/>
        </p:nvSpPr>
        <p:spPr>
          <a:xfrm>
            <a:off x="816076" y="1549445"/>
            <a:ext cx="106876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prenošenje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krvi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donora</a:t>
            </a:r>
            <a:r>
              <a:rPr lang="en-US" sz="2200" dirty="0">
                <a:latin typeface="Comic Sans MS" panose="030F0702030302020204" pitchFamily="66" charset="0"/>
              </a:rPr>
              <a:t> u </a:t>
            </a:r>
            <a:r>
              <a:rPr lang="en-US" sz="2200" dirty="0" err="1">
                <a:latin typeface="Comic Sans MS" panose="030F0702030302020204" pitchFamily="66" charset="0"/>
              </a:rPr>
              <a:t>krvožilni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sustav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primatelja</a:t>
            </a:r>
            <a:endParaRPr lang="en-US" sz="2200" dirty="0">
              <a:latin typeface="Comic Sans MS" panose="030F0702030302020204" pitchFamily="66" charset="0"/>
            </a:endParaRPr>
          </a:p>
          <a:p>
            <a:endParaRPr lang="en-US" sz="2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200" dirty="0" err="1">
                <a:latin typeface="Comic Sans MS" panose="030F0702030302020204" pitchFamily="66" charset="0"/>
              </a:rPr>
              <a:t>spašava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život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pri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gubitku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veće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količine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krvi</a:t>
            </a:r>
            <a:endParaRPr lang="en-US" sz="2200" dirty="0">
              <a:latin typeface="Comic Sans MS" panose="030F0702030302020204" pitchFamily="66" charset="0"/>
            </a:endParaRPr>
          </a:p>
          <a:p>
            <a:endParaRPr lang="en-US" sz="2200" dirty="0">
              <a:latin typeface="Comic Sans MS" panose="030F0702030302020204" pitchFamily="66" charset="0"/>
            </a:endParaRPr>
          </a:p>
          <a:p>
            <a:r>
              <a:rPr lang="en-US" sz="2200" dirty="0" err="1">
                <a:latin typeface="Comic Sans MS" panose="030F0702030302020204" pitchFamily="66" charset="0"/>
              </a:rPr>
              <a:t>doniranjem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krvi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spašavamo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život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drugih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osoba</a:t>
            </a:r>
            <a:endParaRPr lang="en-US" sz="2200" dirty="0">
              <a:latin typeface="Comic Sans MS" panose="030F0702030302020204" pitchFamily="66" charset="0"/>
            </a:endParaRPr>
          </a:p>
          <a:p>
            <a:endParaRPr lang="en-US" sz="2200" dirty="0">
              <a:latin typeface="Comic Sans MS" panose="030F0702030302020204" pitchFamily="66" charset="0"/>
            </a:endParaRPr>
          </a:p>
          <a:p>
            <a:r>
              <a:rPr lang="en-US" sz="2200" dirty="0">
                <a:latin typeface="Comic Sans MS" panose="030F0702030302020204" pitchFamily="66" charset="0"/>
              </a:rPr>
              <a:t>Donor: - </a:t>
            </a:r>
            <a:r>
              <a:rPr lang="en-US" sz="2200" dirty="0" err="1">
                <a:latin typeface="Comic Sans MS" panose="030F0702030302020204" pitchFamily="66" charset="0"/>
              </a:rPr>
              <a:t>svaka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osoba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dobrog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zdravstvenog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stanja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i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određene</a:t>
            </a:r>
            <a:r>
              <a:rPr lang="en-US" sz="2200" dirty="0">
                <a:latin typeface="Comic Sans MS" panose="030F0702030302020204" pitchFamily="66" charset="0"/>
              </a:rPr>
              <a:t>  </a:t>
            </a:r>
            <a:r>
              <a:rPr lang="en-US" sz="2200" dirty="0" err="1">
                <a:latin typeface="Comic Sans MS" panose="030F0702030302020204" pitchFamily="66" charset="0"/>
              </a:rPr>
              <a:t>životne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dobi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endParaRPr lang="en-US" sz="22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r>
              <a:rPr lang="en-US" sz="2200" dirty="0">
                <a:latin typeface="Comic Sans MS" panose="030F0702030302020204" pitchFamily="66" charset="0"/>
                <a:sym typeface="Wingdings" panose="05000000000000000000" pitchFamily="2" charset="2"/>
              </a:rPr>
              <a:t>           - </a:t>
            </a:r>
            <a:r>
              <a:rPr lang="en-US" sz="2200" dirty="0" err="1">
                <a:latin typeface="Comic Sans MS" panose="030F0702030302020204" pitchFamily="66" charset="0"/>
                <a:sym typeface="Wingdings" panose="05000000000000000000" pitchFamily="2" charset="2"/>
              </a:rPr>
              <a:t>krv</a:t>
            </a:r>
            <a:r>
              <a:rPr lang="en-US" sz="2200" dirty="0">
                <a:latin typeface="Comic Sans MS" panose="030F0702030302020204" pitchFamily="66" charset="0"/>
                <a:sym typeface="Wingdings" panose="05000000000000000000" pitchFamily="2" charset="2"/>
              </a:rPr>
              <a:t> se </a:t>
            </a:r>
            <a:r>
              <a:rPr lang="en-US" sz="2200" dirty="0" err="1">
                <a:latin typeface="Comic Sans MS" panose="030F0702030302020204" pitchFamily="66" charset="0"/>
                <a:sym typeface="Wingdings" panose="05000000000000000000" pitchFamily="2" charset="2"/>
              </a:rPr>
              <a:t>testira</a:t>
            </a:r>
            <a:r>
              <a:rPr lang="en-US" sz="2200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Comic Sans MS" panose="030F0702030302020204" pitchFamily="66" charset="0"/>
                <a:sym typeface="Wingdings" panose="05000000000000000000" pitchFamily="2" charset="2"/>
              </a:rPr>
              <a:t>na</a:t>
            </a:r>
            <a:r>
              <a:rPr lang="en-US" sz="2200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Comic Sans MS" panose="030F0702030302020204" pitchFamily="66" charset="0"/>
                <a:sym typeface="Wingdings" panose="05000000000000000000" pitchFamily="2" charset="2"/>
              </a:rPr>
              <a:t>prisutnost</a:t>
            </a:r>
            <a:r>
              <a:rPr lang="en-US" sz="2200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Comic Sans MS" panose="030F0702030302020204" pitchFamily="66" charset="0"/>
                <a:sym typeface="Wingdings" panose="05000000000000000000" pitchFamily="2" charset="2"/>
              </a:rPr>
              <a:t>uzročnika</a:t>
            </a:r>
            <a:r>
              <a:rPr lang="en-US" sz="2200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Comic Sans MS" panose="030F0702030302020204" pitchFamily="66" charset="0"/>
                <a:sym typeface="Wingdings" panose="05000000000000000000" pitchFamily="2" charset="2"/>
              </a:rPr>
              <a:t>bolesti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8ABA03B-5F8E-997E-6C17-826018A46552}"/>
              </a:ext>
            </a:extLst>
          </p:cNvPr>
          <p:cNvSpPr/>
          <p:nvPr/>
        </p:nvSpPr>
        <p:spPr>
          <a:xfrm>
            <a:off x="422787" y="1655000"/>
            <a:ext cx="393290" cy="285135"/>
          </a:xfrm>
          <a:prstGeom prst="rightArrow">
            <a:avLst/>
          </a:prstGeom>
          <a:solidFill>
            <a:srgbClr val="FFD1D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D67DA30-89B0-E80F-26A8-653F88F974B3}"/>
              </a:ext>
            </a:extLst>
          </p:cNvPr>
          <p:cNvSpPr/>
          <p:nvPr/>
        </p:nvSpPr>
        <p:spPr>
          <a:xfrm>
            <a:off x="412954" y="2328851"/>
            <a:ext cx="393290" cy="285135"/>
          </a:xfrm>
          <a:prstGeom prst="rightArrow">
            <a:avLst/>
          </a:prstGeom>
          <a:solidFill>
            <a:srgbClr val="FFD1D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46CF70D-7047-3281-FCC1-74617E0DD93B}"/>
              </a:ext>
            </a:extLst>
          </p:cNvPr>
          <p:cNvSpPr/>
          <p:nvPr/>
        </p:nvSpPr>
        <p:spPr>
          <a:xfrm>
            <a:off x="422787" y="2974619"/>
            <a:ext cx="393290" cy="285135"/>
          </a:xfrm>
          <a:prstGeom prst="rightArrow">
            <a:avLst/>
          </a:prstGeom>
          <a:solidFill>
            <a:srgbClr val="FFD1D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96D9FFD4-E074-159A-DA6F-866804915409}"/>
              </a:ext>
            </a:extLst>
          </p:cNvPr>
          <p:cNvSpPr/>
          <p:nvPr/>
        </p:nvSpPr>
        <p:spPr>
          <a:xfrm>
            <a:off x="2544096" y="5023790"/>
            <a:ext cx="7513076" cy="1098503"/>
          </a:xfrm>
          <a:prstGeom prst="wedgeRectCallout">
            <a:avLst>
              <a:gd name="adj1" fmla="val -56286"/>
              <a:gd name="adj2" fmla="val 15555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Opiši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neke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situacije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u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kojima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se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provodi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transfuzija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Navedi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neke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bolesti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koje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se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provodi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testiranje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donora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8" name="Picture 4" descr="Darivanje krvi | Udruga darivatelja krvi">
            <a:extLst>
              <a:ext uri="{FF2B5EF4-FFF2-40B4-BE49-F238E27FC236}">
                <a16:creationId xmlns:a16="http://schemas.microsoft.com/office/drawing/2014/main" id="{05A31061-F95F-F1C1-953E-B35CB3BA3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412954" y="4710845"/>
            <a:ext cx="1553497" cy="153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8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FCF7B-A264-4BCE-7F17-92090FECF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EA3D31E-8922-AC24-CA5C-656C23E714F2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EE026E-C13D-1D3E-2EA2-F83EF631FE43}"/>
              </a:ext>
            </a:extLst>
          </p:cNvPr>
          <p:cNvSpPr txBox="1"/>
          <p:nvPr/>
        </p:nvSpPr>
        <p:spPr>
          <a:xfrm>
            <a:off x="671051" y="82235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TRANSFUZIJA KRVI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671F0-9EE5-E416-16F8-123EAEA1B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334" y="822352"/>
            <a:ext cx="6555020" cy="4751474"/>
          </a:xfrm>
          <a:prstGeom prst="rect">
            <a:avLst/>
          </a:prstGeom>
        </p:spPr>
      </p:pic>
      <p:pic>
        <p:nvPicPr>
          <p:cNvPr id="4" name="Picture 4" descr="Darivanje krvi | Udruga darivatelja krvi">
            <a:extLst>
              <a:ext uri="{FF2B5EF4-FFF2-40B4-BE49-F238E27FC236}">
                <a16:creationId xmlns:a16="http://schemas.microsoft.com/office/drawing/2014/main" id="{ACE6E417-EAB3-4A07-2868-B02FB6075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1628139" y="1568197"/>
            <a:ext cx="1141679" cy="113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1A08579A-5ECB-7CDC-315E-94439EC434DD}"/>
              </a:ext>
            </a:extLst>
          </p:cNvPr>
          <p:cNvSpPr/>
          <p:nvPr/>
        </p:nvSpPr>
        <p:spPr>
          <a:xfrm>
            <a:off x="492404" y="2921530"/>
            <a:ext cx="4750647" cy="2939115"/>
          </a:xfrm>
          <a:prstGeom prst="wedgeRectCallout">
            <a:avLst>
              <a:gd name="adj1" fmla="val 4845"/>
              <a:gd name="adj2" fmla="val -64530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Pomoću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slike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odgovori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pitanja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objasni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svoj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odgovor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marL="457200" indent="-457200">
              <a:buAutoNum type="alphaLcPeriod"/>
            </a:pP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Može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li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osoba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krvne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grupe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A+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primiti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osobe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krvne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grupe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0?</a:t>
            </a:r>
          </a:p>
          <a:p>
            <a:pPr marL="457200" indent="-457200">
              <a:buAutoNum type="alphaLcPeriod"/>
            </a:pP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Može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li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osoba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krvne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grupe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0-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donirati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osobi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s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krvnom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grupom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AB-?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C4790D-19AF-A593-1DC0-828E5FA52B57}"/>
              </a:ext>
            </a:extLst>
          </p:cNvPr>
          <p:cNvSpPr txBox="1"/>
          <p:nvPr/>
        </p:nvSpPr>
        <p:spPr>
          <a:xfrm>
            <a:off x="5538657" y="5645202"/>
            <a:ext cx="6843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i="1" dirty="0" err="1">
                <a:latin typeface="Comic Sans MS" panose="030F0702030302020204" pitchFamily="66" charset="0"/>
              </a:rPr>
              <a:t>Podudarnost</a:t>
            </a:r>
            <a:r>
              <a:rPr lang="en-US" sz="2200" i="1" dirty="0">
                <a:latin typeface="Comic Sans MS" panose="030F0702030302020204" pitchFamily="66" charset="0"/>
              </a:rPr>
              <a:t> </a:t>
            </a:r>
            <a:r>
              <a:rPr lang="en-US" sz="2200" i="1" dirty="0" err="1">
                <a:latin typeface="Comic Sans MS" panose="030F0702030302020204" pitchFamily="66" charset="0"/>
              </a:rPr>
              <a:t>krvnih</a:t>
            </a:r>
            <a:r>
              <a:rPr lang="en-US" sz="2200" i="1" dirty="0">
                <a:latin typeface="Comic Sans MS" panose="030F0702030302020204" pitchFamily="66" charset="0"/>
              </a:rPr>
              <a:t> </a:t>
            </a:r>
            <a:r>
              <a:rPr lang="en-US" sz="2200" i="1" dirty="0" err="1">
                <a:latin typeface="Comic Sans MS" panose="030F0702030302020204" pitchFamily="66" charset="0"/>
              </a:rPr>
              <a:t>grupa</a:t>
            </a:r>
            <a:r>
              <a:rPr lang="en-US" sz="2200" i="1" dirty="0">
                <a:latin typeface="Comic Sans MS" panose="030F0702030302020204" pitchFamily="66" charset="0"/>
              </a:rPr>
              <a:t> </a:t>
            </a:r>
            <a:r>
              <a:rPr lang="en-US" sz="2200" i="1" dirty="0" err="1">
                <a:latin typeface="Comic Sans MS" panose="030F0702030302020204" pitchFamily="66" charset="0"/>
              </a:rPr>
              <a:t>donora</a:t>
            </a:r>
            <a:r>
              <a:rPr lang="en-US" sz="2200" i="1" dirty="0">
                <a:latin typeface="Comic Sans MS" panose="030F0702030302020204" pitchFamily="66" charset="0"/>
              </a:rPr>
              <a:t> i </a:t>
            </a:r>
            <a:r>
              <a:rPr lang="en-US" sz="2200" i="1" dirty="0" err="1">
                <a:latin typeface="Comic Sans MS" panose="030F0702030302020204" pitchFamily="66" charset="0"/>
              </a:rPr>
              <a:t>primatelja</a:t>
            </a:r>
            <a:r>
              <a:rPr lang="en-US" sz="2200" i="1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075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nd holding pencil drawing illustration, writing gesture concept, black white sketch style, creative education symbol, human hand outline art">
            <a:extLst>
              <a:ext uri="{FF2B5EF4-FFF2-40B4-BE49-F238E27FC236}">
                <a16:creationId xmlns:a16="http://schemas.microsoft.com/office/drawing/2014/main" id="{FE58FCB9-C4E8-0007-0792-AE26EFAB3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" r="53189"/>
          <a:stretch>
            <a:fillRect/>
          </a:stretch>
        </p:blipFill>
        <p:spPr bwMode="auto">
          <a:xfrm rot="894962">
            <a:off x="10954460" y="721006"/>
            <a:ext cx="923856" cy="8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2">
            <a:extLst>
              <a:ext uri="{FF2B5EF4-FFF2-40B4-BE49-F238E27FC236}">
                <a16:creationId xmlns:a16="http://schemas.microsoft.com/office/drawing/2014/main" id="{B1BE768B-6BFE-5D66-47C5-5E83535E5996}"/>
              </a:ext>
            </a:extLst>
          </p:cNvPr>
          <p:cNvSpPr/>
          <p:nvPr/>
        </p:nvSpPr>
        <p:spPr>
          <a:xfrm>
            <a:off x="337929" y="1561853"/>
            <a:ext cx="7374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četiri krvne grupe A, B, AB i 0</a:t>
            </a:r>
          </a:p>
        </p:txBody>
      </p:sp>
      <p:sp>
        <p:nvSpPr>
          <p:cNvPr id="5" name="Pravokutnik 3">
            <a:extLst>
              <a:ext uri="{FF2B5EF4-FFF2-40B4-BE49-F238E27FC236}">
                <a16:creationId xmlns:a16="http://schemas.microsoft.com/office/drawing/2014/main" id="{030F6E00-0547-BE29-5411-C64795E91E60}"/>
              </a:ext>
            </a:extLst>
          </p:cNvPr>
          <p:cNvSpPr/>
          <p:nvPr/>
        </p:nvSpPr>
        <p:spPr>
          <a:xfrm>
            <a:off x="4484430" y="2920149"/>
            <a:ext cx="1090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KRV</a:t>
            </a:r>
          </a:p>
        </p:txBody>
      </p:sp>
      <p:cxnSp>
        <p:nvCxnSpPr>
          <p:cNvPr id="6" name="Ravni poveznik sa strelicom 5">
            <a:extLst>
              <a:ext uri="{FF2B5EF4-FFF2-40B4-BE49-F238E27FC236}">
                <a16:creationId xmlns:a16="http://schemas.microsoft.com/office/drawing/2014/main" id="{300CD273-A8B3-F1B3-E902-5FC8D7D4DD8A}"/>
              </a:ext>
            </a:extLst>
          </p:cNvPr>
          <p:cNvCxnSpPr/>
          <p:nvPr/>
        </p:nvCxnSpPr>
        <p:spPr>
          <a:xfrm flipH="1">
            <a:off x="3545184" y="3443369"/>
            <a:ext cx="1162050" cy="4432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Ravni poveznik sa strelicom 8">
            <a:extLst>
              <a:ext uri="{FF2B5EF4-FFF2-40B4-BE49-F238E27FC236}">
                <a16:creationId xmlns:a16="http://schemas.microsoft.com/office/drawing/2014/main" id="{A37ACE6E-4BA9-F98A-74C5-19E97382BA25}"/>
              </a:ext>
            </a:extLst>
          </p:cNvPr>
          <p:cNvCxnSpPr>
            <a:cxnSpLocks/>
          </p:cNvCxnSpPr>
          <p:nvPr/>
        </p:nvCxnSpPr>
        <p:spPr>
          <a:xfrm>
            <a:off x="5178046" y="3443369"/>
            <a:ext cx="1162050" cy="4432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ravokutnik 9">
            <a:extLst>
              <a:ext uri="{FF2B5EF4-FFF2-40B4-BE49-F238E27FC236}">
                <a16:creationId xmlns:a16="http://schemas.microsoft.com/office/drawing/2014/main" id="{AEBAD275-CA8F-2989-5177-4AD8EE01FAEE}"/>
              </a:ext>
            </a:extLst>
          </p:cNvPr>
          <p:cNvSpPr/>
          <p:nvPr/>
        </p:nvSpPr>
        <p:spPr>
          <a:xfrm>
            <a:off x="403768" y="4172762"/>
            <a:ext cx="497712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b="1" dirty="0">
                <a:solidFill>
                  <a:srgbClr val="000000"/>
                </a:solidFill>
                <a:highlight>
                  <a:srgbClr val="FFD1D1"/>
                </a:highlight>
                <a:latin typeface="Comic Sans MS" panose="030F0702030302020204" pitchFamily="66" charset="0"/>
              </a:rPr>
              <a:t>Arterijska krv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500" dirty="0">
                <a:solidFill>
                  <a:srgbClr val="000000"/>
                </a:solidFill>
                <a:latin typeface="Comic Sans MS" panose="030F0702030302020204" pitchFamily="66" charset="0"/>
              </a:rPr>
              <a:t>obogaćena kisikom i hranjivim tvarima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500" dirty="0">
                <a:solidFill>
                  <a:srgbClr val="000000"/>
                </a:solidFill>
                <a:latin typeface="Comic Sans MS" panose="030F0702030302020204" pitchFamily="66" charset="0"/>
              </a:rPr>
              <a:t>svijetlo crvene boje </a:t>
            </a:r>
            <a:endParaRPr lang="hr-HR" sz="2500" dirty="0">
              <a:latin typeface="Comic Sans MS" panose="030F0702030302020204" pitchFamily="66" charset="0"/>
            </a:endParaRPr>
          </a:p>
        </p:txBody>
      </p:sp>
      <p:sp>
        <p:nvSpPr>
          <p:cNvPr id="9" name="Pravokutnik 10">
            <a:extLst>
              <a:ext uri="{FF2B5EF4-FFF2-40B4-BE49-F238E27FC236}">
                <a16:creationId xmlns:a16="http://schemas.microsoft.com/office/drawing/2014/main" id="{F2BD4871-1163-C5F9-5BD1-50006B047E0E}"/>
              </a:ext>
            </a:extLst>
          </p:cNvPr>
          <p:cNvSpPr/>
          <p:nvPr/>
        </p:nvSpPr>
        <p:spPr>
          <a:xfrm>
            <a:off x="5785868" y="4102979"/>
            <a:ext cx="6472342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rgbClr val="000000"/>
                </a:solidFill>
                <a:highlight>
                  <a:srgbClr val="FFD1D1"/>
                </a:highlight>
                <a:latin typeface="Comic Sans MS" panose="030F0702030302020204" pitchFamily="66" charset="0"/>
              </a:rPr>
              <a:t>Venska krv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500" dirty="0">
                <a:solidFill>
                  <a:srgbClr val="000000"/>
                </a:solidFill>
                <a:latin typeface="Comic Sans MS" panose="030F0702030302020204" pitchFamily="66" charset="0"/>
              </a:rPr>
              <a:t>obogaćena ugljikovim dioksidom, a osiromašena kisikom i hranjivim</a:t>
            </a:r>
            <a:r>
              <a:rPr lang="en-US" sz="25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hr-HR" sz="2500" dirty="0">
                <a:solidFill>
                  <a:srgbClr val="000000"/>
                </a:solidFill>
                <a:latin typeface="Comic Sans MS" panose="030F0702030302020204" pitchFamily="66" charset="0"/>
              </a:rPr>
              <a:t>tvarima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500" dirty="0">
                <a:solidFill>
                  <a:srgbClr val="000000"/>
                </a:solidFill>
                <a:latin typeface="Comic Sans MS" panose="030F0702030302020204" pitchFamily="66" charset="0"/>
              </a:rPr>
              <a:t>tamnocrvene boje</a:t>
            </a:r>
            <a:endParaRPr lang="hr-HR" sz="2500" dirty="0">
              <a:latin typeface="Comic Sans MS" panose="030F0702030302020204" pitchFamily="66" charset="0"/>
            </a:endParaRPr>
          </a:p>
        </p:txBody>
      </p:sp>
      <p:sp>
        <p:nvSpPr>
          <p:cNvPr id="10" name="Pravokutnik 1">
            <a:extLst>
              <a:ext uri="{FF2B5EF4-FFF2-40B4-BE49-F238E27FC236}">
                <a16:creationId xmlns:a16="http://schemas.microsoft.com/office/drawing/2014/main" id="{EC134A9B-582A-8789-E82F-A7355ECA5143}"/>
              </a:ext>
            </a:extLst>
          </p:cNvPr>
          <p:cNvSpPr/>
          <p:nvPr/>
        </p:nvSpPr>
        <p:spPr>
          <a:xfrm>
            <a:off x="337929" y="96168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sz="2400" b="1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Transfuzija </a:t>
            </a:r>
            <a:r>
              <a:rPr lang="hr-HR" sz="2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pretakanje krvi d</a:t>
            </a:r>
            <a:r>
              <a:rPr lang="en-US" sz="2400" dirty="0" err="1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onora</a:t>
            </a:r>
            <a:r>
              <a:rPr lang="hr-HR" sz="2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krvotok primatelja	</a:t>
            </a:r>
            <a:endParaRPr lang="hr-HR" sz="24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sz="24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</a:rPr>
              <a:t>  Rh+ </a:t>
            </a:r>
            <a:r>
              <a:rPr lang="en-US" sz="24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</a:rPr>
              <a:t> Rh-</a:t>
            </a:r>
            <a:endParaRPr lang="hr-HR" sz="24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9AF2711-26DE-514A-4816-2B2AA6DC6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48031" y="1493762"/>
            <a:ext cx="3906039" cy="2280845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A7048DA5-4EA5-F1FD-79AC-F132EC496E35}"/>
              </a:ext>
            </a:extLst>
          </p:cNvPr>
          <p:cNvSpPr txBox="1"/>
          <p:nvPr/>
        </p:nvSpPr>
        <p:spPr>
          <a:xfrm>
            <a:off x="8163214" y="2245907"/>
            <a:ext cx="3357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 Riješi RB: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 str. 14, zadatak 3.</a:t>
            </a:r>
          </a:p>
          <a:p>
            <a:pPr algn="ctr"/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Brain thinking Images - Free Download on Freepik">
            <a:extLst>
              <a:ext uri="{FF2B5EF4-FFF2-40B4-BE49-F238E27FC236}">
                <a16:creationId xmlns:a16="http://schemas.microsoft.com/office/drawing/2014/main" id="{9CDCA679-F7DF-5444-E928-15DA7F81C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976" y="3296788"/>
            <a:ext cx="1093361" cy="109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82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15519-C9F6-2D0B-8F0F-C337C669C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E3A27F1-C491-34CF-EEBB-A5E65598BF85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BFF193-32E8-241D-2FE5-096E04812AFF}"/>
              </a:ext>
            </a:extLst>
          </p:cNvPr>
          <p:cNvSpPr txBox="1"/>
          <p:nvPr/>
        </p:nvSpPr>
        <p:spPr>
          <a:xfrm>
            <a:off x="883227" y="1454727"/>
            <a:ext cx="3553691" cy="461665"/>
          </a:xfrm>
          <a:custGeom>
            <a:avLst/>
            <a:gdLst>
              <a:gd name="csX0" fmla="*/ 0 w 3553691"/>
              <a:gd name="csY0" fmla="*/ 0 h 461665"/>
              <a:gd name="csX1" fmla="*/ 592282 w 3553691"/>
              <a:gd name="csY1" fmla="*/ 0 h 461665"/>
              <a:gd name="csX2" fmla="*/ 1220101 w 3553691"/>
              <a:gd name="csY2" fmla="*/ 0 h 461665"/>
              <a:gd name="csX3" fmla="*/ 1883456 w 3553691"/>
              <a:gd name="csY3" fmla="*/ 0 h 461665"/>
              <a:gd name="csX4" fmla="*/ 2369127 w 3553691"/>
              <a:gd name="csY4" fmla="*/ 0 h 461665"/>
              <a:gd name="csX5" fmla="*/ 2890335 w 3553691"/>
              <a:gd name="csY5" fmla="*/ 0 h 461665"/>
              <a:gd name="csX6" fmla="*/ 3553691 w 3553691"/>
              <a:gd name="csY6" fmla="*/ 0 h 461665"/>
              <a:gd name="csX7" fmla="*/ 3553691 w 3553691"/>
              <a:gd name="csY7" fmla="*/ 461665 h 461665"/>
              <a:gd name="csX8" fmla="*/ 2890335 w 3553691"/>
              <a:gd name="csY8" fmla="*/ 461665 h 461665"/>
              <a:gd name="csX9" fmla="*/ 2298054 w 3553691"/>
              <a:gd name="csY9" fmla="*/ 461665 h 461665"/>
              <a:gd name="csX10" fmla="*/ 1776846 w 3553691"/>
              <a:gd name="csY10" fmla="*/ 461665 h 461665"/>
              <a:gd name="csX11" fmla="*/ 1220101 w 3553691"/>
              <a:gd name="csY11" fmla="*/ 461665 h 461665"/>
              <a:gd name="csX12" fmla="*/ 556745 w 3553691"/>
              <a:gd name="csY12" fmla="*/ 461665 h 461665"/>
              <a:gd name="csX13" fmla="*/ 0 w 3553691"/>
              <a:gd name="csY13" fmla="*/ 461665 h 461665"/>
              <a:gd name="csX14" fmla="*/ 0 w 3553691"/>
              <a:gd name="csY14" fmla="*/ 0 h 461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553691" h="461665" fill="none" extrusionOk="0">
                <a:moveTo>
                  <a:pt x="0" y="0"/>
                </a:moveTo>
                <a:cubicBezTo>
                  <a:pt x="260402" y="-4098"/>
                  <a:pt x="450110" y="23984"/>
                  <a:pt x="592282" y="0"/>
                </a:cubicBezTo>
                <a:cubicBezTo>
                  <a:pt x="734454" y="-23984"/>
                  <a:pt x="1058882" y="2711"/>
                  <a:pt x="1220101" y="0"/>
                </a:cubicBezTo>
                <a:cubicBezTo>
                  <a:pt x="1381320" y="-2711"/>
                  <a:pt x="1607004" y="29220"/>
                  <a:pt x="1883456" y="0"/>
                </a:cubicBezTo>
                <a:cubicBezTo>
                  <a:pt x="2159909" y="-29220"/>
                  <a:pt x="2218508" y="4712"/>
                  <a:pt x="2369127" y="0"/>
                </a:cubicBezTo>
                <a:cubicBezTo>
                  <a:pt x="2519746" y="-4712"/>
                  <a:pt x="2693753" y="-2155"/>
                  <a:pt x="2890335" y="0"/>
                </a:cubicBezTo>
                <a:cubicBezTo>
                  <a:pt x="3086917" y="2155"/>
                  <a:pt x="3266261" y="-4218"/>
                  <a:pt x="3553691" y="0"/>
                </a:cubicBezTo>
                <a:cubicBezTo>
                  <a:pt x="3562424" y="197112"/>
                  <a:pt x="3560984" y="352246"/>
                  <a:pt x="3553691" y="461665"/>
                </a:cubicBezTo>
                <a:cubicBezTo>
                  <a:pt x="3315807" y="472900"/>
                  <a:pt x="3109422" y="458166"/>
                  <a:pt x="2890335" y="461665"/>
                </a:cubicBezTo>
                <a:cubicBezTo>
                  <a:pt x="2671248" y="465164"/>
                  <a:pt x="2447720" y="482322"/>
                  <a:pt x="2298054" y="461665"/>
                </a:cubicBezTo>
                <a:cubicBezTo>
                  <a:pt x="2148388" y="441008"/>
                  <a:pt x="1910568" y="485835"/>
                  <a:pt x="1776846" y="461665"/>
                </a:cubicBezTo>
                <a:cubicBezTo>
                  <a:pt x="1643124" y="437495"/>
                  <a:pt x="1431690" y="486342"/>
                  <a:pt x="1220101" y="461665"/>
                </a:cubicBezTo>
                <a:cubicBezTo>
                  <a:pt x="1008513" y="436988"/>
                  <a:pt x="774420" y="479519"/>
                  <a:pt x="556745" y="461665"/>
                </a:cubicBezTo>
                <a:cubicBezTo>
                  <a:pt x="339070" y="443811"/>
                  <a:pt x="269100" y="484130"/>
                  <a:pt x="0" y="461665"/>
                </a:cubicBezTo>
                <a:cubicBezTo>
                  <a:pt x="-14733" y="309496"/>
                  <a:pt x="-12593" y="217519"/>
                  <a:pt x="0" y="0"/>
                </a:cubicBezTo>
                <a:close/>
              </a:path>
              <a:path w="3553691" h="461665" stroke="0" extrusionOk="0">
                <a:moveTo>
                  <a:pt x="0" y="0"/>
                </a:moveTo>
                <a:cubicBezTo>
                  <a:pt x="140473" y="6587"/>
                  <a:pt x="375522" y="-2364"/>
                  <a:pt x="592282" y="0"/>
                </a:cubicBezTo>
                <a:cubicBezTo>
                  <a:pt x="809042" y="2364"/>
                  <a:pt x="1077092" y="-27287"/>
                  <a:pt x="1255637" y="0"/>
                </a:cubicBezTo>
                <a:cubicBezTo>
                  <a:pt x="1434182" y="27287"/>
                  <a:pt x="1646615" y="-5680"/>
                  <a:pt x="1812382" y="0"/>
                </a:cubicBezTo>
                <a:cubicBezTo>
                  <a:pt x="1978150" y="5680"/>
                  <a:pt x="2140287" y="20985"/>
                  <a:pt x="2404664" y="0"/>
                </a:cubicBezTo>
                <a:cubicBezTo>
                  <a:pt x="2669041" y="-20985"/>
                  <a:pt x="2902271" y="-6052"/>
                  <a:pt x="3032483" y="0"/>
                </a:cubicBezTo>
                <a:cubicBezTo>
                  <a:pt x="3162695" y="6052"/>
                  <a:pt x="3328490" y="15969"/>
                  <a:pt x="3553691" y="0"/>
                </a:cubicBezTo>
                <a:cubicBezTo>
                  <a:pt x="3571815" y="149862"/>
                  <a:pt x="3556923" y="349966"/>
                  <a:pt x="3553691" y="461665"/>
                </a:cubicBezTo>
                <a:cubicBezTo>
                  <a:pt x="3278963" y="452552"/>
                  <a:pt x="3180466" y="443271"/>
                  <a:pt x="2996946" y="461665"/>
                </a:cubicBezTo>
                <a:cubicBezTo>
                  <a:pt x="2813427" y="480059"/>
                  <a:pt x="2696332" y="465771"/>
                  <a:pt x="2440201" y="461665"/>
                </a:cubicBezTo>
                <a:cubicBezTo>
                  <a:pt x="2184071" y="457559"/>
                  <a:pt x="2078110" y="436559"/>
                  <a:pt x="1847919" y="461665"/>
                </a:cubicBezTo>
                <a:cubicBezTo>
                  <a:pt x="1617728" y="486771"/>
                  <a:pt x="1490055" y="485619"/>
                  <a:pt x="1362248" y="461665"/>
                </a:cubicBezTo>
                <a:cubicBezTo>
                  <a:pt x="1234441" y="437711"/>
                  <a:pt x="1033183" y="443028"/>
                  <a:pt x="734429" y="461665"/>
                </a:cubicBezTo>
                <a:cubicBezTo>
                  <a:pt x="435675" y="480302"/>
                  <a:pt x="353684" y="455034"/>
                  <a:pt x="0" y="461665"/>
                </a:cubicBezTo>
                <a:cubicBezTo>
                  <a:pt x="7348" y="267771"/>
                  <a:pt x="2060" y="139678"/>
                  <a:pt x="0" y="0"/>
                </a:cubicBezTo>
                <a:close/>
              </a:path>
            </a:pathLst>
          </a:custGeom>
          <a:solidFill>
            <a:srgbClr val="FDE8E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19912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REFLEKSIJA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FA359-1FEB-9675-C0F1-428DCFD1996C}"/>
              </a:ext>
            </a:extLst>
          </p:cNvPr>
          <p:cNvSpPr txBox="1"/>
          <p:nvPr/>
        </p:nvSpPr>
        <p:spPr>
          <a:xfrm>
            <a:off x="883227" y="2428401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mic Sans MS" panose="030F0702030302020204" pitchFamily="66" charset="0"/>
              </a:rPr>
              <a:t>Odgovori</a:t>
            </a:r>
            <a:r>
              <a:rPr lang="en-US" sz="2400" dirty="0">
                <a:latin typeface="Comic Sans MS" panose="030F0702030302020204" pitchFamily="66" charset="0"/>
              </a:rPr>
              <a:t> u </a:t>
            </a:r>
            <a:r>
              <a:rPr lang="en-US" sz="2400" dirty="0" err="1">
                <a:latin typeface="Comic Sans MS" panose="030F0702030302020204" pitchFamily="66" charset="0"/>
              </a:rPr>
              <a:t>jednoj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rečenici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na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svako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pitanje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01C82E-7820-9D2D-419A-E1987D173A67}"/>
              </a:ext>
            </a:extLst>
          </p:cNvPr>
          <p:cNvSpPr txBox="1"/>
          <p:nvPr/>
        </p:nvSpPr>
        <p:spPr>
          <a:xfrm>
            <a:off x="1175880" y="3429000"/>
            <a:ext cx="95596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Koja </a:t>
            </a:r>
            <a:r>
              <a:rPr lang="en-US" sz="24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sastavnica</a:t>
            </a:r>
            <a:r>
              <a:rPr lang="en-US" sz="24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krvi</a:t>
            </a:r>
            <a:r>
              <a:rPr lang="en-US" sz="24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ti</a:t>
            </a:r>
            <a:r>
              <a:rPr lang="en-US" sz="24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se </a:t>
            </a:r>
            <a:r>
              <a:rPr lang="en-US" sz="24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čini</a:t>
            </a:r>
            <a:r>
              <a:rPr lang="en-US" sz="24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najzanimljivijom</a:t>
            </a:r>
            <a:r>
              <a:rPr lang="en-US" sz="24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</a:t>
            </a:r>
            <a:r>
              <a:rPr lang="en-US" sz="24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zašto</a:t>
            </a:r>
            <a:r>
              <a:rPr lang="en-US" sz="24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b="1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Što</a:t>
            </a:r>
            <a:r>
              <a:rPr lang="en-US" sz="24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bi se </a:t>
            </a:r>
            <a:r>
              <a:rPr lang="en-US" sz="24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dogodilo</a:t>
            </a:r>
            <a:r>
              <a:rPr lang="en-US" sz="24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organizmu</a:t>
            </a:r>
            <a:r>
              <a:rPr lang="en-US" sz="24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kada</a:t>
            </a:r>
            <a:r>
              <a:rPr lang="en-US" sz="24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bi </a:t>
            </a:r>
            <a:r>
              <a:rPr lang="en-US" sz="24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jedna</a:t>
            </a:r>
            <a:r>
              <a:rPr lang="en-US" sz="24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od </a:t>
            </a:r>
            <a:r>
              <a:rPr lang="en-US" sz="24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tih</a:t>
            </a:r>
            <a:r>
              <a:rPr lang="en-US" sz="24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sastavnica</a:t>
            </a:r>
            <a:r>
              <a:rPr lang="en-US" sz="24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prestala</a:t>
            </a:r>
            <a:r>
              <a:rPr lang="en-US" sz="24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pravilno</a:t>
            </a:r>
            <a:r>
              <a:rPr lang="en-US" sz="24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funkcionirati</a:t>
            </a:r>
            <a:r>
              <a:rPr lang="en-US" sz="24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pic>
        <p:nvPicPr>
          <p:cNvPr id="1027" name="Picture 3" descr="Pencil and Paper Clip Art Image - ClipSafari">
            <a:extLst>
              <a:ext uri="{FF2B5EF4-FFF2-40B4-BE49-F238E27FC236}">
                <a16:creationId xmlns:a16="http://schemas.microsoft.com/office/drawing/2014/main" id="{3EB30A2D-DFD0-B1C1-44BD-44ACB6F25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518" y="872836"/>
            <a:ext cx="3719904" cy="284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462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7EF6A42-B1C5-671F-2020-A07EE1D565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7188" t="39810" r="28461" b="51969"/>
          <a:stretch/>
        </p:blipFill>
        <p:spPr>
          <a:xfrm>
            <a:off x="8513522" y="2284261"/>
            <a:ext cx="1466220" cy="1557694"/>
          </a:xfrm>
          <a:prstGeom prst="flowChartConnector">
            <a:avLst/>
          </a:prstGeom>
        </p:spPr>
      </p:pic>
      <p:sp>
        <p:nvSpPr>
          <p:cNvPr id="3" name="Dijagram toka: Kraj 10">
            <a:extLst>
              <a:ext uri="{FF2B5EF4-FFF2-40B4-BE49-F238E27FC236}">
                <a16:creationId xmlns:a16="http://schemas.microsoft.com/office/drawing/2014/main" id="{ADFC366D-D031-8839-485F-434982BE2663}"/>
              </a:ext>
            </a:extLst>
          </p:cNvPr>
          <p:cNvSpPr/>
          <p:nvPr/>
        </p:nvSpPr>
        <p:spPr>
          <a:xfrm>
            <a:off x="1673582" y="3854245"/>
            <a:ext cx="8306160" cy="2169904"/>
          </a:xfrm>
          <a:prstGeom prst="flowChartTerminator">
            <a:avLst/>
          </a:prstGeom>
          <a:solidFill>
            <a:srgbClr val="FFA2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>
              <a:solidFill>
                <a:srgbClr val="E27ACE"/>
              </a:solidFill>
            </a:endParaRPr>
          </a:p>
        </p:txBody>
      </p:sp>
      <p:sp>
        <p:nvSpPr>
          <p:cNvPr id="4" name="TekstniOkvir 10">
            <a:extLst>
              <a:ext uri="{FF2B5EF4-FFF2-40B4-BE49-F238E27FC236}">
                <a16:creationId xmlns:a16="http://schemas.microsoft.com/office/drawing/2014/main" id="{141D7A78-9CC2-382B-C400-0A36AA19F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980" y="4170494"/>
            <a:ext cx="681403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b="1" dirty="0">
                <a:latin typeface="Comic Sans MS" panose="030F0702030302020204" pitchFamily="66" charset="0"/>
              </a:rPr>
              <a:t>Udžbenik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Comic Sans MS" panose="030F0702030302020204" pitchFamily="66" charset="0"/>
              </a:rPr>
              <a:t>Znam li odgovoriti? </a:t>
            </a:r>
            <a:r>
              <a:rPr lang="hr-HR" altLang="sr-Latn-RS" b="1" dirty="0">
                <a:latin typeface="Comic Sans MS" panose="030F0702030302020204" pitchFamily="66" charset="0"/>
              </a:rPr>
              <a:t>str. </a:t>
            </a:r>
            <a:r>
              <a:rPr lang="en-US" altLang="sr-Latn-RS" b="1" dirty="0">
                <a:latin typeface="Comic Sans MS" panose="030F0702030302020204" pitchFamily="66" charset="0"/>
              </a:rPr>
              <a:t>23</a:t>
            </a:r>
            <a:r>
              <a:rPr lang="hr-HR" altLang="sr-Latn-RS" b="1" dirty="0">
                <a:latin typeface="Comic Sans MS" panose="030F0702030302020204" pitchFamily="66" charset="0"/>
              </a:rPr>
              <a:t>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Comic Sans MS" panose="030F0702030302020204" pitchFamily="66" charset="0"/>
              </a:rPr>
              <a:t>(domaća zadaća)</a:t>
            </a:r>
          </a:p>
        </p:txBody>
      </p:sp>
      <p:pic>
        <p:nvPicPr>
          <p:cNvPr id="5" name="Picture 2" descr="Homework cartoon background vector free download">
            <a:extLst>
              <a:ext uri="{FF2B5EF4-FFF2-40B4-BE49-F238E27FC236}">
                <a16:creationId xmlns:a16="http://schemas.microsoft.com/office/drawing/2014/main" id="{1742EEB5-F833-17DD-AB49-C9D36C925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226" y="1271013"/>
            <a:ext cx="2823702" cy="282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FD03A-6ED8-2110-B559-887C047FB173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</p:spTree>
    <p:extLst>
      <p:ext uri="{BB962C8B-B14F-4D97-AF65-F5344CB8AC3E}">
        <p14:creationId xmlns:p14="http://schemas.microsoft.com/office/powerpoint/2010/main" val="320519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4E73E8-472E-A5EA-6289-D8B36E78D5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5" t="2589" b="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Zvijezda: 32 kraka 2">
            <a:extLst>
              <a:ext uri="{FF2B5EF4-FFF2-40B4-BE49-F238E27FC236}">
                <a16:creationId xmlns:a16="http://schemas.microsoft.com/office/drawing/2014/main" id="{6A6746CC-0F4C-4CCD-D7A6-ABFFF06ACC37}"/>
              </a:ext>
            </a:extLst>
          </p:cNvPr>
          <p:cNvSpPr/>
          <p:nvPr/>
        </p:nvSpPr>
        <p:spPr>
          <a:xfrm>
            <a:off x="206477" y="3934748"/>
            <a:ext cx="3679723" cy="2620083"/>
          </a:xfrm>
          <a:prstGeom prst="star32">
            <a:avLst/>
          </a:prstGeom>
          <a:solidFill>
            <a:srgbClr val="D32B24"/>
          </a:solidFill>
          <a:ln>
            <a:solidFill>
              <a:srgbClr val="D32B24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Što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bi se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dogodilo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kada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bi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krv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na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trenutak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prestala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teći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  <a:endParaRPr lang="hr-HR" sz="21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91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1358C-6F59-CAF6-884A-9B606D6E1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AA577AF-B345-1D89-4FB8-B1AB800BEAB7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504886-42D0-F74E-5A4B-584B95630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Zvijezda: 32 kraka 2">
            <a:extLst>
              <a:ext uri="{FF2B5EF4-FFF2-40B4-BE49-F238E27FC236}">
                <a16:creationId xmlns:a16="http://schemas.microsoft.com/office/drawing/2014/main" id="{2F78F6B5-0FA8-8FC2-E27A-F7A309FEB615}"/>
              </a:ext>
            </a:extLst>
          </p:cNvPr>
          <p:cNvSpPr/>
          <p:nvPr/>
        </p:nvSpPr>
        <p:spPr>
          <a:xfrm>
            <a:off x="226140" y="296812"/>
            <a:ext cx="3942737" cy="2869175"/>
          </a:xfrm>
          <a:prstGeom prst="star32">
            <a:avLst/>
          </a:prstGeom>
          <a:solidFill>
            <a:srgbClr val="D32B24"/>
          </a:solidFill>
          <a:ln>
            <a:solidFill>
              <a:srgbClr val="D32B24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Zašto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srce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ima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moć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održavati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na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životu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cijelo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tijelo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kako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mu u tome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pomažu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krvne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žile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  <a:endParaRPr lang="hr-HR" sz="21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7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9101D-E526-6882-6344-CE58068BA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7C7FC9E-444B-6198-9D9E-B173E944A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21" y="2552901"/>
            <a:ext cx="11080534" cy="12193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DA755C-3110-182A-C49D-F20ED1202822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1D7B7-2079-3390-0D0A-94EFDAEBC179}"/>
              </a:ext>
            </a:extLst>
          </p:cNvPr>
          <p:cNvSpPr txBox="1"/>
          <p:nvPr/>
        </p:nvSpPr>
        <p:spPr>
          <a:xfrm>
            <a:off x="436657" y="1783386"/>
            <a:ext cx="10150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”</a:t>
            </a:r>
            <a:r>
              <a:rPr lang="en-US" sz="2400" b="1" dirty="0" err="1">
                <a:latin typeface="Comic Sans MS" panose="030F0702030302020204" pitchFamily="66" charset="0"/>
              </a:rPr>
              <a:t>Razmisli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odgovori</a:t>
            </a:r>
            <a:r>
              <a:rPr lang="en-US" sz="2400" dirty="0">
                <a:latin typeface="Comic Sans MS" panose="030F0702030302020204" pitchFamily="66" charset="0"/>
              </a:rPr>
              <a:t>”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09579B-EDC8-465F-C664-590635A59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21" y="4310889"/>
            <a:ext cx="11080534" cy="12193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88E36E-32D5-6535-A1DE-97C7960DBC13}"/>
              </a:ext>
            </a:extLst>
          </p:cNvPr>
          <p:cNvSpPr txBox="1"/>
          <p:nvPr/>
        </p:nvSpPr>
        <p:spPr>
          <a:xfrm>
            <a:off x="2168012" y="2880552"/>
            <a:ext cx="6263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Što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je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homeostaza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9CEAB4-C23B-7685-F609-EDD43353B7C7}"/>
              </a:ext>
            </a:extLst>
          </p:cNvPr>
          <p:cNvSpPr txBox="1"/>
          <p:nvPr/>
        </p:nvSpPr>
        <p:spPr>
          <a:xfrm>
            <a:off x="2050024" y="4613198"/>
            <a:ext cx="9227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Na koji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način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krvožilni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sustav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sudjeluje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održavanju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homeostaze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4E09D8-1CC1-D44A-BADE-ACF596F99CB4}"/>
              </a:ext>
            </a:extLst>
          </p:cNvPr>
          <p:cNvSpPr txBox="1"/>
          <p:nvPr/>
        </p:nvSpPr>
        <p:spPr>
          <a:xfrm>
            <a:off x="737994" y="983094"/>
            <a:ext cx="10388830" cy="523220"/>
          </a:xfrm>
          <a:prstGeom prst="rect">
            <a:avLst/>
          </a:prstGeom>
          <a:solidFill>
            <a:srgbClr val="FDE8E5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KRVOŽILNI SUSTAV – POVEZANOST GRAĐE I ULOGE</a:t>
            </a:r>
          </a:p>
        </p:txBody>
      </p:sp>
    </p:spTree>
    <p:extLst>
      <p:ext uri="{BB962C8B-B14F-4D97-AF65-F5344CB8AC3E}">
        <p14:creationId xmlns:p14="http://schemas.microsoft.com/office/powerpoint/2010/main" val="28581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0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27FED-7432-D391-4A6D-7CE8EACD3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634F388-BFBE-646D-22E6-10D14D35F991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0FD030-0AF6-BF37-E564-33CB42CF60A6}"/>
              </a:ext>
            </a:extLst>
          </p:cNvPr>
          <p:cNvSpPr txBox="1"/>
          <p:nvPr/>
        </p:nvSpPr>
        <p:spPr>
          <a:xfrm>
            <a:off x="325692" y="909181"/>
            <a:ext cx="11540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ORGANI KRVOŽILNOG SUSTAVA ČOVJEKA</a:t>
            </a:r>
          </a:p>
        </p:txBody>
      </p:sp>
      <p:pic>
        <p:nvPicPr>
          <p:cNvPr id="20" name="Slika 3">
            <a:extLst>
              <a:ext uri="{FF2B5EF4-FFF2-40B4-BE49-F238E27FC236}">
                <a16:creationId xmlns:a16="http://schemas.microsoft.com/office/drawing/2014/main" id="{E2E96485-02DE-50FA-96F9-D4297DE7BF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451" t="2339" r="13769" b="3391"/>
          <a:stretch/>
        </p:blipFill>
        <p:spPr>
          <a:xfrm>
            <a:off x="8653759" y="940354"/>
            <a:ext cx="3120846" cy="5327187"/>
          </a:xfrm>
          <a:prstGeom prst="rect">
            <a:avLst/>
          </a:prstGeom>
        </p:spPr>
      </p:pic>
      <p:cxnSp>
        <p:nvCxnSpPr>
          <p:cNvPr id="21" name="Ravni poveznik sa strelicom 8">
            <a:extLst>
              <a:ext uri="{FF2B5EF4-FFF2-40B4-BE49-F238E27FC236}">
                <a16:creationId xmlns:a16="http://schemas.microsoft.com/office/drawing/2014/main" id="{EB96A82A-D877-5C36-514F-4608BE1CBD19}"/>
              </a:ext>
            </a:extLst>
          </p:cNvPr>
          <p:cNvCxnSpPr>
            <a:cxnSpLocks/>
          </p:cNvCxnSpPr>
          <p:nvPr/>
        </p:nvCxnSpPr>
        <p:spPr>
          <a:xfrm>
            <a:off x="7967893" y="2065223"/>
            <a:ext cx="2241085" cy="2041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kstniOkvir 9">
            <a:extLst>
              <a:ext uri="{FF2B5EF4-FFF2-40B4-BE49-F238E27FC236}">
                <a16:creationId xmlns:a16="http://schemas.microsoft.com/office/drawing/2014/main" id="{A0287CF0-1679-3D4B-FEB2-722469BA17B1}"/>
              </a:ext>
            </a:extLst>
          </p:cNvPr>
          <p:cNvSpPr txBox="1"/>
          <p:nvPr/>
        </p:nvSpPr>
        <p:spPr>
          <a:xfrm>
            <a:off x="7092771" y="1834390"/>
            <a:ext cx="80823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srce</a:t>
            </a:r>
          </a:p>
        </p:txBody>
      </p:sp>
      <p:cxnSp>
        <p:nvCxnSpPr>
          <p:cNvPr id="23" name="Ravni poveznik sa strelicom 11">
            <a:extLst>
              <a:ext uri="{FF2B5EF4-FFF2-40B4-BE49-F238E27FC236}">
                <a16:creationId xmlns:a16="http://schemas.microsoft.com/office/drawing/2014/main" id="{FDF7CCCA-0319-E388-96B9-060B45A4E297}"/>
              </a:ext>
            </a:extLst>
          </p:cNvPr>
          <p:cNvCxnSpPr>
            <a:cxnSpLocks/>
          </p:cNvCxnSpPr>
          <p:nvPr/>
        </p:nvCxnSpPr>
        <p:spPr>
          <a:xfrm flipV="1">
            <a:off x="8708817" y="3535715"/>
            <a:ext cx="1188165" cy="7034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Ravni poveznik sa strelicom 12">
            <a:extLst>
              <a:ext uri="{FF2B5EF4-FFF2-40B4-BE49-F238E27FC236}">
                <a16:creationId xmlns:a16="http://schemas.microsoft.com/office/drawing/2014/main" id="{79744189-F8C5-2232-EC00-80BE1678CE5C}"/>
              </a:ext>
            </a:extLst>
          </p:cNvPr>
          <p:cNvCxnSpPr>
            <a:cxnSpLocks/>
          </p:cNvCxnSpPr>
          <p:nvPr/>
        </p:nvCxnSpPr>
        <p:spPr>
          <a:xfrm>
            <a:off x="8708817" y="4235734"/>
            <a:ext cx="1890946" cy="7654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kstniOkvir 14">
            <a:extLst>
              <a:ext uri="{FF2B5EF4-FFF2-40B4-BE49-F238E27FC236}">
                <a16:creationId xmlns:a16="http://schemas.microsoft.com/office/drawing/2014/main" id="{9BE8EB0F-16FB-12E9-A50A-A8B8AED75A1B}"/>
              </a:ext>
            </a:extLst>
          </p:cNvPr>
          <p:cNvSpPr txBox="1"/>
          <p:nvPr/>
        </p:nvSpPr>
        <p:spPr>
          <a:xfrm>
            <a:off x="7085979" y="4016153"/>
            <a:ext cx="159530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krvne žile</a:t>
            </a:r>
          </a:p>
        </p:txBody>
      </p:sp>
      <p:sp>
        <p:nvSpPr>
          <p:cNvPr id="4" name="Pravokutnik 1">
            <a:extLst>
              <a:ext uri="{FF2B5EF4-FFF2-40B4-BE49-F238E27FC236}">
                <a16:creationId xmlns:a16="http://schemas.microsoft.com/office/drawing/2014/main" id="{783B84CC-9BC3-F6C7-4493-627B9DD7739F}"/>
              </a:ext>
            </a:extLst>
          </p:cNvPr>
          <p:cNvSpPr/>
          <p:nvPr/>
        </p:nvSpPr>
        <p:spPr>
          <a:xfrm>
            <a:off x="203957" y="1631919"/>
            <a:ext cx="55064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šuplji </a:t>
            </a:r>
            <a:r>
              <a:rPr lang="hr-HR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mišićni organ</a:t>
            </a:r>
            <a:endParaRPr lang="en-US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veličine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stisnute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šake</a:t>
            </a: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u središnjem dijelu </a:t>
            </a:r>
            <a:r>
              <a:rPr lang="hr-HR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prsne šupljine </a:t>
            </a:r>
          </a:p>
        </p:txBody>
      </p:sp>
      <p:sp>
        <p:nvSpPr>
          <p:cNvPr id="5" name="Pravokutnik 6">
            <a:extLst>
              <a:ext uri="{FF2B5EF4-FFF2-40B4-BE49-F238E27FC236}">
                <a16:creationId xmlns:a16="http://schemas.microsoft.com/office/drawing/2014/main" id="{D98F3AD4-F6E5-AC1B-CE7C-216C54F5D8D5}"/>
              </a:ext>
            </a:extLst>
          </p:cNvPr>
          <p:cNvSpPr/>
          <p:nvPr/>
        </p:nvSpPr>
        <p:spPr>
          <a:xfrm>
            <a:off x="203957" y="2819067"/>
            <a:ext cx="5707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mic Sans MS" panose="030F0702030302020204" pitchFamily="66" charset="0"/>
              <a:buChar char="–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zaštićeno je </a:t>
            </a:r>
            <a:r>
              <a:rPr lang="hr-HR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kostima prsnog koša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osrčjem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ovojnica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od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vezivnog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tkiva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  <a:endParaRPr lang="hr-HR" sz="2400" dirty="0"/>
          </a:p>
        </p:txBody>
      </p:sp>
      <p:sp>
        <p:nvSpPr>
          <p:cNvPr id="7" name="Pravokutnik 16">
            <a:extLst>
              <a:ext uri="{FF2B5EF4-FFF2-40B4-BE49-F238E27FC236}">
                <a16:creationId xmlns:a16="http://schemas.microsoft.com/office/drawing/2014/main" id="{B481D820-7751-7965-8960-C6C3554152D2}"/>
              </a:ext>
            </a:extLst>
          </p:cNvPr>
          <p:cNvSpPr/>
          <p:nvPr/>
        </p:nvSpPr>
        <p:spPr>
          <a:xfrm>
            <a:off x="533895" y="4432487"/>
            <a:ext cx="5496941" cy="1696234"/>
          </a:xfrm>
          <a:prstGeom prst="rect">
            <a:avLst/>
          </a:prstGeom>
          <a:solidFill>
            <a:schemeClr val="bg1"/>
          </a:solidFill>
          <a:ln w="38100">
            <a:solidFill>
              <a:srgbClr val="FF4F4F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ULOGA: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potiskuje krv u krvne žile </a:t>
            </a:r>
            <a:endParaRPr lang="hr-HR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omogućuje protok krvi kroz tijelo</a:t>
            </a:r>
            <a:endParaRPr lang="hr-HR" sz="2400" dirty="0"/>
          </a:p>
        </p:txBody>
      </p:sp>
      <p:pic>
        <p:nvPicPr>
          <p:cNvPr id="8" name="Picture 4" descr="Darivanje krvi | Udruga darivatelja krvi">
            <a:extLst>
              <a:ext uri="{FF2B5EF4-FFF2-40B4-BE49-F238E27FC236}">
                <a16:creationId xmlns:a16="http://schemas.microsoft.com/office/drawing/2014/main" id="{2233C54C-A060-739D-BA92-A58779856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564576" y="4982179"/>
            <a:ext cx="1141679" cy="113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2F3EDFDD-E4D5-5B24-32AF-E225F88CC5AB}"/>
              </a:ext>
            </a:extLst>
          </p:cNvPr>
          <p:cNvSpPr/>
          <p:nvPr/>
        </p:nvSpPr>
        <p:spPr>
          <a:xfrm>
            <a:off x="2341833" y="5175775"/>
            <a:ext cx="5256783" cy="918601"/>
          </a:xfrm>
          <a:prstGeom prst="wedgeRectCallout">
            <a:avLst>
              <a:gd name="adj1" fmla="val -57253"/>
              <a:gd name="adj2" fmla="val -4069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Koja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vrsta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mišićnog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tkiva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gradi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srce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3E43B46-B502-024B-6BE6-C2BD2DFB10F5}"/>
              </a:ext>
            </a:extLst>
          </p:cNvPr>
          <p:cNvSpPr/>
          <p:nvPr/>
        </p:nvSpPr>
        <p:spPr>
          <a:xfrm flipH="1">
            <a:off x="4981445" y="1825773"/>
            <a:ext cx="1301473" cy="443602"/>
          </a:xfrm>
          <a:prstGeom prst="rightArrow">
            <a:avLst/>
          </a:prstGeom>
          <a:solidFill>
            <a:srgbClr val="FDE8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2" descr="Slikovni rezultat za human heart beating gif">
            <a:extLst>
              <a:ext uri="{FF2B5EF4-FFF2-40B4-BE49-F238E27FC236}">
                <a16:creationId xmlns:a16="http://schemas.microsoft.com/office/drawing/2014/main" id="{E0539E5F-2823-930E-0B81-B20F9A84BE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929" y="2376581"/>
            <a:ext cx="2100413" cy="157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93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4" grpId="0"/>
      <p:bldP spid="5" grpId="0"/>
      <p:bldP spid="7" grpId="0" animBg="1"/>
      <p:bldP spid="9" grpId="0" animBg="1"/>
      <p:bldP spid="9" grpId="1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465EB-7BB6-DA1D-3699-F8A34D9DC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7B0034-E419-C665-22BF-099604A46947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2" name="Pravokutnik: odsječeni dijagonalni kutovi 5">
            <a:extLst>
              <a:ext uri="{FF2B5EF4-FFF2-40B4-BE49-F238E27FC236}">
                <a16:creationId xmlns:a16="http://schemas.microsoft.com/office/drawing/2014/main" id="{DD1305EF-BD48-EEED-F9B1-B8DB05D6805D}"/>
              </a:ext>
            </a:extLst>
          </p:cNvPr>
          <p:cNvSpPr/>
          <p:nvPr/>
        </p:nvSpPr>
        <p:spPr>
          <a:xfrm>
            <a:off x="633719" y="1881631"/>
            <a:ext cx="6170203" cy="3501615"/>
          </a:xfrm>
          <a:prstGeom prst="snip2DiagRect">
            <a:avLst/>
          </a:prstGeom>
          <a:solidFill>
            <a:srgbClr val="FFA2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Zalijepi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sliku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građe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srca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u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bilježnicu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</a:p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Tijekom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predavanja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označavaj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pojedini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dio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građe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srca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slici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a po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potrebi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dopuni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crtež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nazivima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važnijih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krvnih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žila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Desni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dio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srca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oboji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plavom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bojom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a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lijevi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dio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crvenom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bojom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Strelice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koje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označavju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tok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krvi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kroz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srce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ostavi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u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bijeloj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boji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hr-H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Slika 1">
            <a:extLst>
              <a:ext uri="{FF2B5EF4-FFF2-40B4-BE49-F238E27FC236}">
                <a16:creationId xmlns:a16="http://schemas.microsoft.com/office/drawing/2014/main" id="{B88C7E90-13A0-8932-615F-D05F959D9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2349" y="1710424"/>
            <a:ext cx="4075932" cy="39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2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03843-7DD4-1709-0816-A65D1D5FD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1D6D2FA-3AF4-E859-1C9D-0A92112EA931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4" name="Slika 1">
            <a:extLst>
              <a:ext uri="{FF2B5EF4-FFF2-40B4-BE49-F238E27FC236}">
                <a16:creationId xmlns:a16="http://schemas.microsoft.com/office/drawing/2014/main" id="{27626ABC-DACB-F39F-85AE-E6DE313E50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122" b="4940"/>
          <a:stretch/>
        </p:blipFill>
        <p:spPr>
          <a:xfrm>
            <a:off x="3514662" y="723881"/>
            <a:ext cx="5162675" cy="5883899"/>
          </a:xfrm>
          <a:prstGeom prst="rect">
            <a:avLst/>
          </a:prstGeom>
        </p:spPr>
      </p:pic>
      <p:cxnSp>
        <p:nvCxnSpPr>
          <p:cNvPr id="5" name="Ravni poveznik sa strelicom 3">
            <a:extLst>
              <a:ext uri="{FF2B5EF4-FFF2-40B4-BE49-F238E27FC236}">
                <a16:creationId xmlns:a16="http://schemas.microsoft.com/office/drawing/2014/main" id="{B7B8EF53-C48C-2E96-43F7-B1E32935273B}"/>
              </a:ext>
            </a:extLst>
          </p:cNvPr>
          <p:cNvCxnSpPr>
            <a:cxnSpLocks/>
          </p:cNvCxnSpPr>
          <p:nvPr/>
        </p:nvCxnSpPr>
        <p:spPr>
          <a:xfrm>
            <a:off x="4056505" y="2869587"/>
            <a:ext cx="754686" cy="8604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niOkvir 5">
            <a:extLst>
              <a:ext uri="{FF2B5EF4-FFF2-40B4-BE49-F238E27FC236}">
                <a16:creationId xmlns:a16="http://schemas.microsoft.com/office/drawing/2014/main" id="{3A6FFFB3-782D-05E5-7F6A-04C08C6571B7}"/>
              </a:ext>
            </a:extLst>
          </p:cNvPr>
          <p:cNvSpPr txBox="1"/>
          <p:nvPr/>
        </p:nvSpPr>
        <p:spPr>
          <a:xfrm>
            <a:off x="0" y="2483508"/>
            <a:ext cx="4056505" cy="4001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desna pretklijetka</a:t>
            </a:r>
            <a:r>
              <a:rPr lang="en-US" sz="2000" dirty="0">
                <a:latin typeface="Comic Sans MS" panose="030F0702030302020204" pitchFamily="66" charset="0"/>
              </a:rPr>
              <a:t> (</a:t>
            </a:r>
            <a:r>
              <a:rPr lang="en-US" sz="2000" dirty="0" err="1">
                <a:latin typeface="Comic Sans MS" panose="030F0702030302020204" pitchFamily="66" charset="0"/>
              </a:rPr>
              <a:t>desni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atrij</a:t>
            </a:r>
            <a:r>
              <a:rPr lang="en-US" sz="2000" dirty="0">
                <a:latin typeface="Comic Sans MS" panose="030F0702030302020204" pitchFamily="66" charset="0"/>
              </a:rPr>
              <a:t>)</a:t>
            </a:r>
            <a:endParaRPr lang="hr-HR" sz="2000" dirty="0">
              <a:latin typeface="Comic Sans MS" panose="030F0702030302020204" pitchFamily="66" charset="0"/>
            </a:endParaRPr>
          </a:p>
        </p:txBody>
      </p:sp>
      <p:cxnSp>
        <p:nvCxnSpPr>
          <p:cNvPr id="7" name="Ravni poveznik sa strelicom 7">
            <a:extLst>
              <a:ext uri="{FF2B5EF4-FFF2-40B4-BE49-F238E27FC236}">
                <a16:creationId xmlns:a16="http://schemas.microsoft.com/office/drawing/2014/main" id="{9D980831-756F-FFF2-7337-9E2A438959F3}"/>
              </a:ext>
            </a:extLst>
          </p:cNvPr>
          <p:cNvCxnSpPr>
            <a:cxnSpLocks/>
          </p:cNvCxnSpPr>
          <p:nvPr/>
        </p:nvCxnSpPr>
        <p:spPr>
          <a:xfrm flipH="1" flipV="1">
            <a:off x="6800411" y="5621376"/>
            <a:ext cx="1235243" cy="2854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8">
            <a:extLst>
              <a:ext uri="{FF2B5EF4-FFF2-40B4-BE49-F238E27FC236}">
                <a16:creationId xmlns:a16="http://schemas.microsoft.com/office/drawing/2014/main" id="{F4D59E76-3011-5148-7D8A-36900B7520A5}"/>
              </a:ext>
            </a:extLst>
          </p:cNvPr>
          <p:cNvSpPr txBox="1"/>
          <p:nvPr/>
        </p:nvSpPr>
        <p:spPr>
          <a:xfrm>
            <a:off x="8035653" y="5600505"/>
            <a:ext cx="4058022" cy="400110"/>
          </a:xfrm>
          <a:prstGeom prst="rect">
            <a:avLst/>
          </a:prstGeom>
          <a:noFill/>
          <a:ln w="28575">
            <a:solidFill>
              <a:srgbClr val="FF4F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lijeva klijetka</a:t>
            </a:r>
            <a:r>
              <a:rPr lang="en-US" sz="2000" dirty="0">
                <a:latin typeface="Comic Sans MS" panose="030F0702030302020204" pitchFamily="66" charset="0"/>
              </a:rPr>
              <a:t> (</a:t>
            </a:r>
            <a:r>
              <a:rPr lang="en-US" sz="2000" dirty="0" err="1">
                <a:latin typeface="Comic Sans MS" panose="030F0702030302020204" pitchFamily="66" charset="0"/>
              </a:rPr>
              <a:t>lijevi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ventrikul</a:t>
            </a:r>
            <a:r>
              <a:rPr lang="en-US" sz="2000" dirty="0">
                <a:latin typeface="Comic Sans MS" panose="030F0702030302020204" pitchFamily="66" charset="0"/>
              </a:rPr>
              <a:t>)</a:t>
            </a:r>
            <a:endParaRPr lang="hr-HR" sz="2000" dirty="0">
              <a:latin typeface="Comic Sans MS" panose="030F0702030302020204" pitchFamily="66" charset="0"/>
            </a:endParaRPr>
          </a:p>
        </p:txBody>
      </p:sp>
      <p:cxnSp>
        <p:nvCxnSpPr>
          <p:cNvPr id="9" name="Ravni poveznik sa strelicom 11">
            <a:extLst>
              <a:ext uri="{FF2B5EF4-FFF2-40B4-BE49-F238E27FC236}">
                <a16:creationId xmlns:a16="http://schemas.microsoft.com/office/drawing/2014/main" id="{901E1C30-AA40-6108-3CD0-ABC32439AA00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6780014" y="4087891"/>
            <a:ext cx="1339908" cy="5296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niOkvir 12">
            <a:extLst>
              <a:ext uri="{FF2B5EF4-FFF2-40B4-BE49-F238E27FC236}">
                <a16:creationId xmlns:a16="http://schemas.microsoft.com/office/drawing/2014/main" id="{DE0C71B2-6854-E137-7020-2162A2AB9194}"/>
              </a:ext>
            </a:extLst>
          </p:cNvPr>
          <p:cNvSpPr txBox="1"/>
          <p:nvPr/>
        </p:nvSpPr>
        <p:spPr>
          <a:xfrm>
            <a:off x="8119922" y="4417534"/>
            <a:ext cx="3876241" cy="400110"/>
          </a:xfrm>
          <a:prstGeom prst="rect">
            <a:avLst/>
          </a:prstGeom>
          <a:noFill/>
          <a:ln w="28575">
            <a:solidFill>
              <a:srgbClr val="FF4F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lijeva pretklijetka</a:t>
            </a:r>
            <a:r>
              <a:rPr lang="en-US" sz="2000" dirty="0">
                <a:latin typeface="Comic Sans MS" panose="030F0702030302020204" pitchFamily="66" charset="0"/>
              </a:rPr>
              <a:t> (</a:t>
            </a:r>
            <a:r>
              <a:rPr lang="en-US" sz="2000" dirty="0" err="1">
                <a:latin typeface="Comic Sans MS" panose="030F0702030302020204" pitchFamily="66" charset="0"/>
              </a:rPr>
              <a:t>lijevi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atrij</a:t>
            </a:r>
            <a:r>
              <a:rPr lang="en-US" sz="2000" dirty="0">
                <a:latin typeface="Comic Sans MS" panose="030F0702030302020204" pitchFamily="66" charset="0"/>
              </a:rPr>
              <a:t>)</a:t>
            </a:r>
            <a:endParaRPr lang="hr-HR" sz="2000" dirty="0">
              <a:latin typeface="Comic Sans MS" panose="030F0702030302020204" pitchFamily="66" charset="0"/>
            </a:endParaRPr>
          </a:p>
        </p:txBody>
      </p:sp>
      <p:cxnSp>
        <p:nvCxnSpPr>
          <p:cNvPr id="12" name="Ravni poveznik sa strelicom 13">
            <a:extLst>
              <a:ext uri="{FF2B5EF4-FFF2-40B4-BE49-F238E27FC236}">
                <a16:creationId xmlns:a16="http://schemas.microsoft.com/office/drawing/2014/main" id="{C413CB2D-2F0C-1FC4-D2D2-ADCE1F05A52A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3960962" y="4790378"/>
            <a:ext cx="978564" cy="8002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niOkvir 14">
            <a:extLst>
              <a:ext uri="{FF2B5EF4-FFF2-40B4-BE49-F238E27FC236}">
                <a16:creationId xmlns:a16="http://schemas.microsoft.com/office/drawing/2014/main" id="{F2CE3CCD-0983-726C-CE4D-9F181B300D92}"/>
              </a:ext>
            </a:extLst>
          </p:cNvPr>
          <p:cNvSpPr txBox="1"/>
          <p:nvPr/>
        </p:nvSpPr>
        <p:spPr>
          <a:xfrm>
            <a:off x="98324" y="5390543"/>
            <a:ext cx="3862638" cy="4001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desna klijetka</a:t>
            </a:r>
            <a:r>
              <a:rPr lang="en-US" sz="2000" dirty="0">
                <a:latin typeface="Comic Sans MS" panose="030F0702030302020204" pitchFamily="66" charset="0"/>
              </a:rPr>
              <a:t> (</a:t>
            </a:r>
            <a:r>
              <a:rPr lang="en-US" sz="2000" dirty="0" err="1">
                <a:latin typeface="Comic Sans MS" panose="030F0702030302020204" pitchFamily="66" charset="0"/>
              </a:rPr>
              <a:t>desni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ventrikul</a:t>
            </a:r>
            <a:r>
              <a:rPr lang="en-US" sz="2000" dirty="0">
                <a:latin typeface="Comic Sans MS" panose="030F0702030302020204" pitchFamily="66" charset="0"/>
              </a:rPr>
              <a:t>)</a:t>
            </a:r>
            <a:endParaRPr lang="hr-HR" sz="2000" dirty="0">
              <a:latin typeface="Comic Sans MS" panose="030F0702030302020204" pitchFamily="66" charset="0"/>
            </a:endParaRPr>
          </a:p>
        </p:txBody>
      </p:sp>
      <p:sp>
        <p:nvSpPr>
          <p:cNvPr id="14" name="TekstniOkvir 20">
            <a:extLst>
              <a:ext uri="{FF2B5EF4-FFF2-40B4-BE49-F238E27FC236}">
                <a16:creationId xmlns:a16="http://schemas.microsoft.com/office/drawing/2014/main" id="{95944825-9902-335F-8F34-7398E5CCD234}"/>
              </a:ext>
            </a:extLst>
          </p:cNvPr>
          <p:cNvSpPr txBox="1"/>
          <p:nvPr/>
        </p:nvSpPr>
        <p:spPr>
          <a:xfrm>
            <a:off x="2692371" y="6360459"/>
            <a:ext cx="291966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mišićna pregrada</a:t>
            </a:r>
          </a:p>
        </p:txBody>
      </p:sp>
      <p:cxnSp>
        <p:nvCxnSpPr>
          <p:cNvPr id="15" name="Ravni poveznik sa strelicom 21">
            <a:extLst>
              <a:ext uri="{FF2B5EF4-FFF2-40B4-BE49-F238E27FC236}">
                <a16:creationId xmlns:a16="http://schemas.microsoft.com/office/drawing/2014/main" id="{598636D3-30A6-2756-6204-4271ABE167F4}"/>
              </a:ext>
            </a:extLst>
          </p:cNvPr>
          <p:cNvCxnSpPr>
            <a:cxnSpLocks/>
          </p:cNvCxnSpPr>
          <p:nvPr/>
        </p:nvCxnSpPr>
        <p:spPr>
          <a:xfrm flipV="1">
            <a:off x="5650430" y="5852209"/>
            <a:ext cx="686202" cy="7390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sa strelicom 24">
            <a:extLst>
              <a:ext uri="{FF2B5EF4-FFF2-40B4-BE49-F238E27FC236}">
                <a16:creationId xmlns:a16="http://schemas.microsoft.com/office/drawing/2014/main" id="{29C20A81-F751-0C6B-EEBD-A8DEEEA03DAD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5682614" y="2096595"/>
            <a:ext cx="2873988" cy="16473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25">
            <a:extLst>
              <a:ext uri="{FF2B5EF4-FFF2-40B4-BE49-F238E27FC236}">
                <a16:creationId xmlns:a16="http://schemas.microsoft.com/office/drawing/2014/main" id="{2DC7C193-F962-3200-2F2D-06DD7F81553B}"/>
              </a:ext>
            </a:extLst>
          </p:cNvPr>
          <p:cNvSpPr txBox="1"/>
          <p:nvPr/>
        </p:nvSpPr>
        <p:spPr>
          <a:xfrm>
            <a:off x="8556602" y="1865762"/>
            <a:ext cx="2438827" cy="461665"/>
          </a:xfrm>
          <a:prstGeom prst="rect">
            <a:avLst/>
          </a:prstGeom>
          <a:noFill/>
          <a:ln w="28575">
            <a:solidFill>
              <a:srgbClr val="FF4F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srčani zalisci</a:t>
            </a:r>
          </a:p>
        </p:txBody>
      </p:sp>
      <p:cxnSp>
        <p:nvCxnSpPr>
          <p:cNvPr id="18" name="Ravni poveznik sa strelicom 28">
            <a:extLst>
              <a:ext uri="{FF2B5EF4-FFF2-40B4-BE49-F238E27FC236}">
                <a16:creationId xmlns:a16="http://schemas.microsoft.com/office/drawing/2014/main" id="{1BCCC409-0699-9FC6-91C0-2442983D0C1B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6069468" y="2096595"/>
            <a:ext cx="2487134" cy="1531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sa strelicom 31">
            <a:extLst>
              <a:ext uri="{FF2B5EF4-FFF2-40B4-BE49-F238E27FC236}">
                <a16:creationId xmlns:a16="http://schemas.microsoft.com/office/drawing/2014/main" id="{70869483-DDDB-3E99-6108-FF010E249283}"/>
              </a:ext>
            </a:extLst>
          </p:cNvPr>
          <p:cNvCxnSpPr>
            <a:cxnSpLocks/>
          </p:cNvCxnSpPr>
          <p:nvPr/>
        </p:nvCxnSpPr>
        <p:spPr>
          <a:xfrm flipH="1">
            <a:off x="6975850" y="2084131"/>
            <a:ext cx="1607285" cy="22436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ni poveznik sa strelicom 33">
            <a:extLst>
              <a:ext uri="{FF2B5EF4-FFF2-40B4-BE49-F238E27FC236}">
                <a16:creationId xmlns:a16="http://schemas.microsoft.com/office/drawing/2014/main" id="{6B6275BD-C9C8-45B5-B1E3-7BCCCD255007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6596461" y="2096595"/>
            <a:ext cx="1960141" cy="20551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niOkvir 35">
            <a:extLst>
              <a:ext uri="{FF2B5EF4-FFF2-40B4-BE49-F238E27FC236}">
                <a16:creationId xmlns:a16="http://schemas.microsoft.com/office/drawing/2014/main" id="{93E0B337-677A-89C6-2AA4-3A219F9B27B3}"/>
              </a:ext>
            </a:extLst>
          </p:cNvPr>
          <p:cNvSpPr txBox="1"/>
          <p:nvPr/>
        </p:nvSpPr>
        <p:spPr>
          <a:xfrm>
            <a:off x="1052052" y="3686554"/>
            <a:ext cx="2556813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srčani zalisci</a:t>
            </a:r>
          </a:p>
        </p:txBody>
      </p:sp>
      <p:cxnSp>
        <p:nvCxnSpPr>
          <p:cNvPr id="22" name="Ravni poveznik sa strelicom 36">
            <a:extLst>
              <a:ext uri="{FF2B5EF4-FFF2-40B4-BE49-F238E27FC236}">
                <a16:creationId xmlns:a16="http://schemas.microsoft.com/office/drawing/2014/main" id="{54E07F99-3406-5822-34F8-8B85DFEF451B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3608865" y="3593549"/>
            <a:ext cx="2487134" cy="3238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sa strelicom 38">
            <a:extLst>
              <a:ext uri="{FF2B5EF4-FFF2-40B4-BE49-F238E27FC236}">
                <a16:creationId xmlns:a16="http://schemas.microsoft.com/office/drawing/2014/main" id="{10F5503C-4B40-B4DF-41BE-C71168EFDEC9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3608865" y="3857527"/>
            <a:ext cx="2874668" cy="598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ni poveznik sa strelicom 40">
            <a:extLst>
              <a:ext uri="{FF2B5EF4-FFF2-40B4-BE49-F238E27FC236}">
                <a16:creationId xmlns:a16="http://schemas.microsoft.com/office/drawing/2014/main" id="{ACF1E33B-E27D-DA74-F058-A7ABA854F990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3608865" y="3819320"/>
            <a:ext cx="1888326" cy="980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sa strelicom 42">
            <a:extLst>
              <a:ext uri="{FF2B5EF4-FFF2-40B4-BE49-F238E27FC236}">
                <a16:creationId xmlns:a16="http://schemas.microsoft.com/office/drawing/2014/main" id="{726270FA-EFF9-2C05-B35E-6C721C2C19FB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3608865" y="3917387"/>
            <a:ext cx="1243567" cy="4104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niOkvir 48">
            <a:extLst>
              <a:ext uri="{FF2B5EF4-FFF2-40B4-BE49-F238E27FC236}">
                <a16:creationId xmlns:a16="http://schemas.microsoft.com/office/drawing/2014/main" id="{165704AA-413B-29AD-E182-6386CE5314AC}"/>
              </a:ext>
            </a:extLst>
          </p:cNvPr>
          <p:cNvSpPr txBox="1"/>
          <p:nvPr/>
        </p:nvSpPr>
        <p:spPr>
          <a:xfrm>
            <a:off x="382358" y="903743"/>
            <a:ext cx="2194481" cy="461665"/>
          </a:xfrm>
          <a:prstGeom prst="rect">
            <a:avLst/>
          </a:prstGeom>
          <a:solidFill>
            <a:srgbClr val="FFD1D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GRAĐA SRCA</a:t>
            </a:r>
          </a:p>
        </p:txBody>
      </p:sp>
      <p:sp>
        <p:nvSpPr>
          <p:cNvPr id="27" name="TekstniOkvir 53">
            <a:extLst>
              <a:ext uri="{FF2B5EF4-FFF2-40B4-BE49-F238E27FC236}">
                <a16:creationId xmlns:a16="http://schemas.microsoft.com/office/drawing/2014/main" id="{E251AFA8-3D99-9825-2B08-563CF9D01975}"/>
              </a:ext>
            </a:extLst>
          </p:cNvPr>
          <p:cNvSpPr txBox="1"/>
          <p:nvPr/>
        </p:nvSpPr>
        <p:spPr>
          <a:xfrm>
            <a:off x="2841246" y="797042"/>
            <a:ext cx="2867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venski d</a:t>
            </a:r>
            <a:r>
              <a:rPr 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io (</a:t>
            </a:r>
            <a:r>
              <a:rPr lang="en-US" sz="2400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desni</a:t>
            </a:r>
            <a:r>
              <a:rPr 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)</a:t>
            </a:r>
            <a:endParaRPr lang="hr-HR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kstniOkvir 54">
            <a:extLst>
              <a:ext uri="{FF2B5EF4-FFF2-40B4-BE49-F238E27FC236}">
                <a16:creationId xmlns:a16="http://schemas.microsoft.com/office/drawing/2014/main" id="{3EB704DF-7ED3-29F5-2F12-23D18CF70631}"/>
              </a:ext>
            </a:extLst>
          </p:cNvPr>
          <p:cNvSpPr txBox="1"/>
          <p:nvPr/>
        </p:nvSpPr>
        <p:spPr>
          <a:xfrm>
            <a:off x="8035653" y="735655"/>
            <a:ext cx="3744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4F4F"/>
                </a:solidFill>
                <a:latin typeface="Comic Sans MS" panose="030F0702030302020204" pitchFamily="66" charset="0"/>
              </a:rPr>
              <a:t>arterijski dio</a:t>
            </a:r>
            <a:r>
              <a:rPr lang="en-US" sz="2400" dirty="0">
                <a:solidFill>
                  <a:srgbClr val="FF4F4F"/>
                </a:solidFill>
                <a:latin typeface="Comic Sans MS" panose="030F0702030302020204" pitchFamily="66" charset="0"/>
              </a:rPr>
              <a:t> (</a:t>
            </a:r>
            <a:r>
              <a:rPr lang="en-US" sz="2400" dirty="0" err="1">
                <a:solidFill>
                  <a:srgbClr val="FF4F4F"/>
                </a:solidFill>
                <a:latin typeface="Comic Sans MS" panose="030F0702030302020204" pitchFamily="66" charset="0"/>
              </a:rPr>
              <a:t>lijevi</a:t>
            </a:r>
            <a:r>
              <a:rPr lang="en-US" sz="2400" dirty="0">
                <a:solidFill>
                  <a:srgbClr val="FF4F4F"/>
                </a:solidFill>
                <a:latin typeface="Comic Sans MS" panose="030F0702030302020204" pitchFamily="66" charset="0"/>
              </a:rPr>
              <a:t>)</a:t>
            </a:r>
            <a:endParaRPr lang="hr-HR" sz="2400" dirty="0">
              <a:solidFill>
                <a:srgbClr val="FF4F4F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9" name="Ravni poveznik sa strelicom 3">
            <a:extLst>
              <a:ext uri="{FF2B5EF4-FFF2-40B4-BE49-F238E27FC236}">
                <a16:creationId xmlns:a16="http://schemas.microsoft.com/office/drawing/2014/main" id="{0200B82C-6B64-DE9B-2A4F-71C4F314D14A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4513580" y="1802503"/>
            <a:ext cx="1107140" cy="1185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kstniOkvir 5">
            <a:extLst>
              <a:ext uri="{FF2B5EF4-FFF2-40B4-BE49-F238E27FC236}">
                <a16:creationId xmlns:a16="http://schemas.microsoft.com/office/drawing/2014/main" id="{02404E3B-C389-B135-112E-07D8968E9791}"/>
              </a:ext>
            </a:extLst>
          </p:cNvPr>
          <p:cNvSpPr txBox="1"/>
          <p:nvPr/>
        </p:nvSpPr>
        <p:spPr>
          <a:xfrm>
            <a:off x="1868128" y="1721000"/>
            <a:ext cx="2645452" cy="4001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Comic Sans MS" panose="030F0702030302020204" pitchFamily="66" charset="0"/>
              </a:rPr>
              <a:t>gornja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šuplja</a:t>
            </a:r>
            <a:r>
              <a:rPr lang="en-US" sz="2000" dirty="0">
                <a:latin typeface="Comic Sans MS" panose="030F0702030302020204" pitchFamily="66" charset="0"/>
              </a:rPr>
              <a:t> vena</a:t>
            </a:r>
            <a:endParaRPr lang="hr-HR" sz="2000" dirty="0">
              <a:latin typeface="Comic Sans MS" panose="030F0702030302020204" pitchFamily="66" charset="0"/>
            </a:endParaRPr>
          </a:p>
        </p:txBody>
      </p:sp>
      <p:cxnSp>
        <p:nvCxnSpPr>
          <p:cNvPr id="43" name="Ravni poveznik sa strelicom 3">
            <a:extLst>
              <a:ext uri="{FF2B5EF4-FFF2-40B4-BE49-F238E27FC236}">
                <a16:creationId xmlns:a16="http://schemas.microsoft.com/office/drawing/2014/main" id="{7656154B-CEE7-FEA6-B9ED-4C7A48D470F1}"/>
              </a:ext>
            </a:extLst>
          </p:cNvPr>
          <p:cNvCxnSpPr>
            <a:cxnSpLocks/>
          </p:cNvCxnSpPr>
          <p:nvPr/>
        </p:nvCxnSpPr>
        <p:spPr>
          <a:xfrm>
            <a:off x="3050955" y="4905939"/>
            <a:ext cx="1064579" cy="417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kstniOkvir 5">
            <a:extLst>
              <a:ext uri="{FF2B5EF4-FFF2-40B4-BE49-F238E27FC236}">
                <a16:creationId xmlns:a16="http://schemas.microsoft.com/office/drawing/2014/main" id="{91E4BFC9-0CA2-6568-5BF9-405400C98951}"/>
              </a:ext>
            </a:extLst>
          </p:cNvPr>
          <p:cNvSpPr txBox="1"/>
          <p:nvPr/>
        </p:nvSpPr>
        <p:spPr>
          <a:xfrm>
            <a:off x="214388" y="4605503"/>
            <a:ext cx="2836568" cy="4001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Comic Sans MS" panose="030F0702030302020204" pitchFamily="66" charset="0"/>
              </a:rPr>
              <a:t>donja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šuplja</a:t>
            </a:r>
            <a:r>
              <a:rPr lang="en-US" sz="2000" dirty="0">
                <a:latin typeface="Comic Sans MS" panose="030F0702030302020204" pitchFamily="66" charset="0"/>
              </a:rPr>
              <a:t> vena</a:t>
            </a:r>
            <a:endParaRPr lang="hr-HR" sz="2000" dirty="0">
              <a:latin typeface="Comic Sans MS" panose="030F0702030302020204" pitchFamily="66" charset="0"/>
            </a:endParaRPr>
          </a:p>
        </p:txBody>
      </p:sp>
      <p:cxnSp>
        <p:nvCxnSpPr>
          <p:cNvPr id="47" name="Ravni poveznik sa strelicom 3">
            <a:extLst>
              <a:ext uri="{FF2B5EF4-FFF2-40B4-BE49-F238E27FC236}">
                <a16:creationId xmlns:a16="http://schemas.microsoft.com/office/drawing/2014/main" id="{2C6F23E1-7BE1-AE5B-87ED-1FCBF1D15B0C}"/>
              </a:ext>
            </a:extLst>
          </p:cNvPr>
          <p:cNvCxnSpPr>
            <a:cxnSpLocks/>
          </p:cNvCxnSpPr>
          <p:nvPr/>
        </p:nvCxnSpPr>
        <p:spPr>
          <a:xfrm flipH="1">
            <a:off x="8119922" y="2834605"/>
            <a:ext cx="696876" cy="1797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kstniOkvir 5">
            <a:extLst>
              <a:ext uri="{FF2B5EF4-FFF2-40B4-BE49-F238E27FC236}">
                <a16:creationId xmlns:a16="http://schemas.microsoft.com/office/drawing/2014/main" id="{F92E03E2-7E57-EBD1-0288-0C23EA75938E}"/>
              </a:ext>
            </a:extLst>
          </p:cNvPr>
          <p:cNvSpPr txBox="1"/>
          <p:nvPr/>
        </p:nvSpPr>
        <p:spPr>
          <a:xfrm>
            <a:off x="8885162" y="2654009"/>
            <a:ext cx="2836568" cy="4001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Comic Sans MS" panose="030F0702030302020204" pitchFamily="66" charset="0"/>
              </a:rPr>
              <a:t>plućna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arterija</a:t>
            </a:r>
            <a:endParaRPr lang="hr-HR" sz="2000" dirty="0">
              <a:latin typeface="Comic Sans MS" panose="030F0702030302020204" pitchFamily="66" charset="0"/>
            </a:endParaRPr>
          </a:p>
        </p:txBody>
      </p:sp>
      <p:cxnSp>
        <p:nvCxnSpPr>
          <p:cNvPr id="53" name="Ravni poveznik sa strelicom 3">
            <a:extLst>
              <a:ext uri="{FF2B5EF4-FFF2-40B4-BE49-F238E27FC236}">
                <a16:creationId xmlns:a16="http://schemas.microsoft.com/office/drawing/2014/main" id="{856DC8EB-A9D1-6BFB-6D6E-A0B57F26695D}"/>
              </a:ext>
            </a:extLst>
          </p:cNvPr>
          <p:cNvCxnSpPr>
            <a:cxnSpLocks/>
          </p:cNvCxnSpPr>
          <p:nvPr/>
        </p:nvCxnSpPr>
        <p:spPr>
          <a:xfrm flipH="1">
            <a:off x="7682802" y="3857527"/>
            <a:ext cx="693198" cy="950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avni poveznik sa strelicom 3">
            <a:extLst>
              <a:ext uri="{FF2B5EF4-FFF2-40B4-BE49-F238E27FC236}">
                <a16:creationId xmlns:a16="http://schemas.microsoft.com/office/drawing/2014/main" id="{59BC16CB-D6B1-6DCA-4355-5694AB2B3721}"/>
              </a:ext>
            </a:extLst>
          </p:cNvPr>
          <p:cNvCxnSpPr>
            <a:cxnSpLocks/>
          </p:cNvCxnSpPr>
          <p:nvPr/>
        </p:nvCxnSpPr>
        <p:spPr>
          <a:xfrm flipH="1" flipV="1">
            <a:off x="7735936" y="3618453"/>
            <a:ext cx="640064" cy="2146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kstniOkvir 8">
            <a:extLst>
              <a:ext uri="{FF2B5EF4-FFF2-40B4-BE49-F238E27FC236}">
                <a16:creationId xmlns:a16="http://schemas.microsoft.com/office/drawing/2014/main" id="{8C92B6F8-FBA2-8984-68CD-DD3FFDB8760E}"/>
              </a:ext>
            </a:extLst>
          </p:cNvPr>
          <p:cNvSpPr txBox="1"/>
          <p:nvPr/>
        </p:nvSpPr>
        <p:spPr>
          <a:xfrm>
            <a:off x="8460129" y="3677828"/>
            <a:ext cx="1863742" cy="400110"/>
          </a:xfrm>
          <a:prstGeom prst="rect">
            <a:avLst/>
          </a:prstGeom>
          <a:noFill/>
          <a:ln w="28575">
            <a:solidFill>
              <a:srgbClr val="FF4F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Comic Sans MS" panose="030F0702030302020204" pitchFamily="66" charset="0"/>
              </a:rPr>
              <a:t>plućne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vene</a:t>
            </a:r>
            <a:endParaRPr lang="hr-HR" sz="2000" dirty="0">
              <a:latin typeface="Comic Sans MS" panose="030F0702030302020204" pitchFamily="66" charset="0"/>
            </a:endParaRPr>
          </a:p>
        </p:txBody>
      </p:sp>
      <p:cxnSp>
        <p:nvCxnSpPr>
          <p:cNvPr id="59" name="Ravni poveznik sa strelicom 3">
            <a:extLst>
              <a:ext uri="{FF2B5EF4-FFF2-40B4-BE49-F238E27FC236}">
                <a16:creationId xmlns:a16="http://schemas.microsoft.com/office/drawing/2014/main" id="{B1E0C9C8-727D-1B10-B531-96E78C06D422}"/>
              </a:ext>
            </a:extLst>
          </p:cNvPr>
          <p:cNvCxnSpPr>
            <a:cxnSpLocks/>
          </p:cNvCxnSpPr>
          <p:nvPr/>
        </p:nvCxnSpPr>
        <p:spPr>
          <a:xfrm flipH="1">
            <a:off x="6894322" y="1589425"/>
            <a:ext cx="1600386" cy="5845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kstniOkvir 25">
            <a:extLst>
              <a:ext uri="{FF2B5EF4-FFF2-40B4-BE49-F238E27FC236}">
                <a16:creationId xmlns:a16="http://schemas.microsoft.com/office/drawing/2014/main" id="{79C46234-0B37-80C2-A5FB-818ACA880684}"/>
              </a:ext>
            </a:extLst>
          </p:cNvPr>
          <p:cNvSpPr txBox="1"/>
          <p:nvPr/>
        </p:nvSpPr>
        <p:spPr>
          <a:xfrm>
            <a:off x="8554210" y="1317543"/>
            <a:ext cx="1749236" cy="461665"/>
          </a:xfrm>
          <a:prstGeom prst="rect">
            <a:avLst/>
          </a:prstGeom>
          <a:noFill/>
          <a:ln w="28575">
            <a:solidFill>
              <a:srgbClr val="FF4F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aorta</a:t>
            </a:r>
            <a:endParaRPr lang="hr-H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41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3" grpId="0" animBg="1"/>
      <p:bldP spid="14" grpId="0" animBg="1"/>
      <p:bldP spid="17" grpId="0" animBg="1"/>
      <p:bldP spid="21" grpId="0" animBg="1"/>
      <p:bldP spid="26" grpId="0" animBg="1"/>
      <p:bldP spid="27" grpId="0"/>
      <p:bldP spid="28" grpId="0"/>
      <p:bldP spid="41" grpId="0" animBg="1"/>
      <p:bldP spid="45" grpId="0" animBg="1"/>
      <p:bldP spid="50" grpId="0" animBg="1"/>
      <p:bldP spid="58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B5DAB-5F40-D68F-8438-8095B7C02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190D03F-2D94-FAC3-1167-84118F0CEB9C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2" name="Picture 4" descr="Povezana slika">
            <a:extLst>
              <a:ext uri="{FF2B5EF4-FFF2-40B4-BE49-F238E27FC236}">
                <a16:creationId xmlns:a16="http://schemas.microsoft.com/office/drawing/2014/main" id="{75A9F0E3-00F9-2550-C047-3011577404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2" y="921024"/>
            <a:ext cx="6882729" cy="501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B9C106-4595-E3B7-0C1E-64B2E8BC5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276" y="2547111"/>
            <a:ext cx="5905532" cy="1219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5B8ED1-9461-E349-F9AC-C031F655C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658" y="4310889"/>
            <a:ext cx="5735150" cy="1219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6F2302-A390-1D97-0351-FA6EF2BE6F45}"/>
              </a:ext>
            </a:extLst>
          </p:cNvPr>
          <p:cNvSpPr txBox="1"/>
          <p:nvPr/>
        </p:nvSpPr>
        <p:spPr>
          <a:xfrm>
            <a:off x="7111399" y="2723312"/>
            <a:ext cx="45594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Opiši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ulogu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srčanih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zalistaka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protoku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krvi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kroz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srce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254FE3-72D3-29D6-60FC-5DE135080636}"/>
              </a:ext>
            </a:extLst>
          </p:cNvPr>
          <p:cNvSpPr txBox="1"/>
          <p:nvPr/>
        </p:nvSpPr>
        <p:spPr>
          <a:xfrm>
            <a:off x="7431757" y="4487090"/>
            <a:ext cx="43901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Koja je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moguća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posljedica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oštećenja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srčanih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zalistaka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A478AC-AB57-256B-306B-B847FC2774A7}"/>
              </a:ext>
            </a:extLst>
          </p:cNvPr>
          <p:cNvSpPr txBox="1"/>
          <p:nvPr/>
        </p:nvSpPr>
        <p:spPr>
          <a:xfrm>
            <a:off x="6004276" y="1327805"/>
            <a:ext cx="6187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”</a:t>
            </a:r>
            <a:r>
              <a:rPr lang="en-US" sz="2400" b="1" dirty="0" err="1">
                <a:latin typeface="Comic Sans MS" panose="030F0702030302020204" pitchFamily="66" charset="0"/>
              </a:rPr>
              <a:t>Razmisli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odgovori</a:t>
            </a:r>
            <a:r>
              <a:rPr lang="en-US" sz="2400" dirty="0">
                <a:latin typeface="Comic Sans MS" panose="030F0702030302020204" pitchFamily="66" charset="0"/>
              </a:rPr>
              <a:t>”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9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B11D9-5D1C-066B-EABF-18425B360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F8E4D21-BEE8-847C-AC24-9047D5273F24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2" name="Picture 2" descr="Slikovni rezultat za heart valves function gif">
            <a:extLst>
              <a:ext uri="{FF2B5EF4-FFF2-40B4-BE49-F238E27FC236}">
                <a16:creationId xmlns:a16="http://schemas.microsoft.com/office/drawing/2014/main" id="{558F7313-7947-AD0A-2FB8-06C4EEC29F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39" y="1549041"/>
            <a:ext cx="3096402" cy="375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utnik 1">
            <a:extLst>
              <a:ext uri="{FF2B5EF4-FFF2-40B4-BE49-F238E27FC236}">
                <a16:creationId xmlns:a16="http://schemas.microsoft.com/office/drawing/2014/main" id="{7402B067-5291-1F03-5019-347B43279E65}"/>
              </a:ext>
            </a:extLst>
          </p:cNvPr>
          <p:cNvSpPr/>
          <p:nvPr/>
        </p:nvSpPr>
        <p:spPr>
          <a:xfrm>
            <a:off x="192304" y="1359789"/>
            <a:ext cx="82697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osiguravaju </a:t>
            </a:r>
            <a:r>
              <a:rPr lang="hr-HR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jednosmjeran protok krvi</a:t>
            </a:r>
            <a:endParaRPr lang="en-US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srce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se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ritmički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steže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sistola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opušta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dijastola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4" name="Pravokutnik 2">
            <a:extLst>
              <a:ext uri="{FF2B5EF4-FFF2-40B4-BE49-F238E27FC236}">
                <a16:creationId xmlns:a16="http://schemas.microsoft.com/office/drawing/2014/main" id="{64B26F51-0D75-62B7-8D74-FF26E454634B}"/>
              </a:ext>
            </a:extLst>
          </p:cNvPr>
          <p:cNvSpPr/>
          <p:nvPr/>
        </p:nvSpPr>
        <p:spPr>
          <a:xfrm>
            <a:off x="265668" y="774227"/>
            <a:ext cx="2484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Srčani zalisci</a:t>
            </a:r>
            <a:endParaRPr lang="hr-HR" sz="2800" dirty="0">
              <a:latin typeface="Comic Sans MS" panose="030F0702030302020204" pitchFamily="66" charset="0"/>
            </a:endParaRPr>
          </a:p>
        </p:txBody>
      </p:sp>
      <p:sp>
        <p:nvSpPr>
          <p:cNvPr id="5" name="Pravokutnik 5">
            <a:extLst>
              <a:ext uri="{FF2B5EF4-FFF2-40B4-BE49-F238E27FC236}">
                <a16:creationId xmlns:a16="http://schemas.microsoft.com/office/drawing/2014/main" id="{56976806-C010-2796-6639-A5D10670E445}"/>
              </a:ext>
            </a:extLst>
          </p:cNvPr>
          <p:cNvSpPr/>
          <p:nvPr/>
        </p:nvSpPr>
        <p:spPr>
          <a:xfrm>
            <a:off x="192304" y="2492938"/>
            <a:ext cx="6155007" cy="3355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arenR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mišići pretklijetki se opuste 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krv ulazi u pretklijetke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mišići pretklijetki se stegnu 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krv se iz pretklijetki potisne u klijetke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mišići klijetki se stegnu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krv se potisne iz srca u krvne žile</a:t>
            </a:r>
            <a:endParaRPr lang="hr-H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4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54857-C0DE-B671-CC4F-6A68D0904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886CA18-6C8F-1FE8-31D6-7B209F3B2B67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5" name="Picture 2" descr="Slikovni rezultat za systolic and diastolic blood pressure">
            <a:extLst>
              <a:ext uri="{FF2B5EF4-FFF2-40B4-BE49-F238E27FC236}">
                <a16:creationId xmlns:a16="http://schemas.microsoft.com/office/drawing/2014/main" id="{EF0FB703-3E4E-03F2-2925-F9AA0C902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r="61343" b="24616"/>
          <a:stretch/>
        </p:blipFill>
        <p:spPr bwMode="auto">
          <a:xfrm>
            <a:off x="2705711" y="1220424"/>
            <a:ext cx="2088108" cy="290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7">
            <a:extLst>
              <a:ext uri="{FF2B5EF4-FFF2-40B4-BE49-F238E27FC236}">
                <a16:creationId xmlns:a16="http://schemas.microsoft.com/office/drawing/2014/main" id="{CB0F7176-1681-B257-14ED-5790B7F1C7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7761" r="10199" b="21432"/>
          <a:stretch/>
        </p:blipFill>
        <p:spPr>
          <a:xfrm>
            <a:off x="6096000" y="1147698"/>
            <a:ext cx="2197289" cy="3030870"/>
          </a:xfrm>
          <a:prstGeom prst="rect">
            <a:avLst/>
          </a:prstGeom>
        </p:spPr>
      </p:pic>
      <p:cxnSp>
        <p:nvCxnSpPr>
          <p:cNvPr id="7" name="Ravni poveznik sa strelicom 9">
            <a:extLst>
              <a:ext uri="{FF2B5EF4-FFF2-40B4-BE49-F238E27FC236}">
                <a16:creationId xmlns:a16="http://schemas.microsoft.com/office/drawing/2014/main" id="{A50D7088-3522-782D-654A-8BD10635D75F}"/>
              </a:ext>
            </a:extLst>
          </p:cNvPr>
          <p:cNvCxnSpPr>
            <a:cxnSpLocks/>
          </p:cNvCxnSpPr>
          <p:nvPr/>
        </p:nvCxnSpPr>
        <p:spPr>
          <a:xfrm>
            <a:off x="5020645" y="2595494"/>
            <a:ext cx="856334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10">
            <a:extLst>
              <a:ext uri="{FF2B5EF4-FFF2-40B4-BE49-F238E27FC236}">
                <a16:creationId xmlns:a16="http://schemas.microsoft.com/office/drawing/2014/main" id="{89BDE297-3BB7-C894-F5EA-706E83EF8598}"/>
              </a:ext>
            </a:extLst>
          </p:cNvPr>
          <p:cNvSpPr txBox="1"/>
          <p:nvPr/>
        </p:nvSpPr>
        <p:spPr>
          <a:xfrm>
            <a:off x="2293079" y="4198343"/>
            <a:ext cx="2541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stezanje klijetki</a:t>
            </a:r>
          </a:p>
        </p:txBody>
      </p:sp>
      <p:sp>
        <p:nvSpPr>
          <p:cNvPr id="9" name="TekstniOkvir 12">
            <a:extLst>
              <a:ext uri="{FF2B5EF4-FFF2-40B4-BE49-F238E27FC236}">
                <a16:creationId xmlns:a16="http://schemas.microsoft.com/office/drawing/2014/main" id="{6F409A3B-14B2-6965-BE57-E81ADE6BF7D5}"/>
              </a:ext>
            </a:extLst>
          </p:cNvPr>
          <p:cNvSpPr txBox="1"/>
          <p:nvPr/>
        </p:nvSpPr>
        <p:spPr>
          <a:xfrm>
            <a:off x="6046244" y="4208231"/>
            <a:ext cx="2778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opuštanje klijetki</a:t>
            </a:r>
          </a:p>
        </p:txBody>
      </p:sp>
      <p:sp>
        <p:nvSpPr>
          <p:cNvPr id="11" name="TekstniOkvir 14">
            <a:extLst>
              <a:ext uri="{FF2B5EF4-FFF2-40B4-BE49-F238E27FC236}">
                <a16:creationId xmlns:a16="http://schemas.microsoft.com/office/drawing/2014/main" id="{875B6B5C-89D2-73CD-FDA2-A6D8AAB5EB85}"/>
              </a:ext>
            </a:extLst>
          </p:cNvPr>
          <p:cNvSpPr txBox="1"/>
          <p:nvPr/>
        </p:nvSpPr>
        <p:spPr>
          <a:xfrm>
            <a:off x="1728503" y="2129836"/>
            <a:ext cx="884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viši tlak</a:t>
            </a:r>
          </a:p>
        </p:txBody>
      </p:sp>
      <p:sp>
        <p:nvSpPr>
          <p:cNvPr id="12" name="TekstniOkvir 15">
            <a:extLst>
              <a:ext uri="{FF2B5EF4-FFF2-40B4-BE49-F238E27FC236}">
                <a16:creationId xmlns:a16="http://schemas.microsoft.com/office/drawing/2014/main" id="{7D4B46C5-C648-00A7-F997-EC404247678E}"/>
              </a:ext>
            </a:extLst>
          </p:cNvPr>
          <p:cNvSpPr txBox="1"/>
          <p:nvPr/>
        </p:nvSpPr>
        <p:spPr>
          <a:xfrm>
            <a:off x="8512310" y="2028142"/>
            <a:ext cx="785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niži tlak</a:t>
            </a:r>
          </a:p>
        </p:txBody>
      </p:sp>
      <p:pic>
        <p:nvPicPr>
          <p:cNvPr id="13" name="Picture 4" descr="Darivanje krvi | Udruga darivatelja krvi">
            <a:extLst>
              <a:ext uri="{FF2B5EF4-FFF2-40B4-BE49-F238E27FC236}">
                <a16:creationId xmlns:a16="http://schemas.microsoft.com/office/drawing/2014/main" id="{26F1C48D-3BF3-6DB8-8E7E-63C0871EF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442451" y="5105710"/>
            <a:ext cx="1141679" cy="113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238698F3-8B3E-055F-698E-AB7C55B4F049}"/>
              </a:ext>
            </a:extLst>
          </p:cNvPr>
          <p:cNvSpPr/>
          <p:nvPr/>
        </p:nvSpPr>
        <p:spPr>
          <a:xfrm>
            <a:off x="2223846" y="5236555"/>
            <a:ext cx="7392102" cy="999862"/>
          </a:xfrm>
          <a:prstGeom prst="wedgeRectCallout">
            <a:avLst>
              <a:gd name="adj1" fmla="val -57253"/>
              <a:gd name="adj2" fmla="val -4069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Mijenja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li se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tlak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u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pretklijetkama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klijetkama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tijekom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njihova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stezanja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opuštanja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?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Objasni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249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8DAC1-C8DC-C9D4-79FD-E607A0C2A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A78555F-17D1-578F-A70B-341A829F6A79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B9A987-A2A1-6726-CFD7-9339A33DE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17" y="3861699"/>
            <a:ext cx="2446986" cy="2282757"/>
          </a:xfrm>
          <a:prstGeom prst="rect">
            <a:avLst/>
          </a:prstGeom>
        </p:spPr>
      </p:pic>
      <p:cxnSp>
        <p:nvCxnSpPr>
          <p:cNvPr id="4" name="Ravni poveznik sa strelicom 3">
            <a:extLst>
              <a:ext uri="{FF2B5EF4-FFF2-40B4-BE49-F238E27FC236}">
                <a16:creationId xmlns:a16="http://schemas.microsoft.com/office/drawing/2014/main" id="{E53FE258-FB2B-0EA0-2DB9-7A78BBDB5D1E}"/>
              </a:ext>
            </a:extLst>
          </p:cNvPr>
          <p:cNvCxnSpPr>
            <a:cxnSpLocks/>
          </p:cNvCxnSpPr>
          <p:nvPr/>
        </p:nvCxnSpPr>
        <p:spPr>
          <a:xfrm flipH="1">
            <a:off x="2696088" y="4710792"/>
            <a:ext cx="2292573" cy="5334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ni poveznik sa strelicom 3">
            <a:extLst>
              <a:ext uri="{FF2B5EF4-FFF2-40B4-BE49-F238E27FC236}">
                <a16:creationId xmlns:a16="http://schemas.microsoft.com/office/drawing/2014/main" id="{EBB28A54-AC56-4518-D10A-08FDFCA84EFA}"/>
              </a:ext>
            </a:extLst>
          </p:cNvPr>
          <p:cNvCxnSpPr>
            <a:cxnSpLocks/>
          </p:cNvCxnSpPr>
          <p:nvPr/>
        </p:nvCxnSpPr>
        <p:spPr>
          <a:xfrm flipH="1">
            <a:off x="3388275" y="4710792"/>
            <a:ext cx="1600386" cy="5845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niOkvir 25">
            <a:extLst>
              <a:ext uri="{FF2B5EF4-FFF2-40B4-BE49-F238E27FC236}">
                <a16:creationId xmlns:a16="http://schemas.microsoft.com/office/drawing/2014/main" id="{C046C24C-ED88-70BD-91F1-2967406ACBB5}"/>
              </a:ext>
            </a:extLst>
          </p:cNvPr>
          <p:cNvSpPr txBox="1"/>
          <p:nvPr/>
        </p:nvSpPr>
        <p:spPr>
          <a:xfrm>
            <a:off x="5143074" y="4479959"/>
            <a:ext cx="2828493" cy="461665"/>
          </a:xfrm>
          <a:prstGeom prst="rect">
            <a:avLst/>
          </a:prstGeom>
          <a:noFill/>
          <a:ln w="28575">
            <a:solidFill>
              <a:srgbClr val="FF4F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omic Sans MS" panose="030F0702030302020204" pitchFamily="66" charset="0"/>
              </a:rPr>
              <a:t>srčane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arterije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8" name="Pravokutnik 1">
            <a:extLst>
              <a:ext uri="{FF2B5EF4-FFF2-40B4-BE49-F238E27FC236}">
                <a16:creationId xmlns:a16="http://schemas.microsoft.com/office/drawing/2014/main" id="{26FD166A-4EBB-542C-265F-C8D36B700157}"/>
              </a:ext>
            </a:extLst>
          </p:cNvPr>
          <p:cNvSpPr/>
          <p:nvPr/>
        </p:nvSpPr>
        <p:spPr>
          <a:xfrm>
            <a:off x="105103" y="1163247"/>
            <a:ext cx="11855669" cy="2247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radom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srca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upravlja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autonomni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živčani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sustav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središte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u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produženoj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moždini</a:t>
            </a:r>
            <a:endParaRPr lang="en-US" sz="2400" b="1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brzina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rada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srca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ovisi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o 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energijskim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potrebama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organizma</a:t>
            </a:r>
            <a:endParaRPr lang="en-US" sz="2400" b="1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srčane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arterije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osiguravaju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opskrbljenost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stanica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srca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kisikom</a:t>
            </a:r>
            <a:endParaRPr lang="hr-HR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11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F5793-2512-D0A5-B0BC-620BF2D61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AD32F7A-B769-A6A1-2F3B-A109DE4A8FC0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31590AB0-911C-E7A6-7857-901F7F4C2EC6}"/>
              </a:ext>
            </a:extLst>
          </p:cNvPr>
          <p:cNvSpPr/>
          <p:nvPr/>
        </p:nvSpPr>
        <p:spPr>
          <a:xfrm>
            <a:off x="286058" y="1051992"/>
            <a:ext cx="9928124" cy="1819581"/>
          </a:xfrm>
          <a:prstGeom prst="flowChartAlternateProcess">
            <a:avLst/>
          </a:prstGeom>
          <a:solidFill>
            <a:srgbClr val="E7365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2116DB-7F8D-2F36-8597-5F0862BCDD5F}"/>
              </a:ext>
            </a:extLst>
          </p:cNvPr>
          <p:cNvSpPr txBox="1"/>
          <p:nvPr/>
        </p:nvSpPr>
        <p:spPr>
          <a:xfrm>
            <a:off x="619590" y="1176952"/>
            <a:ext cx="10150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Aktivnost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:”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Usporedi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krvne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žile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”</a:t>
            </a:r>
          </a:p>
          <a:p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Precrtaj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tablicu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o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krvnim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žilama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u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bilježnicu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Čitajući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tekst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iz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udžbenika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str. 26.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dopuni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tablicu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podacima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o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građi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ulozi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ostalim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značajkama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pojedine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krvne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žile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0EC410-9263-142B-88ED-EADE66CBA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067887"/>
              </p:ext>
            </p:extLst>
          </p:nvPr>
        </p:nvGraphicFramePr>
        <p:xfrm>
          <a:off x="324465" y="3131914"/>
          <a:ext cx="11484077" cy="283626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437044">
                  <a:extLst>
                    <a:ext uri="{9D8B030D-6E8A-4147-A177-3AD203B41FA5}">
                      <a16:colId xmlns:a16="http://schemas.microsoft.com/office/drawing/2014/main" val="3482687503"/>
                    </a:ext>
                  </a:extLst>
                </a:gridCol>
                <a:gridCol w="2254827">
                  <a:extLst>
                    <a:ext uri="{9D8B030D-6E8A-4147-A177-3AD203B41FA5}">
                      <a16:colId xmlns:a16="http://schemas.microsoft.com/office/drawing/2014/main" val="3836746956"/>
                    </a:ext>
                  </a:extLst>
                </a:gridCol>
                <a:gridCol w="2079623">
                  <a:extLst>
                    <a:ext uri="{9D8B030D-6E8A-4147-A177-3AD203B41FA5}">
                      <a16:colId xmlns:a16="http://schemas.microsoft.com/office/drawing/2014/main" val="805815145"/>
                    </a:ext>
                  </a:extLst>
                </a:gridCol>
                <a:gridCol w="3712583">
                  <a:extLst>
                    <a:ext uri="{9D8B030D-6E8A-4147-A177-3AD203B41FA5}">
                      <a16:colId xmlns:a16="http://schemas.microsoft.com/office/drawing/2014/main" val="1134912977"/>
                    </a:ext>
                  </a:extLst>
                </a:gridCol>
              </a:tblGrid>
              <a:tr h="70906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NAZIV KRVNE ŽILE</a:t>
                      </a:r>
                    </a:p>
                  </a:txBody>
                  <a:tcPr>
                    <a:solidFill>
                      <a:srgbClr val="FDE8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ULOGA</a:t>
                      </a:r>
                    </a:p>
                  </a:txBody>
                  <a:tcPr>
                    <a:solidFill>
                      <a:srgbClr val="FDE8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GRAĐA</a:t>
                      </a:r>
                    </a:p>
                  </a:txBody>
                  <a:tcPr>
                    <a:solidFill>
                      <a:srgbClr val="FDE8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OSTALE ZNAČAJKE</a:t>
                      </a:r>
                    </a:p>
                  </a:txBody>
                  <a:tcPr>
                    <a:solidFill>
                      <a:srgbClr val="FDE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397502"/>
                  </a:ext>
                </a:extLst>
              </a:tr>
              <a:tr h="70906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ARTERIJE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681676"/>
                  </a:ext>
                </a:extLst>
              </a:tr>
              <a:tr h="70906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VENE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504432"/>
                  </a:ext>
                </a:extLst>
              </a:tr>
              <a:tr h="70906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KAPILARE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258674"/>
                  </a:ext>
                </a:extLst>
              </a:tr>
            </a:tbl>
          </a:graphicData>
        </a:graphic>
      </p:graphicFrame>
      <p:pic>
        <p:nvPicPr>
          <p:cNvPr id="5" name="Picture 4" descr="Hand holding pencil drawing illustration, writing gesture concept, black white sketch style, creative education symbol, human hand outline art">
            <a:extLst>
              <a:ext uri="{FF2B5EF4-FFF2-40B4-BE49-F238E27FC236}">
                <a16:creationId xmlns:a16="http://schemas.microsoft.com/office/drawing/2014/main" id="{B3569AF9-356D-C232-61C5-426AADEBB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" r="53189"/>
          <a:stretch>
            <a:fillRect/>
          </a:stretch>
        </p:blipFill>
        <p:spPr bwMode="auto">
          <a:xfrm rot="894962">
            <a:off x="10753455" y="1457513"/>
            <a:ext cx="923856" cy="8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58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FB9F2E61-B304-46AB-D96A-0C98CE2082EC}"/>
              </a:ext>
            </a:extLst>
          </p:cNvPr>
          <p:cNvSpPr/>
          <p:nvPr/>
        </p:nvSpPr>
        <p:spPr>
          <a:xfrm>
            <a:off x="737419" y="1012109"/>
            <a:ext cx="11071123" cy="1750757"/>
          </a:xfrm>
          <a:prstGeom prst="flowChartAlternateProcess">
            <a:avLst/>
          </a:prstGeom>
          <a:solidFill>
            <a:srgbClr val="E7365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9D01B2-4FDB-5018-DA5E-7B85E31A1B24}"/>
              </a:ext>
            </a:extLst>
          </p:cNvPr>
          <p:cNvSpPr txBox="1"/>
          <p:nvPr/>
        </p:nvSpPr>
        <p:spPr>
          <a:xfrm>
            <a:off x="1175880" y="1176953"/>
            <a:ext cx="10150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Aktivnost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:”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Usporedi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nas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”</a:t>
            </a:r>
          </a:p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Voda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krv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dvije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su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tekućine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koje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se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nalaze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u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tijelu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čovjeka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Usporedi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ih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navedi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sličnosti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i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razlike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1026" name="Picture 2" descr="KAP, KAP, KAP… | Dječji vrtić Maza - Valpovo">
            <a:extLst>
              <a:ext uri="{FF2B5EF4-FFF2-40B4-BE49-F238E27FC236}">
                <a16:creationId xmlns:a16="http://schemas.microsoft.com/office/drawing/2014/main" id="{851CDFD6-4BDC-1B28-F90F-801937AE7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06" y="353792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rivanje krvi | Udruga darivatelja krvi">
            <a:extLst>
              <a:ext uri="{FF2B5EF4-FFF2-40B4-BE49-F238E27FC236}">
                <a16:creationId xmlns:a16="http://schemas.microsoft.com/office/drawing/2014/main" id="{F9D8D337-DF03-E4AE-47E5-8586646AA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>
            <a:off x="6400955" y="3524755"/>
            <a:ext cx="2661284" cy="225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D1FB3C-F046-726E-13AE-F0FA9BB20FA8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</p:spTree>
    <p:extLst>
      <p:ext uri="{BB962C8B-B14F-4D97-AF65-F5344CB8AC3E}">
        <p14:creationId xmlns:p14="http://schemas.microsoft.com/office/powerpoint/2010/main" val="201482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08822-2AF4-9A68-D586-E626C8111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AEEBBD9-78B2-65AC-55F9-86E140F2E477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2" name="Slika 20">
            <a:extLst>
              <a:ext uri="{FF2B5EF4-FFF2-40B4-BE49-F238E27FC236}">
                <a16:creationId xmlns:a16="http://schemas.microsoft.com/office/drawing/2014/main" id="{D9BAD042-3077-9E34-B10C-196057C064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164" b="5447"/>
          <a:stretch/>
        </p:blipFill>
        <p:spPr>
          <a:xfrm>
            <a:off x="2730213" y="3141565"/>
            <a:ext cx="5694621" cy="2769188"/>
          </a:xfrm>
          <a:prstGeom prst="rect">
            <a:avLst/>
          </a:prstGeom>
        </p:spPr>
      </p:pic>
      <p:sp>
        <p:nvSpPr>
          <p:cNvPr id="3" name="Pravokutnik 3">
            <a:extLst>
              <a:ext uri="{FF2B5EF4-FFF2-40B4-BE49-F238E27FC236}">
                <a16:creationId xmlns:a16="http://schemas.microsoft.com/office/drawing/2014/main" id="{888EB670-5F0B-C4BD-8043-8D9A283E33F7}"/>
              </a:ext>
            </a:extLst>
          </p:cNvPr>
          <p:cNvSpPr/>
          <p:nvPr/>
        </p:nvSpPr>
        <p:spPr>
          <a:xfrm>
            <a:off x="4962528" y="948054"/>
            <a:ext cx="1633506" cy="461665"/>
          </a:xfrm>
          <a:prstGeom prst="rect">
            <a:avLst/>
          </a:prstGeom>
          <a:solidFill>
            <a:srgbClr val="FFB3B3"/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r>
              <a:rPr lang="hr-HR" sz="2400" b="1" dirty="0">
                <a:latin typeface="Comic Sans MS" panose="030F0702030302020204" pitchFamily="66" charset="0"/>
              </a:rPr>
              <a:t>Krvne žile 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cxnSp>
        <p:nvCxnSpPr>
          <p:cNvPr id="4" name="Ravni poveznik 7">
            <a:extLst>
              <a:ext uri="{FF2B5EF4-FFF2-40B4-BE49-F238E27FC236}">
                <a16:creationId xmlns:a16="http://schemas.microsoft.com/office/drawing/2014/main" id="{24BB2279-6F17-43ED-ED98-35D384116689}"/>
              </a:ext>
            </a:extLst>
          </p:cNvPr>
          <p:cNvCxnSpPr>
            <a:stCxn id="3" idx="2"/>
          </p:cNvCxnSpPr>
          <p:nvPr/>
        </p:nvCxnSpPr>
        <p:spPr>
          <a:xfrm>
            <a:off x="5779281" y="1409719"/>
            <a:ext cx="0" cy="27914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Ravni poveznik 8">
            <a:extLst>
              <a:ext uri="{FF2B5EF4-FFF2-40B4-BE49-F238E27FC236}">
                <a16:creationId xmlns:a16="http://schemas.microsoft.com/office/drawing/2014/main" id="{B28758D6-B331-BBCA-044A-082227EB9954}"/>
              </a:ext>
            </a:extLst>
          </p:cNvPr>
          <p:cNvCxnSpPr>
            <a:cxnSpLocks/>
          </p:cNvCxnSpPr>
          <p:nvPr/>
        </p:nvCxnSpPr>
        <p:spPr>
          <a:xfrm flipH="1">
            <a:off x="3252334" y="1688865"/>
            <a:ext cx="51725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Ravni poveznik sa strelicom 13">
            <a:extLst>
              <a:ext uri="{FF2B5EF4-FFF2-40B4-BE49-F238E27FC236}">
                <a16:creationId xmlns:a16="http://schemas.microsoft.com/office/drawing/2014/main" id="{FDA5F6BD-B2F3-F834-97AC-655E8E5CA7A9}"/>
              </a:ext>
            </a:extLst>
          </p:cNvPr>
          <p:cNvCxnSpPr/>
          <p:nvPr/>
        </p:nvCxnSpPr>
        <p:spPr>
          <a:xfrm>
            <a:off x="3252334" y="1679415"/>
            <a:ext cx="0" cy="504968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sa strelicom 14">
            <a:extLst>
              <a:ext uri="{FF2B5EF4-FFF2-40B4-BE49-F238E27FC236}">
                <a16:creationId xmlns:a16="http://schemas.microsoft.com/office/drawing/2014/main" id="{1FA11965-B8A1-E51D-5646-4D0C61D042F6}"/>
              </a:ext>
            </a:extLst>
          </p:cNvPr>
          <p:cNvCxnSpPr/>
          <p:nvPr/>
        </p:nvCxnSpPr>
        <p:spPr>
          <a:xfrm>
            <a:off x="5779281" y="1688865"/>
            <a:ext cx="0" cy="504968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sa strelicom 15">
            <a:extLst>
              <a:ext uri="{FF2B5EF4-FFF2-40B4-BE49-F238E27FC236}">
                <a16:creationId xmlns:a16="http://schemas.microsoft.com/office/drawing/2014/main" id="{4BFC6654-B82D-930B-2405-60A04A59D481}"/>
              </a:ext>
            </a:extLst>
          </p:cNvPr>
          <p:cNvCxnSpPr/>
          <p:nvPr/>
        </p:nvCxnSpPr>
        <p:spPr>
          <a:xfrm>
            <a:off x="8424834" y="1688865"/>
            <a:ext cx="0" cy="504968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avokutnik 16">
            <a:extLst>
              <a:ext uri="{FF2B5EF4-FFF2-40B4-BE49-F238E27FC236}">
                <a16:creationId xmlns:a16="http://schemas.microsoft.com/office/drawing/2014/main" id="{1C884AB2-396A-16F9-CF9E-A32153711277}"/>
              </a:ext>
            </a:extLst>
          </p:cNvPr>
          <p:cNvSpPr/>
          <p:nvPr/>
        </p:nvSpPr>
        <p:spPr>
          <a:xfrm>
            <a:off x="2564076" y="2222548"/>
            <a:ext cx="1376516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r>
              <a:rPr lang="hr-HR" sz="2400" b="1" dirty="0">
                <a:latin typeface="Comic Sans MS" panose="030F0702030302020204" pitchFamily="66" charset="0"/>
              </a:rPr>
              <a:t>arterije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11" name="Pravokutnik 17">
            <a:extLst>
              <a:ext uri="{FF2B5EF4-FFF2-40B4-BE49-F238E27FC236}">
                <a16:creationId xmlns:a16="http://schemas.microsoft.com/office/drawing/2014/main" id="{7BE9A61C-2C09-AA9E-F50A-22425FF6DC5E}"/>
              </a:ext>
            </a:extLst>
          </p:cNvPr>
          <p:cNvSpPr/>
          <p:nvPr/>
        </p:nvSpPr>
        <p:spPr>
          <a:xfrm>
            <a:off x="7736576" y="2184383"/>
            <a:ext cx="1074986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algn="ctr"/>
            <a:r>
              <a:rPr lang="hr-HR" sz="2400" b="1" dirty="0">
                <a:latin typeface="Comic Sans MS" panose="030F0702030302020204" pitchFamily="66" charset="0"/>
              </a:rPr>
              <a:t>vene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12" name="Pravokutnik 18">
            <a:extLst>
              <a:ext uri="{FF2B5EF4-FFF2-40B4-BE49-F238E27FC236}">
                <a16:creationId xmlns:a16="http://schemas.microsoft.com/office/drawing/2014/main" id="{87817FD4-59B0-797B-4064-69575E734FE8}"/>
              </a:ext>
            </a:extLst>
          </p:cNvPr>
          <p:cNvSpPr/>
          <p:nvPr/>
        </p:nvSpPr>
        <p:spPr>
          <a:xfrm>
            <a:off x="5150326" y="2222548"/>
            <a:ext cx="1376516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r>
              <a:rPr lang="hr-HR" sz="2400" b="1" dirty="0">
                <a:latin typeface="Comic Sans MS" panose="030F0702030302020204" pitchFamily="66" charset="0"/>
              </a:rPr>
              <a:t>kapilare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13" name="Pravokutnik 19">
            <a:extLst>
              <a:ext uri="{FF2B5EF4-FFF2-40B4-BE49-F238E27FC236}">
                <a16:creationId xmlns:a16="http://schemas.microsoft.com/office/drawing/2014/main" id="{B38096ED-8935-A4BE-DA60-82202F342995}"/>
              </a:ext>
            </a:extLst>
          </p:cNvPr>
          <p:cNvSpPr/>
          <p:nvPr/>
        </p:nvSpPr>
        <p:spPr>
          <a:xfrm>
            <a:off x="6723804" y="941633"/>
            <a:ext cx="31005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- prenose krv kroz tijelo</a:t>
            </a:r>
          </a:p>
        </p:txBody>
      </p:sp>
      <p:cxnSp>
        <p:nvCxnSpPr>
          <p:cNvPr id="14" name="Ravni poveznik sa strelicom 22">
            <a:extLst>
              <a:ext uri="{FF2B5EF4-FFF2-40B4-BE49-F238E27FC236}">
                <a16:creationId xmlns:a16="http://schemas.microsoft.com/office/drawing/2014/main" id="{CA2B3311-FCDB-72EB-41C2-2A4F0A06527C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3252334" y="2684213"/>
            <a:ext cx="1111273" cy="1452699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sa strelicom 23">
            <a:extLst>
              <a:ext uri="{FF2B5EF4-FFF2-40B4-BE49-F238E27FC236}">
                <a16:creationId xmlns:a16="http://schemas.microsoft.com/office/drawing/2014/main" id="{02F108E5-0020-1576-EEE4-74D89D64F884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7313561" y="2646048"/>
            <a:ext cx="960508" cy="1738212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sa strelicom 25">
            <a:extLst>
              <a:ext uri="{FF2B5EF4-FFF2-40B4-BE49-F238E27FC236}">
                <a16:creationId xmlns:a16="http://schemas.microsoft.com/office/drawing/2014/main" id="{7B1104D7-69A2-900A-B82A-E177C964000E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5838584" y="2684213"/>
            <a:ext cx="544900" cy="1452699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sa strelicom 27">
            <a:extLst>
              <a:ext uri="{FF2B5EF4-FFF2-40B4-BE49-F238E27FC236}">
                <a16:creationId xmlns:a16="http://schemas.microsoft.com/office/drawing/2014/main" id="{92A07B18-C476-22EA-41F9-CB2794EFA864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3498647" y="5234893"/>
            <a:ext cx="600689" cy="971322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avokutnik 30">
            <a:extLst>
              <a:ext uri="{FF2B5EF4-FFF2-40B4-BE49-F238E27FC236}">
                <a16:creationId xmlns:a16="http://schemas.microsoft.com/office/drawing/2014/main" id="{116F55A5-9334-3F54-4503-5E363B7C27C0}"/>
              </a:ext>
            </a:extLst>
          </p:cNvPr>
          <p:cNvSpPr/>
          <p:nvPr/>
        </p:nvSpPr>
        <p:spPr>
          <a:xfrm>
            <a:off x="4099336" y="6006160"/>
            <a:ext cx="1502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mišićni sloj</a:t>
            </a:r>
          </a:p>
        </p:txBody>
      </p:sp>
      <p:cxnSp>
        <p:nvCxnSpPr>
          <p:cNvPr id="19" name="Ravni poveznik sa strelicom 32">
            <a:extLst>
              <a:ext uri="{FF2B5EF4-FFF2-40B4-BE49-F238E27FC236}">
                <a16:creationId xmlns:a16="http://schemas.microsoft.com/office/drawing/2014/main" id="{C339CF16-487C-793E-25ED-A3D927D04483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5601670" y="5685269"/>
            <a:ext cx="781814" cy="520946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ni poveznik sa strelicom 40">
            <a:extLst>
              <a:ext uri="{FF2B5EF4-FFF2-40B4-BE49-F238E27FC236}">
                <a16:creationId xmlns:a16="http://schemas.microsoft.com/office/drawing/2014/main" id="{9ED7F042-648C-B273-FCD6-B62E2EB18BC5}"/>
              </a:ext>
            </a:extLst>
          </p:cNvPr>
          <p:cNvCxnSpPr>
            <a:cxnSpLocks/>
          </p:cNvCxnSpPr>
          <p:nvPr/>
        </p:nvCxnSpPr>
        <p:spPr>
          <a:xfrm flipH="1" flipV="1">
            <a:off x="6561024" y="5368195"/>
            <a:ext cx="159780" cy="919778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sa strelicom 42">
            <a:extLst>
              <a:ext uri="{FF2B5EF4-FFF2-40B4-BE49-F238E27FC236}">
                <a16:creationId xmlns:a16="http://schemas.microsoft.com/office/drawing/2014/main" id="{11FADCEA-C740-9BAD-1805-A399226A5F73}"/>
              </a:ext>
            </a:extLst>
          </p:cNvPr>
          <p:cNvCxnSpPr>
            <a:cxnSpLocks/>
          </p:cNvCxnSpPr>
          <p:nvPr/>
        </p:nvCxnSpPr>
        <p:spPr>
          <a:xfrm flipV="1">
            <a:off x="6723804" y="5428094"/>
            <a:ext cx="99323" cy="872363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avokutnik 48">
            <a:extLst>
              <a:ext uri="{FF2B5EF4-FFF2-40B4-BE49-F238E27FC236}">
                <a16:creationId xmlns:a16="http://schemas.microsoft.com/office/drawing/2014/main" id="{CADCD882-3FAD-5F50-6E81-5EDBFC3D4876}"/>
              </a:ext>
            </a:extLst>
          </p:cNvPr>
          <p:cNvSpPr/>
          <p:nvPr/>
        </p:nvSpPr>
        <p:spPr>
          <a:xfrm>
            <a:off x="6202359" y="6207670"/>
            <a:ext cx="11112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zalistak</a:t>
            </a:r>
          </a:p>
        </p:txBody>
      </p:sp>
    </p:spTree>
    <p:extLst>
      <p:ext uri="{BB962C8B-B14F-4D97-AF65-F5344CB8AC3E}">
        <p14:creationId xmlns:p14="http://schemas.microsoft.com/office/powerpoint/2010/main" val="104205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12" grpId="0" animBg="1"/>
      <p:bldP spid="13" grpId="0"/>
      <p:bldP spid="18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86812-7225-477A-E677-87483C748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8992D65-9DD8-33C5-3A02-46CF756EB8EA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2" name="Slika 7">
            <a:extLst>
              <a:ext uri="{FF2B5EF4-FFF2-40B4-BE49-F238E27FC236}">
                <a16:creationId xmlns:a16="http://schemas.microsoft.com/office/drawing/2014/main" id="{1E7B3738-6A17-FA9B-D376-64D9273347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3124" b="12752"/>
          <a:stretch/>
        </p:blipFill>
        <p:spPr>
          <a:xfrm>
            <a:off x="9429135" y="4008721"/>
            <a:ext cx="2762865" cy="2040728"/>
          </a:xfrm>
          <a:prstGeom prst="rect">
            <a:avLst/>
          </a:prstGeom>
        </p:spPr>
      </p:pic>
      <p:sp>
        <p:nvSpPr>
          <p:cNvPr id="3" name="Pravokutnik 1">
            <a:extLst>
              <a:ext uri="{FF2B5EF4-FFF2-40B4-BE49-F238E27FC236}">
                <a16:creationId xmlns:a16="http://schemas.microsoft.com/office/drawing/2014/main" id="{2876AAA3-8FA2-D1F1-4725-311394628773}"/>
              </a:ext>
            </a:extLst>
          </p:cNvPr>
          <p:cNvSpPr/>
          <p:nvPr/>
        </p:nvSpPr>
        <p:spPr>
          <a:xfrm>
            <a:off x="8605925" y="2187680"/>
            <a:ext cx="36405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- ritmičko pokretanje krvi u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arterijama i njihovo širenje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osjećamo kao </a:t>
            </a:r>
            <a:r>
              <a:rPr lang="hr-HR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puls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5" name="Pravokutnik 3">
            <a:extLst>
              <a:ext uri="{FF2B5EF4-FFF2-40B4-BE49-F238E27FC236}">
                <a16:creationId xmlns:a16="http://schemas.microsoft.com/office/drawing/2014/main" id="{175D4E93-D987-B7DF-858A-6A98FE11BB0E}"/>
              </a:ext>
            </a:extLst>
          </p:cNvPr>
          <p:cNvSpPr/>
          <p:nvPr/>
        </p:nvSpPr>
        <p:spPr>
          <a:xfrm>
            <a:off x="469327" y="1662154"/>
            <a:ext cx="3009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- odvode krv iz srca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6" name="Pravokutnik 4">
            <a:extLst>
              <a:ext uri="{FF2B5EF4-FFF2-40B4-BE49-F238E27FC236}">
                <a16:creationId xmlns:a16="http://schemas.microsoft.com/office/drawing/2014/main" id="{958E47D4-382B-7AD7-C82D-4048EFE34259}"/>
              </a:ext>
            </a:extLst>
          </p:cNvPr>
          <p:cNvSpPr/>
          <p:nvPr/>
        </p:nvSpPr>
        <p:spPr>
          <a:xfrm>
            <a:off x="469327" y="2157267"/>
            <a:ext cx="4100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742950" algn="l"/>
              </a:tabLst>
            </a:pPr>
            <a:r>
              <a:rPr lang="hr-HR" sz="2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debele, elastične </a:t>
            </a:r>
            <a:r>
              <a:rPr lang="hr-HR" sz="2400" dirty="0" err="1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stijenke</a:t>
            </a:r>
            <a:endParaRPr lang="hr-HR" sz="24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7" name="Picture 2" descr="Slikovni rezultat za arteries">
            <a:extLst>
              <a:ext uri="{FF2B5EF4-FFF2-40B4-BE49-F238E27FC236}">
                <a16:creationId xmlns:a16="http://schemas.microsoft.com/office/drawing/2014/main" id="{A3A6C54B-CF80-DD2C-67DE-A64C1934A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9"/>
          <a:stretch/>
        </p:blipFill>
        <p:spPr bwMode="auto">
          <a:xfrm>
            <a:off x="4214496" y="1038218"/>
            <a:ext cx="4029804" cy="501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 6">
            <a:extLst>
              <a:ext uri="{FF2B5EF4-FFF2-40B4-BE49-F238E27FC236}">
                <a16:creationId xmlns:a16="http://schemas.microsoft.com/office/drawing/2014/main" id="{080B0AD8-6E8D-7D30-386B-F08599E9F391}"/>
              </a:ext>
            </a:extLst>
          </p:cNvPr>
          <p:cNvSpPr/>
          <p:nvPr/>
        </p:nvSpPr>
        <p:spPr>
          <a:xfrm>
            <a:off x="1002545" y="2652380"/>
            <a:ext cx="3759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-&gt; krv pod visokim tlakom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9" name="Pravokutnik 1">
            <a:extLst>
              <a:ext uri="{FF2B5EF4-FFF2-40B4-BE49-F238E27FC236}">
                <a16:creationId xmlns:a16="http://schemas.microsoft.com/office/drawing/2014/main" id="{15502BC2-88AE-7EAF-95B8-BCB3C2DC3D3F}"/>
              </a:ext>
            </a:extLst>
          </p:cNvPr>
          <p:cNvSpPr/>
          <p:nvPr/>
        </p:nvSpPr>
        <p:spPr>
          <a:xfrm>
            <a:off x="212346" y="3743956"/>
            <a:ext cx="4131642" cy="2247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AORTA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najveća arterija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smještena na samom </a:t>
            </a:r>
            <a:r>
              <a:rPr lang="hr-HR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izlasku iz lijeve klijetke</a:t>
            </a: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1A660C-DA59-15D4-A39D-DD4B2A728189}"/>
              </a:ext>
            </a:extLst>
          </p:cNvPr>
          <p:cNvSpPr txBox="1"/>
          <p:nvPr/>
        </p:nvSpPr>
        <p:spPr>
          <a:xfrm>
            <a:off x="469327" y="1004136"/>
            <a:ext cx="2329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ARTERIJE</a:t>
            </a:r>
          </a:p>
        </p:txBody>
      </p:sp>
    </p:spTree>
    <p:extLst>
      <p:ext uri="{BB962C8B-B14F-4D97-AF65-F5344CB8AC3E}">
        <p14:creationId xmlns:p14="http://schemas.microsoft.com/office/powerpoint/2010/main" val="252269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888C2-37A9-B2D4-59E3-7729D67BA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74DAE5F-3E02-70E1-D350-B3DD679C0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72" y="3057174"/>
            <a:ext cx="3610284" cy="3029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2BDF3C-AA2D-8B1C-C57A-F96E2127BA4F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3" name="Pravokutnik 3">
            <a:extLst>
              <a:ext uri="{FF2B5EF4-FFF2-40B4-BE49-F238E27FC236}">
                <a16:creationId xmlns:a16="http://schemas.microsoft.com/office/drawing/2014/main" id="{13EB2D0D-0BBB-DBF5-A686-578807F06F2C}"/>
              </a:ext>
            </a:extLst>
          </p:cNvPr>
          <p:cNvSpPr/>
          <p:nvPr/>
        </p:nvSpPr>
        <p:spPr>
          <a:xfrm>
            <a:off x="793729" y="1506177"/>
            <a:ext cx="2929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- dovode krv u srce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4" name="Pravokutnik 4">
            <a:extLst>
              <a:ext uri="{FF2B5EF4-FFF2-40B4-BE49-F238E27FC236}">
                <a16:creationId xmlns:a16="http://schemas.microsoft.com/office/drawing/2014/main" id="{C7FAC2F1-6934-4314-1491-767E7B5A5A47}"/>
              </a:ext>
            </a:extLst>
          </p:cNvPr>
          <p:cNvSpPr/>
          <p:nvPr/>
        </p:nvSpPr>
        <p:spPr>
          <a:xfrm>
            <a:off x="793729" y="2052551"/>
            <a:ext cx="4011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mlohave </a:t>
            </a:r>
            <a:r>
              <a:rPr lang="hr-HR" sz="2400" dirty="0" err="1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stijenke</a:t>
            </a:r>
            <a:r>
              <a:rPr lang="hr-HR" sz="2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zalisci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5" name="Pravokutnik 5">
            <a:extLst>
              <a:ext uri="{FF2B5EF4-FFF2-40B4-BE49-F238E27FC236}">
                <a16:creationId xmlns:a16="http://schemas.microsoft.com/office/drawing/2014/main" id="{F7B3F9FE-6891-A8AF-CD0F-2026A84B245B}"/>
              </a:ext>
            </a:extLst>
          </p:cNvPr>
          <p:cNvSpPr/>
          <p:nvPr/>
        </p:nvSpPr>
        <p:spPr>
          <a:xfrm>
            <a:off x="1191607" y="2516485"/>
            <a:ext cx="3610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-&gt; krv pod niskim tlakom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11" name="Pravokutnik 11">
            <a:extLst>
              <a:ext uri="{FF2B5EF4-FFF2-40B4-BE49-F238E27FC236}">
                <a16:creationId xmlns:a16="http://schemas.microsoft.com/office/drawing/2014/main" id="{FF735133-E14B-6332-B1E8-43A2A6B1B793}"/>
              </a:ext>
            </a:extLst>
          </p:cNvPr>
          <p:cNvSpPr/>
          <p:nvPr/>
        </p:nvSpPr>
        <p:spPr>
          <a:xfrm>
            <a:off x="376043" y="5910295"/>
            <a:ext cx="1722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dirty="0">
                <a:solidFill>
                  <a:srgbClr val="000000"/>
                </a:solidFill>
                <a:latin typeface="Comic Sans MS" panose="030F0702030302020204" pitchFamily="66" charset="0"/>
              </a:rPr>
              <a:t>otvoreni zalistak</a:t>
            </a:r>
            <a:endParaRPr lang="hr-HR" dirty="0">
              <a:latin typeface="Comic Sans MS" panose="030F0702030302020204" pitchFamily="66" charset="0"/>
            </a:endParaRPr>
          </a:p>
        </p:txBody>
      </p:sp>
      <p:sp>
        <p:nvSpPr>
          <p:cNvPr id="13" name="Pravokutnik 13">
            <a:extLst>
              <a:ext uri="{FF2B5EF4-FFF2-40B4-BE49-F238E27FC236}">
                <a16:creationId xmlns:a16="http://schemas.microsoft.com/office/drawing/2014/main" id="{7AD89751-6DD1-BC21-17EB-DD5B71A4982C}"/>
              </a:ext>
            </a:extLst>
          </p:cNvPr>
          <p:cNvSpPr/>
          <p:nvPr/>
        </p:nvSpPr>
        <p:spPr>
          <a:xfrm>
            <a:off x="2258232" y="5910295"/>
            <a:ext cx="1715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dirty="0">
                <a:solidFill>
                  <a:srgbClr val="000000"/>
                </a:solidFill>
                <a:latin typeface="Comic Sans MS" panose="030F0702030302020204" pitchFamily="66" charset="0"/>
              </a:rPr>
              <a:t>zatvoreni zalistak</a:t>
            </a:r>
            <a:endParaRPr lang="hr-HR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DF7C78-4A00-4EFC-F63F-6FC92834A003}"/>
              </a:ext>
            </a:extLst>
          </p:cNvPr>
          <p:cNvSpPr txBox="1"/>
          <p:nvPr/>
        </p:nvSpPr>
        <p:spPr>
          <a:xfrm>
            <a:off x="564576" y="1005149"/>
            <a:ext cx="2329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VENE</a:t>
            </a:r>
          </a:p>
        </p:txBody>
      </p:sp>
      <p:sp>
        <p:nvSpPr>
          <p:cNvPr id="2" name="Pravokutnik 3">
            <a:extLst>
              <a:ext uri="{FF2B5EF4-FFF2-40B4-BE49-F238E27FC236}">
                <a16:creationId xmlns:a16="http://schemas.microsoft.com/office/drawing/2014/main" id="{9D5AF968-784A-A043-5440-420DBC225639}"/>
              </a:ext>
            </a:extLst>
          </p:cNvPr>
          <p:cNvSpPr/>
          <p:nvPr/>
        </p:nvSpPr>
        <p:spPr>
          <a:xfrm>
            <a:off x="6403750" y="1467710"/>
            <a:ext cx="6090553" cy="1693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r</a:t>
            </a:r>
            <a:r>
              <a:rPr lang="hr-HR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azgranjene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najtanje</a:t>
            </a: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krvne žile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malog promjera i tankih </a:t>
            </a:r>
            <a:r>
              <a:rPr lang="hr-HR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stijenki</a:t>
            </a:r>
            <a:endParaRPr lang="hr-HR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povezuju arterije i vene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0E79CC1-CD2C-AEA5-1F38-5D43DFF31C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189" t="7755" r="3189" b="7053"/>
          <a:stretch/>
        </p:blipFill>
        <p:spPr>
          <a:xfrm>
            <a:off x="8151274" y="3481193"/>
            <a:ext cx="3315824" cy="21814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E77E56-331E-441B-ADC4-A44AE5B7DEB4}"/>
              </a:ext>
            </a:extLst>
          </p:cNvPr>
          <p:cNvSpPr txBox="1"/>
          <p:nvPr/>
        </p:nvSpPr>
        <p:spPr>
          <a:xfrm>
            <a:off x="6637297" y="854153"/>
            <a:ext cx="2329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KAPILARE</a:t>
            </a:r>
          </a:p>
        </p:txBody>
      </p:sp>
      <p:pic>
        <p:nvPicPr>
          <p:cNvPr id="9" name="Picture 4" descr="Darivanje krvi | Udruga darivatelja krvi">
            <a:extLst>
              <a:ext uri="{FF2B5EF4-FFF2-40B4-BE49-F238E27FC236}">
                <a16:creationId xmlns:a16="http://schemas.microsoft.com/office/drawing/2014/main" id="{A4723CAE-1737-7D57-02D1-1EA54ACC1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5009990" y="3036631"/>
            <a:ext cx="1086010" cy="113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B55406D5-E519-96AD-89C7-F0B479AEA289}"/>
              </a:ext>
            </a:extLst>
          </p:cNvPr>
          <p:cNvSpPr/>
          <p:nvPr/>
        </p:nvSpPr>
        <p:spPr>
          <a:xfrm>
            <a:off x="4177170" y="4381423"/>
            <a:ext cx="3200375" cy="1344206"/>
          </a:xfrm>
          <a:prstGeom prst="wedgeRectCallout">
            <a:avLst>
              <a:gd name="adj1" fmla="val 12844"/>
              <a:gd name="adj2" fmla="val -71521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Koja je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uloga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arterijskih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, a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koja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venskih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kapilara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1BC2AE5-E430-79F8-4552-8D942F20F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545" y="3376806"/>
            <a:ext cx="3628687" cy="2533489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9F8EAC3A-019B-F505-BD41-6F44C61AD31B}"/>
              </a:ext>
            </a:extLst>
          </p:cNvPr>
          <p:cNvSpPr txBox="1"/>
          <p:nvPr/>
        </p:nvSpPr>
        <p:spPr>
          <a:xfrm>
            <a:off x="8270648" y="4263679"/>
            <a:ext cx="3357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 Riješi RB: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str. 18, zadatak 4.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7" name="Picture 4" descr="Brain thinking Images - Free Download on Freepik">
            <a:extLst>
              <a:ext uri="{FF2B5EF4-FFF2-40B4-BE49-F238E27FC236}">
                <a16:creationId xmlns:a16="http://schemas.microsoft.com/office/drawing/2014/main" id="{3722957B-E4F4-82A2-EEA2-C9CACF5CB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52" y="5641358"/>
            <a:ext cx="1093361" cy="10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58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  <p:bldP spid="13" grpId="0"/>
      <p:bldP spid="8" grpId="0"/>
      <p:bldP spid="12" grpId="0" animBg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3ABE8-025E-447F-9B90-A2209F49C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533A954-E88F-2154-A6C4-B68E691EDC5E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214F2DC-B2D5-86D8-A7F2-6397E7B98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983876"/>
              </p:ext>
            </p:extLst>
          </p:nvPr>
        </p:nvGraphicFramePr>
        <p:xfrm>
          <a:off x="353961" y="2745739"/>
          <a:ext cx="11484077" cy="295016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810548">
                  <a:extLst>
                    <a:ext uri="{9D8B030D-6E8A-4147-A177-3AD203B41FA5}">
                      <a16:colId xmlns:a16="http://schemas.microsoft.com/office/drawing/2014/main" val="3482687503"/>
                    </a:ext>
                  </a:extLst>
                </a:gridCol>
                <a:gridCol w="2519367">
                  <a:extLst>
                    <a:ext uri="{9D8B030D-6E8A-4147-A177-3AD203B41FA5}">
                      <a16:colId xmlns:a16="http://schemas.microsoft.com/office/drawing/2014/main" val="3836746956"/>
                    </a:ext>
                  </a:extLst>
                </a:gridCol>
                <a:gridCol w="2441579">
                  <a:extLst>
                    <a:ext uri="{9D8B030D-6E8A-4147-A177-3AD203B41FA5}">
                      <a16:colId xmlns:a16="http://schemas.microsoft.com/office/drawing/2014/main" val="805815145"/>
                    </a:ext>
                  </a:extLst>
                </a:gridCol>
                <a:gridCol w="3712583">
                  <a:extLst>
                    <a:ext uri="{9D8B030D-6E8A-4147-A177-3AD203B41FA5}">
                      <a16:colId xmlns:a16="http://schemas.microsoft.com/office/drawing/2014/main" val="1134912977"/>
                    </a:ext>
                  </a:extLst>
                </a:gridCol>
              </a:tblGrid>
              <a:tr h="70906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NAZIV KRVNE ŽILE</a:t>
                      </a:r>
                    </a:p>
                  </a:txBody>
                  <a:tcPr>
                    <a:solidFill>
                      <a:srgbClr val="FDE8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ULOGA</a:t>
                      </a:r>
                    </a:p>
                  </a:txBody>
                  <a:tcPr>
                    <a:solidFill>
                      <a:srgbClr val="FDE8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GRAĐA</a:t>
                      </a:r>
                    </a:p>
                  </a:txBody>
                  <a:tcPr>
                    <a:solidFill>
                      <a:srgbClr val="FDE8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OSTALE ZNAČAJKE</a:t>
                      </a:r>
                    </a:p>
                  </a:txBody>
                  <a:tcPr>
                    <a:solidFill>
                      <a:srgbClr val="FDE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397502"/>
                  </a:ext>
                </a:extLst>
              </a:tr>
              <a:tr h="70906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ARTERIJE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681676"/>
                  </a:ext>
                </a:extLst>
              </a:tr>
              <a:tr h="70906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VENE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504432"/>
                  </a:ext>
                </a:extLst>
              </a:tr>
              <a:tr h="70906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KAPILARE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258674"/>
                  </a:ext>
                </a:extLst>
              </a:tr>
            </a:tbl>
          </a:graphicData>
        </a:graphic>
      </p:graphicFrame>
      <p:pic>
        <p:nvPicPr>
          <p:cNvPr id="5" name="Picture 4" descr="Hand holding pencil drawing illustration, writing gesture concept, black white sketch style, creative education symbol, human hand outline art">
            <a:extLst>
              <a:ext uri="{FF2B5EF4-FFF2-40B4-BE49-F238E27FC236}">
                <a16:creationId xmlns:a16="http://schemas.microsoft.com/office/drawing/2014/main" id="{23F0D53A-9E63-C6D7-EC44-AFA1876D1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" r="53189"/>
          <a:stretch>
            <a:fillRect/>
          </a:stretch>
        </p:blipFill>
        <p:spPr bwMode="auto">
          <a:xfrm rot="894962">
            <a:off x="11007582" y="927903"/>
            <a:ext cx="923856" cy="8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530F43-212C-1DA6-30E4-2DB91DBFD6DF}"/>
              </a:ext>
            </a:extLst>
          </p:cNvPr>
          <p:cNvSpPr txBox="1"/>
          <p:nvPr/>
        </p:nvSpPr>
        <p:spPr>
          <a:xfrm>
            <a:off x="3175820" y="3588515"/>
            <a:ext cx="244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omic Sans MS" panose="030F0702030302020204" pitchFamily="66" charset="0"/>
              </a:rPr>
              <a:t>odvode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krv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iz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srca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42E58D-A32C-2720-BE94-67ADE47868BF}"/>
              </a:ext>
            </a:extLst>
          </p:cNvPr>
          <p:cNvSpPr txBox="1"/>
          <p:nvPr/>
        </p:nvSpPr>
        <p:spPr>
          <a:xfrm>
            <a:off x="5695031" y="3588515"/>
            <a:ext cx="244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omic Sans MS" panose="030F0702030302020204" pitchFamily="66" charset="0"/>
              </a:rPr>
              <a:t>debeli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mišićni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sloj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72670-CF9B-5F5A-E394-AA975CB110ED}"/>
              </a:ext>
            </a:extLst>
          </p:cNvPr>
          <p:cNvSpPr txBox="1"/>
          <p:nvPr/>
        </p:nvSpPr>
        <p:spPr>
          <a:xfrm>
            <a:off x="8143263" y="3513821"/>
            <a:ext cx="3547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omic Sans MS" panose="030F0702030302020204" pitchFamily="66" charset="0"/>
              </a:rPr>
              <a:t>krv</a:t>
            </a:r>
            <a:r>
              <a:rPr lang="en-US" sz="2000" dirty="0">
                <a:latin typeface="Comic Sans MS" panose="030F0702030302020204" pitchFamily="66" charset="0"/>
              </a:rPr>
              <a:t> pod </a:t>
            </a:r>
            <a:r>
              <a:rPr lang="en-US" sz="2000" dirty="0" err="1">
                <a:latin typeface="Comic Sans MS" panose="030F0702030302020204" pitchFamily="66" charset="0"/>
              </a:rPr>
              <a:t>visokim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tlakom</a:t>
            </a:r>
            <a:r>
              <a:rPr lang="en-US" sz="2000" dirty="0">
                <a:latin typeface="Comic Sans MS" panose="030F0702030302020204" pitchFamily="66" charset="0"/>
              </a:rPr>
              <a:t>, aorta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A5ACC-79BA-DF43-B5B3-4D3BB64F89B7}"/>
              </a:ext>
            </a:extLst>
          </p:cNvPr>
          <p:cNvSpPr txBox="1"/>
          <p:nvPr/>
        </p:nvSpPr>
        <p:spPr>
          <a:xfrm>
            <a:off x="3211310" y="4257312"/>
            <a:ext cx="244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omic Sans MS" panose="030F0702030302020204" pitchFamily="66" charset="0"/>
              </a:rPr>
              <a:t>dovode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krv</a:t>
            </a:r>
            <a:r>
              <a:rPr lang="en-US" sz="2000" dirty="0">
                <a:latin typeface="Comic Sans MS" panose="030F0702030302020204" pitchFamily="66" charset="0"/>
              </a:rPr>
              <a:t> u </a:t>
            </a:r>
            <a:r>
              <a:rPr lang="en-US" sz="2000" dirty="0" err="1">
                <a:latin typeface="Comic Sans MS" panose="030F0702030302020204" pitchFamily="66" charset="0"/>
              </a:rPr>
              <a:t>srce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E7368B-020E-F1D8-EBBF-D9E38FCABA1D}"/>
              </a:ext>
            </a:extLst>
          </p:cNvPr>
          <p:cNvSpPr txBox="1"/>
          <p:nvPr/>
        </p:nvSpPr>
        <p:spPr>
          <a:xfrm>
            <a:off x="5695031" y="4193971"/>
            <a:ext cx="244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omic Sans MS" panose="030F0702030302020204" pitchFamily="66" charset="0"/>
              </a:rPr>
              <a:t>tanji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mišićni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sloj</a:t>
            </a:r>
            <a:r>
              <a:rPr lang="en-US" sz="2000" dirty="0"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latin typeface="Comic Sans MS" panose="030F0702030302020204" pitchFamily="66" charset="0"/>
              </a:rPr>
              <a:t>zalici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74FB07-8A6D-15F4-E1CA-25FA8A406ECC}"/>
              </a:ext>
            </a:extLst>
          </p:cNvPr>
          <p:cNvSpPr txBox="1"/>
          <p:nvPr/>
        </p:nvSpPr>
        <p:spPr>
          <a:xfrm>
            <a:off x="8143263" y="4290339"/>
            <a:ext cx="3547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omic Sans MS" panose="030F0702030302020204" pitchFamily="66" charset="0"/>
              </a:rPr>
              <a:t>krv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nije</a:t>
            </a:r>
            <a:r>
              <a:rPr lang="en-US" sz="2000" dirty="0">
                <a:latin typeface="Comic Sans MS" panose="030F0702030302020204" pitchFamily="66" charset="0"/>
              </a:rPr>
              <a:t> pod </a:t>
            </a:r>
            <a:r>
              <a:rPr lang="en-US" sz="2000" dirty="0" err="1">
                <a:latin typeface="Comic Sans MS" panose="030F0702030302020204" pitchFamily="66" charset="0"/>
              </a:rPr>
              <a:t>visokim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tlakom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B7716A-BDD7-F192-D90F-A68E8D272788}"/>
              </a:ext>
            </a:extLst>
          </p:cNvPr>
          <p:cNvSpPr txBox="1"/>
          <p:nvPr/>
        </p:nvSpPr>
        <p:spPr>
          <a:xfrm>
            <a:off x="3086487" y="4887989"/>
            <a:ext cx="2697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omic Sans MS" panose="030F0702030302020204" pitchFamily="66" charset="0"/>
              </a:rPr>
              <a:t>izmjena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tvari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između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krvi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stanica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3EE66-E5B1-A1D0-5413-52B4ABAC3D8C}"/>
              </a:ext>
            </a:extLst>
          </p:cNvPr>
          <p:cNvSpPr txBox="1"/>
          <p:nvPr/>
        </p:nvSpPr>
        <p:spPr>
          <a:xfrm>
            <a:off x="5659542" y="4901857"/>
            <a:ext cx="244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tanka, </a:t>
            </a:r>
            <a:r>
              <a:rPr lang="en-US" sz="2000" dirty="0" err="1">
                <a:latin typeface="Comic Sans MS" panose="030F0702030302020204" pitchFamily="66" charset="0"/>
              </a:rPr>
              <a:t>propusna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stijenka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76DF8D-E638-06DE-C0A3-2F4E7B7BBA42}"/>
              </a:ext>
            </a:extLst>
          </p:cNvPr>
          <p:cNvSpPr txBox="1"/>
          <p:nvPr/>
        </p:nvSpPr>
        <p:spPr>
          <a:xfrm>
            <a:off x="8107774" y="4989789"/>
            <a:ext cx="3547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omic Sans MS" panose="030F0702030302020204" pitchFamily="66" charset="0"/>
              </a:rPr>
              <a:t>povezuju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arterije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vene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F0A99F6-A6A1-960F-BB30-2418A7F69B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75880" y="679750"/>
            <a:ext cx="4448172" cy="1949685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D8FAD03E-6710-C72A-DD49-3040D693ECF5}"/>
              </a:ext>
            </a:extLst>
          </p:cNvPr>
          <p:cNvSpPr txBox="1"/>
          <p:nvPr/>
        </p:nvSpPr>
        <p:spPr>
          <a:xfrm>
            <a:off x="1426016" y="1168983"/>
            <a:ext cx="3782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 Riješi RB: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 str. 17, zadaci 2.-3. </a:t>
            </a:r>
          </a:p>
        </p:txBody>
      </p:sp>
      <p:pic>
        <p:nvPicPr>
          <p:cNvPr id="16" name="Picture 4" descr="Brain thinking Images - Free Download on Freepik">
            <a:extLst>
              <a:ext uri="{FF2B5EF4-FFF2-40B4-BE49-F238E27FC236}">
                <a16:creationId xmlns:a16="http://schemas.microsoft.com/office/drawing/2014/main" id="{F24A320B-B501-31CB-51CD-8EF4C1223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318" y="1435147"/>
            <a:ext cx="1093361" cy="109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57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97437-86AE-FEAC-0F3C-385717167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3F59B0D-0FDB-CC27-42E5-F5DD16E492B4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75039-17C2-1F00-7C92-D998B308F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34" y="1395872"/>
            <a:ext cx="4791744" cy="4420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092297-0EED-9084-6B43-9DFB317A72CE}"/>
              </a:ext>
            </a:extLst>
          </p:cNvPr>
          <p:cNvSpPr txBox="1"/>
          <p:nvPr/>
        </p:nvSpPr>
        <p:spPr>
          <a:xfrm>
            <a:off x="564575" y="1005149"/>
            <a:ext cx="32110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KRVNI TLAK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C967B-92E9-6660-81C4-20A6D461F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554" y="2026002"/>
            <a:ext cx="5905532" cy="93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0A954F-2FC2-9828-F4D0-58CD604CA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554" y="3345361"/>
            <a:ext cx="5905532" cy="931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99E5F2-40E6-FCFF-7A09-E610796AAC1D}"/>
              </a:ext>
            </a:extLst>
          </p:cNvPr>
          <p:cNvSpPr txBox="1"/>
          <p:nvPr/>
        </p:nvSpPr>
        <p:spPr>
          <a:xfrm>
            <a:off x="6341623" y="2260694"/>
            <a:ext cx="4559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Što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je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krvni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tlak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DF236F-6DC5-4CE8-CF84-90E3550FB530}"/>
              </a:ext>
            </a:extLst>
          </p:cNvPr>
          <p:cNvSpPr txBox="1"/>
          <p:nvPr/>
        </p:nvSpPr>
        <p:spPr>
          <a:xfrm>
            <a:off x="6272981" y="3473577"/>
            <a:ext cx="4390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Čime se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mjeri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krvni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tlak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544B5B-A743-DEFB-7AC1-FDC731D8185E}"/>
              </a:ext>
            </a:extLst>
          </p:cNvPr>
          <p:cNvSpPr txBox="1"/>
          <p:nvPr/>
        </p:nvSpPr>
        <p:spPr>
          <a:xfrm>
            <a:off x="5322554" y="1278644"/>
            <a:ext cx="6187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”</a:t>
            </a:r>
            <a:r>
              <a:rPr lang="en-US" sz="2400" b="1" dirty="0" err="1">
                <a:latin typeface="Comic Sans MS" panose="030F0702030302020204" pitchFamily="66" charset="0"/>
              </a:rPr>
              <a:t>Razmisli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odgovori</a:t>
            </a:r>
            <a:r>
              <a:rPr lang="en-US" sz="2400" dirty="0">
                <a:latin typeface="Comic Sans MS" panose="030F0702030302020204" pitchFamily="66" charset="0"/>
              </a:rPr>
              <a:t>”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9A8EFF-87AC-A535-B1A8-57EE98658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554" y="4559644"/>
            <a:ext cx="5905532" cy="13765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C413C6-2E18-699A-DF01-A8D15008EE28}"/>
              </a:ext>
            </a:extLst>
          </p:cNvPr>
          <p:cNvSpPr txBox="1"/>
          <p:nvPr/>
        </p:nvSpPr>
        <p:spPr>
          <a:xfrm>
            <a:off x="6272981" y="4664720"/>
            <a:ext cx="46967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Koliko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prosječno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iznosi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krvni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tlak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prilikom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sistole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a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koliko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prilikom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dijastole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A5759B72-1418-578A-BC02-A5439E8B2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463" y="992951"/>
            <a:ext cx="6947203" cy="4943223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1C181B3D-F6E0-D648-15B4-6379C8B8FF73}"/>
              </a:ext>
            </a:extLst>
          </p:cNvPr>
          <p:cNvSpPr txBox="1"/>
          <p:nvPr/>
        </p:nvSpPr>
        <p:spPr>
          <a:xfrm>
            <a:off x="6022424" y="2745196"/>
            <a:ext cx="5079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Kako fizička aktivnost utječe na puls i</a:t>
            </a:r>
          </a:p>
          <a:p>
            <a:pPr algn="ctr"/>
            <a:r>
              <a:rPr lang="hr-HR" sz="2400" dirty="0">
                <a:latin typeface="Comic Sans MS" panose="030F0702030302020204" pitchFamily="66" charset="0"/>
              </a:rPr>
              <a:t>krvni tlak sportaša i nesportaša?</a:t>
            </a:r>
          </a:p>
          <a:p>
            <a:pPr algn="ctr"/>
            <a:r>
              <a:rPr lang="hr-HR" sz="2400" dirty="0">
                <a:latin typeface="Comic Sans MS" panose="030F0702030302020204" pitchFamily="66" charset="0"/>
              </a:rPr>
              <a:t>RB, str. 16.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4" name="Picture 4" descr="Brain thinking Images - Free Download on Freepik">
            <a:extLst>
              <a:ext uri="{FF2B5EF4-FFF2-40B4-BE49-F238E27FC236}">
                <a16:creationId xmlns:a16="http://schemas.microsoft.com/office/drawing/2014/main" id="{D9771586-E9CA-7774-BD3B-C954EFD0B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16" y="4748360"/>
            <a:ext cx="1796408" cy="179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17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83A66-3E53-E7B9-82E2-C9454FB17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8863CF3-AF14-D4E8-9ADF-D12FE24B2EC5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AC690E-BC2B-7CA1-12AB-5A68869A7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866252"/>
            <a:ext cx="4135541" cy="5324618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AFF42514-9A4B-DFC0-ED0D-2AB45154C399}"/>
              </a:ext>
            </a:extLst>
          </p:cNvPr>
          <p:cNvSpPr/>
          <p:nvPr/>
        </p:nvSpPr>
        <p:spPr>
          <a:xfrm>
            <a:off x="5393803" y="1012109"/>
            <a:ext cx="6414739" cy="3617764"/>
          </a:xfrm>
          <a:prstGeom prst="flowChartAlternateProcess">
            <a:avLst/>
          </a:prstGeom>
          <a:solidFill>
            <a:srgbClr val="E7365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393CB8-674E-F478-CBD0-D2621998472C}"/>
              </a:ext>
            </a:extLst>
          </p:cNvPr>
          <p:cNvSpPr txBox="1"/>
          <p:nvPr/>
        </p:nvSpPr>
        <p:spPr>
          <a:xfrm>
            <a:off x="5741043" y="1176953"/>
            <a:ext cx="55857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Aktivnost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:”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Pišem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priču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”</a:t>
            </a:r>
          </a:p>
          <a:p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Promotri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sliku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Napiši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kratku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priču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o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krvotoku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koristeći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sve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pojmove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navedene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na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slici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ostale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pojmove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koje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ti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trebaju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da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priča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bude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smislena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znanstveno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točna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545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4F4F6-393D-54C9-5EDB-DBE02D6BB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4E743E-FC43-26B4-575E-4816486BAF3E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3B61F4-86D6-92E2-7635-DED51EFC528C}"/>
              </a:ext>
            </a:extLst>
          </p:cNvPr>
          <p:cNvSpPr txBox="1"/>
          <p:nvPr/>
        </p:nvSpPr>
        <p:spPr>
          <a:xfrm>
            <a:off x="564575" y="1005149"/>
            <a:ext cx="32110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KRVOTOK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47005A-592E-39B3-94E9-99DA67C292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6416" y="781187"/>
            <a:ext cx="4135541" cy="5295625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0A49131A-6E64-14C9-2322-47712434EA19}"/>
              </a:ext>
            </a:extLst>
          </p:cNvPr>
          <p:cNvSpPr/>
          <p:nvPr/>
        </p:nvSpPr>
        <p:spPr>
          <a:xfrm>
            <a:off x="331029" y="1618706"/>
            <a:ext cx="8073188" cy="446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protjecanje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krvi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tijelom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kroz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krvne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žile</a:t>
            </a: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uloga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prijenos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tvari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potrebnih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za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metabolizam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stanica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tvari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koje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nastaju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kao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produkti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metabolizma</a:t>
            </a: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sustavom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žila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unutar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krvotoka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teku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arterijska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bogata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kisikom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hranjivim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tavrima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svjetlocrvena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venska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krv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bogata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ugljikovim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dioksidom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tamnocrvena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  <a:endParaRPr lang="hr-HR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08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6EBA8-2918-B35A-B0B2-A787E69B8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DBEDBBB-52C4-FCAF-B8CF-B7E5DC22C4F8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2" name="Slika 2">
            <a:extLst>
              <a:ext uri="{FF2B5EF4-FFF2-40B4-BE49-F238E27FC236}">
                <a16:creationId xmlns:a16="http://schemas.microsoft.com/office/drawing/2014/main" id="{A651DBC7-7C15-3A6A-5402-97B50D2CC3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131" t="32278" r="71449" b="23385"/>
          <a:stretch/>
        </p:blipFill>
        <p:spPr>
          <a:xfrm>
            <a:off x="104405" y="1493316"/>
            <a:ext cx="2987871" cy="3835179"/>
          </a:xfrm>
          <a:prstGeom prst="rect">
            <a:avLst/>
          </a:prstGeom>
        </p:spPr>
      </p:pic>
      <p:sp>
        <p:nvSpPr>
          <p:cNvPr id="3" name="Strelica: gore 24">
            <a:extLst>
              <a:ext uri="{FF2B5EF4-FFF2-40B4-BE49-F238E27FC236}">
                <a16:creationId xmlns:a16="http://schemas.microsoft.com/office/drawing/2014/main" id="{1E19DAAF-FCCC-E7D8-7029-5531D0F491A0}"/>
              </a:ext>
            </a:extLst>
          </p:cNvPr>
          <p:cNvSpPr/>
          <p:nvPr/>
        </p:nvSpPr>
        <p:spPr>
          <a:xfrm>
            <a:off x="1330306" y="1265130"/>
            <a:ext cx="357809" cy="265702"/>
          </a:xfrm>
          <a:prstGeom prst="up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Strelica: gore 25">
            <a:extLst>
              <a:ext uri="{FF2B5EF4-FFF2-40B4-BE49-F238E27FC236}">
                <a16:creationId xmlns:a16="http://schemas.microsoft.com/office/drawing/2014/main" id="{BE8BF3A3-A3CB-8CA0-789B-A2B532BB0DE9}"/>
              </a:ext>
            </a:extLst>
          </p:cNvPr>
          <p:cNvSpPr/>
          <p:nvPr/>
        </p:nvSpPr>
        <p:spPr>
          <a:xfrm flipV="1">
            <a:off x="1345012" y="5433035"/>
            <a:ext cx="357809" cy="261389"/>
          </a:xfrm>
          <a:prstGeom prst="up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26">
            <a:extLst>
              <a:ext uri="{FF2B5EF4-FFF2-40B4-BE49-F238E27FC236}">
                <a16:creationId xmlns:a16="http://schemas.microsoft.com/office/drawing/2014/main" id="{D5793011-AD0C-1135-F5D9-101040158FB5}"/>
              </a:ext>
            </a:extLst>
          </p:cNvPr>
          <p:cNvSpPr/>
          <p:nvPr/>
        </p:nvSpPr>
        <p:spPr>
          <a:xfrm>
            <a:off x="513046" y="5734167"/>
            <a:ext cx="2080578" cy="6771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r-HR" sz="1900" dirty="0">
                <a:solidFill>
                  <a:srgbClr val="000000"/>
                </a:solidFill>
                <a:latin typeface="Comic Sans MS" panose="030F0702030302020204" pitchFamily="66" charset="0"/>
              </a:rPr>
              <a:t>stanično disanje</a:t>
            </a:r>
            <a:br>
              <a:rPr lang="hr-HR" sz="19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hr-HR" dirty="0">
                <a:solidFill>
                  <a:srgbClr val="000000"/>
                </a:solidFill>
                <a:latin typeface="Comic Sans MS" panose="030F0702030302020204" pitchFamily="66" charset="0"/>
              </a:rPr>
              <a:t>-&gt; mitohondriji</a:t>
            </a:r>
            <a:endParaRPr lang="hr-HR" sz="1900" dirty="0">
              <a:latin typeface="Comic Sans MS" panose="030F0702030302020204" pitchFamily="66" charset="0"/>
            </a:endParaRPr>
          </a:p>
        </p:txBody>
      </p:sp>
      <p:sp>
        <p:nvSpPr>
          <p:cNvPr id="6" name="Pravokutnik 27">
            <a:extLst>
              <a:ext uri="{FF2B5EF4-FFF2-40B4-BE49-F238E27FC236}">
                <a16:creationId xmlns:a16="http://schemas.microsoft.com/office/drawing/2014/main" id="{60974CD8-EEFF-1D01-AB10-A42D62015A34}"/>
              </a:ext>
            </a:extLst>
          </p:cNvPr>
          <p:cNvSpPr/>
          <p:nvPr/>
        </p:nvSpPr>
        <p:spPr>
          <a:xfrm>
            <a:off x="634126" y="781522"/>
            <a:ext cx="1779580" cy="3847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r-HR" sz="1900" dirty="0">
                <a:solidFill>
                  <a:srgbClr val="000000"/>
                </a:solidFill>
                <a:latin typeface="Comic Sans MS" panose="030F0702030302020204" pitchFamily="66" charset="0"/>
              </a:rPr>
              <a:t>plućno disanje</a:t>
            </a:r>
            <a:endParaRPr lang="hr-HR" sz="1900" dirty="0">
              <a:latin typeface="Comic Sans MS" panose="030F0702030302020204" pitchFamily="66" charset="0"/>
            </a:endParaRPr>
          </a:p>
        </p:txBody>
      </p:sp>
      <p:sp>
        <p:nvSpPr>
          <p:cNvPr id="7" name="Pravokutnik 3">
            <a:extLst>
              <a:ext uri="{FF2B5EF4-FFF2-40B4-BE49-F238E27FC236}">
                <a16:creationId xmlns:a16="http://schemas.microsoft.com/office/drawing/2014/main" id="{6C5FFE00-B1D3-48EC-0BCA-157009C0EC04}"/>
              </a:ext>
            </a:extLst>
          </p:cNvPr>
          <p:cNvSpPr/>
          <p:nvPr/>
        </p:nvSpPr>
        <p:spPr>
          <a:xfrm>
            <a:off x="3742823" y="1493316"/>
            <a:ext cx="8344772" cy="1137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desna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klijetka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venska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krv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plućna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arterija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pluća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difuzija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plinova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plućna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vena 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lijeva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pretklijetka</a:t>
            </a:r>
            <a:endParaRPr lang="hr-HR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9A2C9-F525-6C53-156C-4648CC6F990D}"/>
              </a:ext>
            </a:extLst>
          </p:cNvPr>
          <p:cNvSpPr txBox="1"/>
          <p:nvPr/>
        </p:nvSpPr>
        <p:spPr>
          <a:xfrm>
            <a:off x="3976369" y="879759"/>
            <a:ext cx="7507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MALI KRVOTOK   </a:t>
            </a:r>
            <a:r>
              <a:rPr lang="en-US" sz="2800" i="1" dirty="0" err="1">
                <a:latin typeface="Comic Sans MS" panose="030F0702030302020204" pitchFamily="66" charset="0"/>
              </a:rPr>
              <a:t>srce</a:t>
            </a:r>
            <a:r>
              <a:rPr lang="en-US" sz="2800" i="1" dirty="0">
                <a:latin typeface="Comic Sans MS" panose="030F0702030302020204" pitchFamily="66" charset="0"/>
              </a:rPr>
              <a:t> </a:t>
            </a:r>
            <a:r>
              <a:rPr lang="en-US" sz="2800" i="1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2800" i="1" dirty="0" err="1">
                <a:latin typeface="Comic Sans MS" panose="030F0702030302020204" pitchFamily="66" charset="0"/>
                <a:sym typeface="Wingdings" panose="05000000000000000000" pitchFamily="2" charset="2"/>
              </a:rPr>
              <a:t>pluća</a:t>
            </a:r>
            <a:r>
              <a:rPr lang="en-US" sz="2800" i="1" dirty="0">
                <a:latin typeface="Comic Sans MS" panose="030F0702030302020204" pitchFamily="66" charset="0"/>
                <a:sym typeface="Wingdings" panose="05000000000000000000" pitchFamily="2" charset="2"/>
              </a:rPr>
              <a:t>  </a:t>
            </a:r>
            <a:r>
              <a:rPr lang="en-US" sz="2800" i="1" dirty="0" err="1">
                <a:latin typeface="Comic Sans MS" panose="030F0702030302020204" pitchFamily="66" charset="0"/>
                <a:sym typeface="Wingdings" panose="05000000000000000000" pitchFamily="2" charset="2"/>
              </a:rPr>
              <a:t>srce</a:t>
            </a:r>
            <a:endParaRPr lang="en-US" sz="2800" i="1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32F59-B16C-2FFF-0FAC-B9E9A259DF98}"/>
              </a:ext>
            </a:extLst>
          </p:cNvPr>
          <p:cNvSpPr txBox="1"/>
          <p:nvPr/>
        </p:nvSpPr>
        <p:spPr>
          <a:xfrm>
            <a:off x="4043858" y="4444922"/>
            <a:ext cx="7507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VELIKI KRVOTOK   </a:t>
            </a:r>
            <a:r>
              <a:rPr lang="en-US" sz="2800" i="1" dirty="0" err="1">
                <a:latin typeface="Comic Sans MS" panose="030F0702030302020204" pitchFamily="66" charset="0"/>
              </a:rPr>
              <a:t>srce</a:t>
            </a:r>
            <a:r>
              <a:rPr lang="en-US" sz="2800" i="1" dirty="0">
                <a:latin typeface="Comic Sans MS" panose="030F0702030302020204" pitchFamily="66" charset="0"/>
              </a:rPr>
              <a:t> </a:t>
            </a:r>
            <a:r>
              <a:rPr lang="en-US" sz="2800" i="1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2800" i="1" dirty="0" err="1">
                <a:latin typeface="Comic Sans MS" panose="030F0702030302020204" pitchFamily="66" charset="0"/>
                <a:sym typeface="Wingdings" panose="05000000000000000000" pitchFamily="2" charset="2"/>
              </a:rPr>
              <a:t>tijelo</a:t>
            </a:r>
            <a:r>
              <a:rPr lang="en-US" sz="2800" i="1" dirty="0">
                <a:latin typeface="Comic Sans MS" panose="030F0702030302020204" pitchFamily="66" charset="0"/>
                <a:sym typeface="Wingdings" panose="05000000000000000000" pitchFamily="2" charset="2"/>
              </a:rPr>
              <a:t> </a:t>
            </a:r>
            <a:r>
              <a:rPr lang="en-US" sz="2800" i="1" dirty="0" err="1">
                <a:latin typeface="Comic Sans MS" panose="030F0702030302020204" pitchFamily="66" charset="0"/>
                <a:sym typeface="Wingdings" panose="05000000000000000000" pitchFamily="2" charset="2"/>
              </a:rPr>
              <a:t>srce</a:t>
            </a:r>
            <a:endParaRPr lang="en-US" sz="2800" i="1" dirty="0">
              <a:latin typeface="Comic Sans MS" panose="030F0702030302020204" pitchFamily="66" charset="0"/>
            </a:endParaRPr>
          </a:p>
        </p:txBody>
      </p:sp>
      <p:sp>
        <p:nvSpPr>
          <p:cNvPr id="11" name="Pravokutnik 3">
            <a:extLst>
              <a:ext uri="{FF2B5EF4-FFF2-40B4-BE49-F238E27FC236}">
                <a16:creationId xmlns:a16="http://schemas.microsoft.com/office/drawing/2014/main" id="{65CB8E63-B669-09FA-5DA5-393F6B81C40C}"/>
              </a:ext>
            </a:extLst>
          </p:cNvPr>
          <p:cNvSpPr/>
          <p:nvPr/>
        </p:nvSpPr>
        <p:spPr>
          <a:xfrm>
            <a:off x="3727185" y="4968142"/>
            <a:ext cx="8344772" cy="113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lijeva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klijetka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aorta 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tijelo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venska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krv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šuplje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vene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desna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pretklijetka</a:t>
            </a:r>
            <a:endParaRPr lang="hr-HR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4" descr="Darivanje krvi | Udruga darivatelja krvi">
            <a:extLst>
              <a:ext uri="{FF2B5EF4-FFF2-40B4-BE49-F238E27FC236}">
                <a16:creationId xmlns:a16="http://schemas.microsoft.com/office/drawing/2014/main" id="{37E88622-DA2A-9AE9-C532-CF304A8C1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3880953" y="3010472"/>
            <a:ext cx="1141679" cy="113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BE809052-6F61-9192-1043-364AAC3DC958}"/>
              </a:ext>
            </a:extLst>
          </p:cNvPr>
          <p:cNvSpPr/>
          <p:nvPr/>
        </p:nvSpPr>
        <p:spPr>
          <a:xfrm>
            <a:off x="6257750" y="3049093"/>
            <a:ext cx="5256783" cy="1015358"/>
          </a:xfrm>
          <a:prstGeom prst="wedgeRectCallout">
            <a:avLst>
              <a:gd name="adj1" fmla="val -70516"/>
              <a:gd name="adj2" fmla="val -14857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Koji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krvotok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omogućuje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oslobađanje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energije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u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mitohondrijima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stanice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698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build="allAtOnce"/>
      <p:bldP spid="8" grpId="0"/>
      <p:bldP spid="9" grpId="0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C692A16-9DCC-F3E9-09A0-820048F01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67" y="2008784"/>
            <a:ext cx="73821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</a:pPr>
            <a:r>
              <a:rPr kumimoji="0" lang="hr-HR" altLang="sr-Latn-R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   SRCE                 PLUĆA                 SRCE             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491D5357-34C4-61D3-9A9C-8538F6483013}"/>
              </a:ext>
            </a:extLst>
          </p:cNvPr>
          <p:cNvSpPr/>
          <p:nvPr/>
        </p:nvSpPr>
        <p:spPr>
          <a:xfrm>
            <a:off x="279025" y="4719910"/>
            <a:ext cx="55114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742950" algn="l"/>
                <a:tab pos="899160" algn="l"/>
                <a:tab pos="1348740" algn="l"/>
                <a:tab pos="3036570" algn="ctr"/>
              </a:tabLst>
            </a:pPr>
            <a:r>
              <a:rPr lang="hr-HR" sz="2400" b="1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KRVNI TLAK</a:t>
            </a:r>
            <a:endParaRPr lang="en-US" sz="2400" b="1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42950" algn="l"/>
                <a:tab pos="899160" algn="l"/>
                <a:tab pos="1348740" algn="l"/>
                <a:tab pos="3036570" algn="ctr"/>
              </a:tabLst>
            </a:pPr>
            <a:r>
              <a:rPr lang="en-US" sz="2400" dirty="0" err="1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pritisak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krvi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stijenke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krvnih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žila</a:t>
            </a:r>
            <a:endParaRPr lang="en-US" sz="240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42950" algn="l"/>
                <a:tab pos="899160" algn="l"/>
                <a:tab pos="1348740" algn="l"/>
                <a:tab pos="3036570" algn="ctr"/>
              </a:tabLst>
            </a:pPr>
            <a:r>
              <a:rPr lang="hr-HR" sz="2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120/80 mm Hg</a:t>
            </a:r>
            <a:endParaRPr lang="hr-HR" sz="24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4" name="Line 1">
            <a:extLst>
              <a:ext uri="{FF2B5EF4-FFF2-40B4-BE49-F238E27FC236}">
                <a16:creationId xmlns:a16="http://schemas.microsoft.com/office/drawing/2014/main" id="{9471137D-071B-332A-4023-C2BBB967E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49651" y="2239617"/>
            <a:ext cx="985097" cy="673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 sz="240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58CA71-39B4-6B05-7282-D76DC2E62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48" y="810010"/>
            <a:ext cx="7039106" cy="113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</a:pPr>
            <a:r>
              <a:rPr kumimoji="0" lang="hr-HR" altLang="sr-Latn-R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KRVOTOK</a:t>
            </a:r>
            <a:endParaRPr kumimoji="0" lang="hr-HR" altLang="sr-Latn-R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742950" algn="l"/>
              </a:tabLst>
            </a:pPr>
            <a:r>
              <a:rPr kumimoji="0" lang="hr-HR" altLang="sr-Latn-R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MALI KRVOTOK </a:t>
            </a:r>
            <a:r>
              <a:rPr kumimoji="0" lang="hr-HR" altLang="sr-Latn-R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hr-HR" altLang="sr-Latn-R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(omogućuje plućno disanje)</a:t>
            </a:r>
            <a:endParaRPr kumimoji="0" lang="hr-HR" altLang="sr-Latn-R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CE6FAC1-6710-467D-078A-A29B21A65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48" y="2497335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 sz="240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0E19988-18A2-DEEF-422C-0790BEE32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44" y="3546336"/>
            <a:ext cx="77893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SRCE                TIJELO                 SRCE                    </a:t>
            </a:r>
            <a:endParaRPr kumimoji="0" lang="hr-HR" altLang="sr-Latn-R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" name="Pravokutnik 11">
            <a:extLst>
              <a:ext uri="{FF2B5EF4-FFF2-40B4-BE49-F238E27FC236}">
                <a16:creationId xmlns:a16="http://schemas.microsoft.com/office/drawing/2014/main" id="{B2A04CA7-83B3-3AD5-AC73-971BA5EEC4D1}"/>
              </a:ext>
            </a:extLst>
          </p:cNvPr>
          <p:cNvSpPr/>
          <p:nvPr/>
        </p:nvSpPr>
        <p:spPr>
          <a:xfrm>
            <a:off x="322805" y="2937420"/>
            <a:ext cx="8251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altLang="sr-Latn-RS" sz="2400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VELIKI KRVOTOK</a:t>
            </a:r>
            <a:r>
              <a:rPr lang="hr-HR" altLang="sr-Latn-RS" sz="2400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 </a:t>
            </a:r>
            <a:r>
              <a:rPr lang="hr-HR" altLang="sr-Latn-RS" sz="2400" b="1" dirty="0"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(omogućuje stanično disanje)</a:t>
            </a:r>
            <a:endParaRPr lang="hr-HR" sz="2400" dirty="0"/>
          </a:p>
        </p:txBody>
      </p:sp>
      <p:sp>
        <p:nvSpPr>
          <p:cNvPr id="9" name="Line 1">
            <a:extLst>
              <a:ext uri="{FF2B5EF4-FFF2-40B4-BE49-F238E27FC236}">
                <a16:creationId xmlns:a16="http://schemas.microsoft.com/office/drawing/2014/main" id="{F78872A0-7DD2-3F26-7B38-D9562078A8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89984" y="2231560"/>
            <a:ext cx="985097" cy="673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 sz="2400"/>
          </a:p>
        </p:txBody>
      </p:sp>
      <p:sp>
        <p:nvSpPr>
          <p:cNvPr id="10" name="Line 1">
            <a:extLst>
              <a:ext uri="{FF2B5EF4-FFF2-40B4-BE49-F238E27FC236}">
                <a16:creationId xmlns:a16="http://schemas.microsoft.com/office/drawing/2014/main" id="{A553181F-FA8E-D35E-702A-0B346E5EAE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49651" y="3733402"/>
            <a:ext cx="985097" cy="673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 sz="2400"/>
          </a:p>
        </p:txBody>
      </p:sp>
      <p:sp>
        <p:nvSpPr>
          <p:cNvPr id="11" name="Line 1">
            <a:extLst>
              <a:ext uri="{FF2B5EF4-FFF2-40B4-BE49-F238E27FC236}">
                <a16:creationId xmlns:a16="http://schemas.microsoft.com/office/drawing/2014/main" id="{646F560A-5F18-C4EF-2CAA-BCE5B5AF98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02019" y="3760205"/>
            <a:ext cx="985097" cy="673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 sz="2400"/>
          </a:p>
        </p:txBody>
      </p:sp>
      <p:pic>
        <p:nvPicPr>
          <p:cNvPr id="13" name="Picture 12" descr="Hand holding pencil drawing illustration, writing gesture concept, black white sketch style, creative education symbol, human hand outline art">
            <a:extLst>
              <a:ext uri="{FF2B5EF4-FFF2-40B4-BE49-F238E27FC236}">
                <a16:creationId xmlns:a16="http://schemas.microsoft.com/office/drawing/2014/main" id="{EAECC859-9907-8B90-4A98-101998F86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" r="53189"/>
          <a:stretch>
            <a:fillRect/>
          </a:stretch>
        </p:blipFill>
        <p:spPr bwMode="auto">
          <a:xfrm rot="894962">
            <a:off x="11007582" y="927903"/>
            <a:ext cx="923856" cy="8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8B32355F-0029-1ADD-2024-F037AB7E9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545" y="3030712"/>
            <a:ext cx="4032455" cy="2564048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2A1C9D08-CE4E-37B0-BAB7-6FF6924481B4}"/>
              </a:ext>
            </a:extLst>
          </p:cNvPr>
          <p:cNvSpPr txBox="1"/>
          <p:nvPr/>
        </p:nvSpPr>
        <p:spPr>
          <a:xfrm>
            <a:off x="8237031" y="3883838"/>
            <a:ext cx="3675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 Riješi RB: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str. 18, zadatak 5.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7" name="Picture 4" descr="Brain thinking Images - Free Download on Freepik">
            <a:extLst>
              <a:ext uri="{FF2B5EF4-FFF2-40B4-BE49-F238E27FC236}">
                <a16:creationId xmlns:a16="http://schemas.microsoft.com/office/drawing/2014/main" id="{C455636C-6617-0877-B93F-3690B52C9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16" y="5141371"/>
            <a:ext cx="1093361" cy="109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0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A9A11-BD78-8AED-3E59-E69487866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554ACE0-6B23-D1FC-E009-6A65C6E723DA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4" name="Picture 3" descr="Pencil and Paper Clip Art Image - ClipSafari">
            <a:extLst>
              <a:ext uri="{FF2B5EF4-FFF2-40B4-BE49-F238E27FC236}">
                <a16:creationId xmlns:a16="http://schemas.microsoft.com/office/drawing/2014/main" id="{2D245B07-8D84-29C0-C046-E506465F3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77" y="96666"/>
            <a:ext cx="2706701" cy="206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0626A0-9095-B902-F79A-F1396753F2CD}"/>
              </a:ext>
            </a:extLst>
          </p:cNvPr>
          <p:cNvSpPr txBox="1"/>
          <p:nvPr/>
        </p:nvSpPr>
        <p:spPr>
          <a:xfrm>
            <a:off x="623454" y="1130592"/>
            <a:ext cx="3553691" cy="461665"/>
          </a:xfrm>
          <a:custGeom>
            <a:avLst/>
            <a:gdLst>
              <a:gd name="csX0" fmla="*/ 0 w 3553691"/>
              <a:gd name="csY0" fmla="*/ 0 h 461665"/>
              <a:gd name="csX1" fmla="*/ 592282 w 3553691"/>
              <a:gd name="csY1" fmla="*/ 0 h 461665"/>
              <a:gd name="csX2" fmla="*/ 1220101 w 3553691"/>
              <a:gd name="csY2" fmla="*/ 0 h 461665"/>
              <a:gd name="csX3" fmla="*/ 1883456 w 3553691"/>
              <a:gd name="csY3" fmla="*/ 0 h 461665"/>
              <a:gd name="csX4" fmla="*/ 2369127 w 3553691"/>
              <a:gd name="csY4" fmla="*/ 0 h 461665"/>
              <a:gd name="csX5" fmla="*/ 2890335 w 3553691"/>
              <a:gd name="csY5" fmla="*/ 0 h 461665"/>
              <a:gd name="csX6" fmla="*/ 3553691 w 3553691"/>
              <a:gd name="csY6" fmla="*/ 0 h 461665"/>
              <a:gd name="csX7" fmla="*/ 3553691 w 3553691"/>
              <a:gd name="csY7" fmla="*/ 461665 h 461665"/>
              <a:gd name="csX8" fmla="*/ 2890335 w 3553691"/>
              <a:gd name="csY8" fmla="*/ 461665 h 461665"/>
              <a:gd name="csX9" fmla="*/ 2298054 w 3553691"/>
              <a:gd name="csY9" fmla="*/ 461665 h 461665"/>
              <a:gd name="csX10" fmla="*/ 1776846 w 3553691"/>
              <a:gd name="csY10" fmla="*/ 461665 h 461665"/>
              <a:gd name="csX11" fmla="*/ 1220101 w 3553691"/>
              <a:gd name="csY11" fmla="*/ 461665 h 461665"/>
              <a:gd name="csX12" fmla="*/ 556745 w 3553691"/>
              <a:gd name="csY12" fmla="*/ 461665 h 461665"/>
              <a:gd name="csX13" fmla="*/ 0 w 3553691"/>
              <a:gd name="csY13" fmla="*/ 461665 h 461665"/>
              <a:gd name="csX14" fmla="*/ 0 w 3553691"/>
              <a:gd name="csY14" fmla="*/ 0 h 461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553691" h="461665" fill="none" extrusionOk="0">
                <a:moveTo>
                  <a:pt x="0" y="0"/>
                </a:moveTo>
                <a:cubicBezTo>
                  <a:pt x="260402" y="-4098"/>
                  <a:pt x="450110" y="23984"/>
                  <a:pt x="592282" y="0"/>
                </a:cubicBezTo>
                <a:cubicBezTo>
                  <a:pt x="734454" y="-23984"/>
                  <a:pt x="1058882" y="2711"/>
                  <a:pt x="1220101" y="0"/>
                </a:cubicBezTo>
                <a:cubicBezTo>
                  <a:pt x="1381320" y="-2711"/>
                  <a:pt x="1607004" y="29220"/>
                  <a:pt x="1883456" y="0"/>
                </a:cubicBezTo>
                <a:cubicBezTo>
                  <a:pt x="2159909" y="-29220"/>
                  <a:pt x="2218508" y="4712"/>
                  <a:pt x="2369127" y="0"/>
                </a:cubicBezTo>
                <a:cubicBezTo>
                  <a:pt x="2519746" y="-4712"/>
                  <a:pt x="2693753" y="-2155"/>
                  <a:pt x="2890335" y="0"/>
                </a:cubicBezTo>
                <a:cubicBezTo>
                  <a:pt x="3086917" y="2155"/>
                  <a:pt x="3266261" y="-4218"/>
                  <a:pt x="3553691" y="0"/>
                </a:cubicBezTo>
                <a:cubicBezTo>
                  <a:pt x="3562424" y="197112"/>
                  <a:pt x="3560984" y="352246"/>
                  <a:pt x="3553691" y="461665"/>
                </a:cubicBezTo>
                <a:cubicBezTo>
                  <a:pt x="3315807" y="472900"/>
                  <a:pt x="3109422" y="458166"/>
                  <a:pt x="2890335" y="461665"/>
                </a:cubicBezTo>
                <a:cubicBezTo>
                  <a:pt x="2671248" y="465164"/>
                  <a:pt x="2447720" y="482322"/>
                  <a:pt x="2298054" y="461665"/>
                </a:cubicBezTo>
                <a:cubicBezTo>
                  <a:pt x="2148388" y="441008"/>
                  <a:pt x="1910568" y="485835"/>
                  <a:pt x="1776846" y="461665"/>
                </a:cubicBezTo>
                <a:cubicBezTo>
                  <a:pt x="1643124" y="437495"/>
                  <a:pt x="1431690" y="486342"/>
                  <a:pt x="1220101" y="461665"/>
                </a:cubicBezTo>
                <a:cubicBezTo>
                  <a:pt x="1008513" y="436988"/>
                  <a:pt x="774420" y="479519"/>
                  <a:pt x="556745" y="461665"/>
                </a:cubicBezTo>
                <a:cubicBezTo>
                  <a:pt x="339070" y="443811"/>
                  <a:pt x="269100" y="484130"/>
                  <a:pt x="0" y="461665"/>
                </a:cubicBezTo>
                <a:cubicBezTo>
                  <a:pt x="-14733" y="309496"/>
                  <a:pt x="-12593" y="217519"/>
                  <a:pt x="0" y="0"/>
                </a:cubicBezTo>
                <a:close/>
              </a:path>
              <a:path w="3553691" h="461665" stroke="0" extrusionOk="0">
                <a:moveTo>
                  <a:pt x="0" y="0"/>
                </a:moveTo>
                <a:cubicBezTo>
                  <a:pt x="140473" y="6587"/>
                  <a:pt x="375522" y="-2364"/>
                  <a:pt x="592282" y="0"/>
                </a:cubicBezTo>
                <a:cubicBezTo>
                  <a:pt x="809042" y="2364"/>
                  <a:pt x="1077092" y="-27287"/>
                  <a:pt x="1255637" y="0"/>
                </a:cubicBezTo>
                <a:cubicBezTo>
                  <a:pt x="1434182" y="27287"/>
                  <a:pt x="1646615" y="-5680"/>
                  <a:pt x="1812382" y="0"/>
                </a:cubicBezTo>
                <a:cubicBezTo>
                  <a:pt x="1978150" y="5680"/>
                  <a:pt x="2140287" y="20985"/>
                  <a:pt x="2404664" y="0"/>
                </a:cubicBezTo>
                <a:cubicBezTo>
                  <a:pt x="2669041" y="-20985"/>
                  <a:pt x="2902271" y="-6052"/>
                  <a:pt x="3032483" y="0"/>
                </a:cubicBezTo>
                <a:cubicBezTo>
                  <a:pt x="3162695" y="6052"/>
                  <a:pt x="3328490" y="15969"/>
                  <a:pt x="3553691" y="0"/>
                </a:cubicBezTo>
                <a:cubicBezTo>
                  <a:pt x="3571815" y="149862"/>
                  <a:pt x="3556923" y="349966"/>
                  <a:pt x="3553691" y="461665"/>
                </a:cubicBezTo>
                <a:cubicBezTo>
                  <a:pt x="3278963" y="452552"/>
                  <a:pt x="3180466" y="443271"/>
                  <a:pt x="2996946" y="461665"/>
                </a:cubicBezTo>
                <a:cubicBezTo>
                  <a:pt x="2813427" y="480059"/>
                  <a:pt x="2696332" y="465771"/>
                  <a:pt x="2440201" y="461665"/>
                </a:cubicBezTo>
                <a:cubicBezTo>
                  <a:pt x="2184071" y="457559"/>
                  <a:pt x="2078110" y="436559"/>
                  <a:pt x="1847919" y="461665"/>
                </a:cubicBezTo>
                <a:cubicBezTo>
                  <a:pt x="1617728" y="486771"/>
                  <a:pt x="1490055" y="485619"/>
                  <a:pt x="1362248" y="461665"/>
                </a:cubicBezTo>
                <a:cubicBezTo>
                  <a:pt x="1234441" y="437711"/>
                  <a:pt x="1033183" y="443028"/>
                  <a:pt x="734429" y="461665"/>
                </a:cubicBezTo>
                <a:cubicBezTo>
                  <a:pt x="435675" y="480302"/>
                  <a:pt x="353684" y="455034"/>
                  <a:pt x="0" y="461665"/>
                </a:cubicBezTo>
                <a:cubicBezTo>
                  <a:pt x="7348" y="267771"/>
                  <a:pt x="2060" y="139678"/>
                  <a:pt x="0" y="0"/>
                </a:cubicBezTo>
                <a:close/>
              </a:path>
            </a:pathLst>
          </a:custGeom>
          <a:solidFill>
            <a:srgbClr val="FDE8E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19912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REFLEKSIJA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801961-B7C2-B90E-D2A7-32A9835D8B59}"/>
              </a:ext>
            </a:extLst>
          </p:cNvPr>
          <p:cNvSpPr txBox="1"/>
          <p:nvPr/>
        </p:nvSpPr>
        <p:spPr>
          <a:xfrm>
            <a:off x="349460" y="2010964"/>
            <a:ext cx="114930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Odredi</a:t>
            </a:r>
            <a:r>
              <a:rPr lang="en-US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jesu</a:t>
            </a:r>
            <a:r>
              <a:rPr lang="en-US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li </a:t>
            </a:r>
            <a:r>
              <a:rPr lang="en-US" sz="2400" b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sljedeće</a:t>
            </a:r>
            <a:r>
              <a:rPr lang="en-US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tvrdnje</a:t>
            </a:r>
            <a:r>
              <a:rPr lang="en-US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točne</a:t>
            </a:r>
            <a:r>
              <a:rPr lang="en-US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(T) </a:t>
            </a:r>
            <a:r>
              <a:rPr lang="en-US" sz="2400" b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ili</a:t>
            </a:r>
            <a:r>
              <a:rPr lang="en-US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netočne</a:t>
            </a:r>
            <a:r>
              <a:rPr lang="en-US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(N).</a:t>
            </a:r>
            <a:endParaRPr 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a.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Srce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je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smješteno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trbušnoj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šupljini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unutar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dvostruke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opne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koja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se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naziva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osrčje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  <a:p>
            <a:pPr marL="457200" indent="-457200">
              <a:buAutoNum type="alphaLcPeriod"/>
            </a:pPr>
            <a:endParaRPr lang="en-US" sz="2400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b.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Lijeva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strana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srca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sadrži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vensku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krv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koju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šalje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pluća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  <a:p>
            <a:endParaRPr lang="en-US" sz="2400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c.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Srčani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zalisci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osiguravaju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jednosmjeran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protok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krvi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sprječavaju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vraćanje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krvi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natrag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pretklijetke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ili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klijetke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  <a:p>
            <a:endParaRPr lang="en-US" sz="2400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d.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lijeve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klijetke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izlazi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plućna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arterija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koja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nosi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arterijsku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krv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tijelo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7668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1090A-36C6-6AE2-1F5C-F421BF77D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84387D14-DC87-D83F-550A-200BD620626E}"/>
              </a:ext>
            </a:extLst>
          </p:cNvPr>
          <p:cNvSpPr/>
          <p:nvPr/>
        </p:nvSpPr>
        <p:spPr>
          <a:xfrm>
            <a:off x="5402922" y="2213893"/>
            <a:ext cx="1809344" cy="783077"/>
          </a:xfrm>
          <a:custGeom>
            <a:avLst/>
            <a:gdLst>
              <a:gd name="csX0" fmla="*/ 0 w 1809344"/>
              <a:gd name="csY0" fmla="*/ 0 h 783077"/>
              <a:gd name="csX1" fmla="*/ 585021 w 1809344"/>
              <a:gd name="csY1" fmla="*/ 0 h 783077"/>
              <a:gd name="csX2" fmla="*/ 1188136 w 1809344"/>
              <a:gd name="csY2" fmla="*/ 0 h 783077"/>
              <a:gd name="csX3" fmla="*/ 1809344 w 1809344"/>
              <a:gd name="csY3" fmla="*/ 0 h 783077"/>
              <a:gd name="csX4" fmla="*/ 1809344 w 1809344"/>
              <a:gd name="csY4" fmla="*/ 399369 h 783077"/>
              <a:gd name="csX5" fmla="*/ 1809344 w 1809344"/>
              <a:gd name="csY5" fmla="*/ 783077 h 783077"/>
              <a:gd name="csX6" fmla="*/ 1170042 w 1809344"/>
              <a:gd name="csY6" fmla="*/ 783077 h 783077"/>
              <a:gd name="csX7" fmla="*/ 585021 w 1809344"/>
              <a:gd name="csY7" fmla="*/ 783077 h 783077"/>
              <a:gd name="csX8" fmla="*/ 0 w 1809344"/>
              <a:gd name="csY8" fmla="*/ 783077 h 783077"/>
              <a:gd name="csX9" fmla="*/ 0 w 1809344"/>
              <a:gd name="csY9" fmla="*/ 399369 h 783077"/>
              <a:gd name="csX10" fmla="*/ 0 w 1809344"/>
              <a:gd name="csY10" fmla="*/ 0 h 78307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809344" h="783077" fill="none" extrusionOk="0">
                <a:moveTo>
                  <a:pt x="0" y="0"/>
                </a:moveTo>
                <a:cubicBezTo>
                  <a:pt x="284063" y="15878"/>
                  <a:pt x="337389" y="11605"/>
                  <a:pt x="585021" y="0"/>
                </a:cubicBezTo>
                <a:cubicBezTo>
                  <a:pt x="832653" y="-11605"/>
                  <a:pt x="992524" y="-12571"/>
                  <a:pt x="1188136" y="0"/>
                </a:cubicBezTo>
                <a:cubicBezTo>
                  <a:pt x="1383749" y="12571"/>
                  <a:pt x="1553927" y="-4180"/>
                  <a:pt x="1809344" y="0"/>
                </a:cubicBezTo>
                <a:cubicBezTo>
                  <a:pt x="1820890" y="186292"/>
                  <a:pt x="1797964" y="232747"/>
                  <a:pt x="1809344" y="399369"/>
                </a:cubicBezTo>
                <a:cubicBezTo>
                  <a:pt x="1820724" y="565991"/>
                  <a:pt x="1824791" y="633853"/>
                  <a:pt x="1809344" y="783077"/>
                </a:cubicBezTo>
                <a:cubicBezTo>
                  <a:pt x="1672132" y="792308"/>
                  <a:pt x="1463725" y="794258"/>
                  <a:pt x="1170042" y="783077"/>
                </a:cubicBezTo>
                <a:cubicBezTo>
                  <a:pt x="876359" y="771896"/>
                  <a:pt x="781154" y="781379"/>
                  <a:pt x="585021" y="783077"/>
                </a:cubicBezTo>
                <a:cubicBezTo>
                  <a:pt x="388888" y="784775"/>
                  <a:pt x="283235" y="794349"/>
                  <a:pt x="0" y="783077"/>
                </a:cubicBezTo>
                <a:cubicBezTo>
                  <a:pt x="1857" y="643478"/>
                  <a:pt x="10685" y="498567"/>
                  <a:pt x="0" y="399369"/>
                </a:cubicBezTo>
                <a:cubicBezTo>
                  <a:pt x="-10685" y="300171"/>
                  <a:pt x="12264" y="146316"/>
                  <a:pt x="0" y="0"/>
                </a:cubicBezTo>
                <a:close/>
              </a:path>
              <a:path w="1809344" h="783077" stroke="0" extrusionOk="0">
                <a:moveTo>
                  <a:pt x="0" y="0"/>
                </a:moveTo>
                <a:cubicBezTo>
                  <a:pt x="167704" y="-3399"/>
                  <a:pt x="490862" y="-9482"/>
                  <a:pt x="639302" y="0"/>
                </a:cubicBezTo>
                <a:cubicBezTo>
                  <a:pt x="787742" y="9482"/>
                  <a:pt x="1008636" y="22202"/>
                  <a:pt x="1278603" y="0"/>
                </a:cubicBezTo>
                <a:cubicBezTo>
                  <a:pt x="1548570" y="-22202"/>
                  <a:pt x="1611555" y="-25818"/>
                  <a:pt x="1809344" y="0"/>
                </a:cubicBezTo>
                <a:cubicBezTo>
                  <a:pt x="1803749" y="104692"/>
                  <a:pt x="1827387" y="233078"/>
                  <a:pt x="1809344" y="407200"/>
                </a:cubicBezTo>
                <a:cubicBezTo>
                  <a:pt x="1791301" y="581322"/>
                  <a:pt x="1792494" y="689107"/>
                  <a:pt x="1809344" y="783077"/>
                </a:cubicBezTo>
                <a:cubicBezTo>
                  <a:pt x="1599162" y="780476"/>
                  <a:pt x="1492590" y="755696"/>
                  <a:pt x="1188136" y="783077"/>
                </a:cubicBezTo>
                <a:cubicBezTo>
                  <a:pt x="883682" y="810458"/>
                  <a:pt x="737353" y="793515"/>
                  <a:pt x="566928" y="783077"/>
                </a:cubicBezTo>
                <a:cubicBezTo>
                  <a:pt x="396503" y="772639"/>
                  <a:pt x="230122" y="780450"/>
                  <a:pt x="0" y="783077"/>
                </a:cubicBezTo>
                <a:cubicBezTo>
                  <a:pt x="-11478" y="650678"/>
                  <a:pt x="-14597" y="540654"/>
                  <a:pt x="0" y="415031"/>
                </a:cubicBezTo>
                <a:cubicBezTo>
                  <a:pt x="14597" y="289408"/>
                  <a:pt x="4314" y="167628"/>
                  <a:pt x="0" y="0"/>
                </a:cubicBezTo>
                <a:close/>
              </a:path>
            </a:pathLst>
          </a:custGeom>
          <a:solidFill>
            <a:srgbClr val="FF3B3B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483896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KRV</a:t>
            </a:r>
          </a:p>
        </p:txBody>
      </p:sp>
      <p:sp>
        <p:nvSpPr>
          <p:cNvPr id="3" name="Pravokutnik 3">
            <a:extLst>
              <a:ext uri="{FF2B5EF4-FFF2-40B4-BE49-F238E27FC236}">
                <a16:creationId xmlns:a16="http://schemas.microsoft.com/office/drawing/2014/main" id="{90CF6710-2314-1971-B05B-D2A3F742AC2E}"/>
              </a:ext>
            </a:extLst>
          </p:cNvPr>
          <p:cNvSpPr/>
          <p:nvPr/>
        </p:nvSpPr>
        <p:spPr>
          <a:xfrm>
            <a:off x="5402922" y="927904"/>
            <a:ext cx="1809344" cy="577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Pravokutnik 5">
            <a:extLst>
              <a:ext uri="{FF2B5EF4-FFF2-40B4-BE49-F238E27FC236}">
                <a16:creationId xmlns:a16="http://schemas.microsoft.com/office/drawing/2014/main" id="{6CC02EC9-9165-6F10-BDD1-A8718D099D23}"/>
              </a:ext>
            </a:extLst>
          </p:cNvPr>
          <p:cNvSpPr/>
          <p:nvPr/>
        </p:nvSpPr>
        <p:spPr>
          <a:xfrm>
            <a:off x="965392" y="2400493"/>
            <a:ext cx="3007282" cy="6447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Pravokutnik 7">
            <a:extLst>
              <a:ext uri="{FF2B5EF4-FFF2-40B4-BE49-F238E27FC236}">
                <a16:creationId xmlns:a16="http://schemas.microsoft.com/office/drawing/2014/main" id="{0925DE1E-FD9C-3909-4949-BD3EDF1E93CE}"/>
              </a:ext>
            </a:extLst>
          </p:cNvPr>
          <p:cNvSpPr/>
          <p:nvPr/>
        </p:nvSpPr>
        <p:spPr>
          <a:xfrm>
            <a:off x="9318358" y="2309972"/>
            <a:ext cx="1646590" cy="577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Pravokutnik 17">
            <a:extLst>
              <a:ext uri="{FF2B5EF4-FFF2-40B4-BE49-F238E27FC236}">
                <a16:creationId xmlns:a16="http://schemas.microsoft.com/office/drawing/2014/main" id="{9771F150-2BA7-C778-2CE5-A028A1ABC361}"/>
              </a:ext>
            </a:extLst>
          </p:cNvPr>
          <p:cNvSpPr/>
          <p:nvPr/>
        </p:nvSpPr>
        <p:spPr>
          <a:xfrm>
            <a:off x="965393" y="4163074"/>
            <a:ext cx="2250331" cy="577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KRVNA PLAZMA</a:t>
            </a:r>
          </a:p>
        </p:txBody>
      </p:sp>
      <p:sp>
        <p:nvSpPr>
          <p:cNvPr id="8" name="Pravokutnik 19">
            <a:extLst>
              <a:ext uri="{FF2B5EF4-FFF2-40B4-BE49-F238E27FC236}">
                <a16:creationId xmlns:a16="http://schemas.microsoft.com/office/drawing/2014/main" id="{3E46827D-F0C0-C386-2C66-C7A9FBE88C6D}"/>
              </a:ext>
            </a:extLst>
          </p:cNvPr>
          <p:cNvSpPr/>
          <p:nvPr/>
        </p:nvSpPr>
        <p:spPr>
          <a:xfrm>
            <a:off x="3562679" y="4163074"/>
            <a:ext cx="2250331" cy="577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Pravokutnik 21">
            <a:extLst>
              <a:ext uri="{FF2B5EF4-FFF2-40B4-BE49-F238E27FC236}">
                <a16:creationId xmlns:a16="http://schemas.microsoft.com/office/drawing/2014/main" id="{83A9FA16-D8AB-25A7-7494-EC330D89B022}"/>
              </a:ext>
            </a:extLst>
          </p:cNvPr>
          <p:cNvSpPr/>
          <p:nvPr/>
        </p:nvSpPr>
        <p:spPr>
          <a:xfrm>
            <a:off x="6159964" y="4163074"/>
            <a:ext cx="2250331" cy="577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Pravokutnik 23">
            <a:extLst>
              <a:ext uri="{FF2B5EF4-FFF2-40B4-BE49-F238E27FC236}">
                <a16:creationId xmlns:a16="http://schemas.microsoft.com/office/drawing/2014/main" id="{615D8868-611E-DA2E-5AF6-A3C629B8E39D}"/>
              </a:ext>
            </a:extLst>
          </p:cNvPr>
          <p:cNvSpPr/>
          <p:nvPr/>
        </p:nvSpPr>
        <p:spPr>
          <a:xfrm>
            <a:off x="8757250" y="4163074"/>
            <a:ext cx="2250331" cy="577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Pravokutnik 25">
            <a:extLst>
              <a:ext uri="{FF2B5EF4-FFF2-40B4-BE49-F238E27FC236}">
                <a16:creationId xmlns:a16="http://schemas.microsoft.com/office/drawing/2014/main" id="{969C1289-DF74-8496-2BE1-E27023043AE6}"/>
              </a:ext>
            </a:extLst>
          </p:cNvPr>
          <p:cNvSpPr/>
          <p:nvPr/>
        </p:nvSpPr>
        <p:spPr>
          <a:xfrm>
            <a:off x="965392" y="4855360"/>
            <a:ext cx="2250331" cy="13748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Pravokutnik 27">
            <a:extLst>
              <a:ext uri="{FF2B5EF4-FFF2-40B4-BE49-F238E27FC236}">
                <a16:creationId xmlns:a16="http://schemas.microsoft.com/office/drawing/2014/main" id="{3898C51B-93BE-1E83-5182-8A28E6DA3594}"/>
              </a:ext>
            </a:extLst>
          </p:cNvPr>
          <p:cNvSpPr/>
          <p:nvPr/>
        </p:nvSpPr>
        <p:spPr>
          <a:xfrm>
            <a:off x="3572994" y="4855360"/>
            <a:ext cx="2250331" cy="13748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Pravokutnik 29">
            <a:extLst>
              <a:ext uri="{FF2B5EF4-FFF2-40B4-BE49-F238E27FC236}">
                <a16:creationId xmlns:a16="http://schemas.microsoft.com/office/drawing/2014/main" id="{5DF82193-6298-2B60-7CF7-7EFFC9E67A6B}"/>
              </a:ext>
            </a:extLst>
          </p:cNvPr>
          <p:cNvSpPr/>
          <p:nvPr/>
        </p:nvSpPr>
        <p:spPr>
          <a:xfrm>
            <a:off x="6180596" y="4855360"/>
            <a:ext cx="2250331" cy="13748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Pravokutnik 31">
            <a:extLst>
              <a:ext uri="{FF2B5EF4-FFF2-40B4-BE49-F238E27FC236}">
                <a16:creationId xmlns:a16="http://schemas.microsoft.com/office/drawing/2014/main" id="{FCAD04D1-C5D4-E985-3BAA-E5DA0C40F9BB}"/>
              </a:ext>
            </a:extLst>
          </p:cNvPr>
          <p:cNvSpPr/>
          <p:nvPr/>
        </p:nvSpPr>
        <p:spPr>
          <a:xfrm>
            <a:off x="8757250" y="4866137"/>
            <a:ext cx="2250331" cy="13748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15" name="Ravni poveznik sa strelicom 33">
            <a:extLst>
              <a:ext uri="{FF2B5EF4-FFF2-40B4-BE49-F238E27FC236}">
                <a16:creationId xmlns:a16="http://schemas.microsoft.com/office/drawing/2014/main" id="{9981F70F-D2AE-1B6E-95CD-DCCC6D2192FD}"/>
              </a:ext>
            </a:extLst>
          </p:cNvPr>
          <p:cNvCxnSpPr>
            <a:cxnSpLocks/>
            <a:stCxn id="2" idx="0"/>
            <a:endCxn id="3" idx="2"/>
          </p:cNvCxnSpPr>
          <p:nvPr/>
        </p:nvCxnSpPr>
        <p:spPr>
          <a:xfrm flipV="1">
            <a:off x="6307594" y="1505078"/>
            <a:ext cx="0" cy="70881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avni poveznik sa strelicom 38">
            <a:extLst>
              <a:ext uri="{FF2B5EF4-FFF2-40B4-BE49-F238E27FC236}">
                <a16:creationId xmlns:a16="http://schemas.microsoft.com/office/drawing/2014/main" id="{FD200310-AD89-67A9-8430-B4B19CA22221}"/>
              </a:ext>
            </a:extLst>
          </p:cNvPr>
          <p:cNvCxnSpPr>
            <a:cxnSpLocks/>
          </p:cNvCxnSpPr>
          <p:nvPr/>
        </p:nvCxnSpPr>
        <p:spPr>
          <a:xfrm flipV="1">
            <a:off x="7212266" y="2605432"/>
            <a:ext cx="2011174" cy="65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sa strelicom 42">
            <a:extLst>
              <a:ext uri="{FF2B5EF4-FFF2-40B4-BE49-F238E27FC236}">
                <a16:creationId xmlns:a16="http://schemas.microsoft.com/office/drawing/2014/main" id="{B3B3E30F-B885-D6D6-8E50-DDB22CE84FBA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3984010" y="2591686"/>
            <a:ext cx="1418912" cy="137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avni poveznik 51">
            <a:extLst>
              <a:ext uri="{FF2B5EF4-FFF2-40B4-BE49-F238E27FC236}">
                <a16:creationId xmlns:a16="http://schemas.microsoft.com/office/drawing/2014/main" id="{E48A8F0A-7461-802A-474C-8F33F8D3C491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307594" y="2996970"/>
            <a:ext cx="0" cy="5325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Ravni poveznik 53">
            <a:extLst>
              <a:ext uri="{FF2B5EF4-FFF2-40B4-BE49-F238E27FC236}">
                <a16:creationId xmlns:a16="http://schemas.microsoft.com/office/drawing/2014/main" id="{F7C4224B-50FE-C6C2-3B21-09BFF5F8D1D2}"/>
              </a:ext>
            </a:extLst>
          </p:cNvPr>
          <p:cNvCxnSpPr>
            <a:cxnSpLocks/>
          </p:cNvCxnSpPr>
          <p:nvPr/>
        </p:nvCxnSpPr>
        <p:spPr>
          <a:xfrm>
            <a:off x="1830784" y="3520738"/>
            <a:ext cx="8187489" cy="874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avni poveznik sa strelicom 59">
            <a:extLst>
              <a:ext uri="{FF2B5EF4-FFF2-40B4-BE49-F238E27FC236}">
                <a16:creationId xmlns:a16="http://schemas.microsoft.com/office/drawing/2014/main" id="{71125648-0212-96C7-A51F-DB0927D2FA88}"/>
              </a:ext>
            </a:extLst>
          </p:cNvPr>
          <p:cNvCxnSpPr>
            <a:cxnSpLocks/>
          </p:cNvCxnSpPr>
          <p:nvPr/>
        </p:nvCxnSpPr>
        <p:spPr>
          <a:xfrm>
            <a:off x="1835999" y="3529482"/>
            <a:ext cx="0" cy="6621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Ravni poveznik sa strelicom 63">
            <a:extLst>
              <a:ext uri="{FF2B5EF4-FFF2-40B4-BE49-F238E27FC236}">
                <a16:creationId xmlns:a16="http://schemas.microsoft.com/office/drawing/2014/main" id="{1436DD97-5235-72C3-4EAE-4DE898FB98EB}"/>
              </a:ext>
            </a:extLst>
          </p:cNvPr>
          <p:cNvCxnSpPr>
            <a:cxnSpLocks/>
          </p:cNvCxnSpPr>
          <p:nvPr/>
        </p:nvCxnSpPr>
        <p:spPr>
          <a:xfrm>
            <a:off x="4674409" y="3529482"/>
            <a:ext cx="0" cy="6621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avni poveznik sa strelicom 65">
            <a:extLst>
              <a:ext uri="{FF2B5EF4-FFF2-40B4-BE49-F238E27FC236}">
                <a16:creationId xmlns:a16="http://schemas.microsoft.com/office/drawing/2014/main" id="{4F64A8B3-DDAD-7039-4EEA-362A93234B8E}"/>
              </a:ext>
            </a:extLst>
          </p:cNvPr>
          <p:cNvCxnSpPr>
            <a:cxnSpLocks/>
          </p:cNvCxnSpPr>
          <p:nvPr/>
        </p:nvCxnSpPr>
        <p:spPr>
          <a:xfrm>
            <a:off x="7323574" y="3529482"/>
            <a:ext cx="0" cy="6621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Ravni poveznik sa strelicom 67">
            <a:extLst>
              <a:ext uri="{FF2B5EF4-FFF2-40B4-BE49-F238E27FC236}">
                <a16:creationId xmlns:a16="http://schemas.microsoft.com/office/drawing/2014/main" id="{239EF9B5-9453-0661-D84B-D9D433EE665B}"/>
              </a:ext>
            </a:extLst>
          </p:cNvPr>
          <p:cNvCxnSpPr>
            <a:cxnSpLocks/>
          </p:cNvCxnSpPr>
          <p:nvPr/>
        </p:nvCxnSpPr>
        <p:spPr>
          <a:xfrm>
            <a:off x="10018273" y="3529482"/>
            <a:ext cx="0" cy="6621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kstniOkvir 70">
            <a:extLst>
              <a:ext uri="{FF2B5EF4-FFF2-40B4-BE49-F238E27FC236}">
                <a16:creationId xmlns:a16="http://schemas.microsoft.com/office/drawing/2014/main" id="{B87EEEEE-B81F-FAEE-4DA2-D6C7966C2D88}"/>
              </a:ext>
            </a:extLst>
          </p:cNvPr>
          <p:cNvSpPr txBox="1"/>
          <p:nvPr/>
        </p:nvSpPr>
        <p:spPr>
          <a:xfrm>
            <a:off x="6314380" y="1667397"/>
            <a:ext cx="1132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boja</a:t>
            </a:r>
          </a:p>
        </p:txBody>
      </p:sp>
      <p:sp>
        <p:nvSpPr>
          <p:cNvPr id="25" name="TekstniOkvir 72">
            <a:extLst>
              <a:ext uri="{FF2B5EF4-FFF2-40B4-BE49-F238E27FC236}">
                <a16:creationId xmlns:a16="http://schemas.microsoft.com/office/drawing/2014/main" id="{972ED62B-526E-E344-6278-F770D38170C7}"/>
              </a:ext>
            </a:extLst>
          </p:cNvPr>
          <p:cNvSpPr txBox="1"/>
          <p:nvPr/>
        </p:nvSpPr>
        <p:spPr>
          <a:xfrm>
            <a:off x="7302035" y="2205418"/>
            <a:ext cx="1777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volumen u tijelu (l,</a:t>
            </a:r>
            <a:r>
              <a:rPr lang="he-IL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</a:t>
            </a:r>
            <a:r>
              <a:rPr lang="hr-HR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</p:txBody>
      </p:sp>
      <p:sp>
        <p:nvSpPr>
          <p:cNvPr id="26" name="TekstniOkvir 75">
            <a:extLst>
              <a:ext uri="{FF2B5EF4-FFF2-40B4-BE49-F238E27FC236}">
                <a16:creationId xmlns:a16="http://schemas.microsoft.com/office/drawing/2014/main" id="{53C7D761-81D7-1C12-A97D-0B9606A9F79A}"/>
              </a:ext>
            </a:extLst>
          </p:cNvPr>
          <p:cNvSpPr txBox="1"/>
          <p:nvPr/>
        </p:nvSpPr>
        <p:spPr>
          <a:xfrm>
            <a:off x="4281649" y="2149916"/>
            <a:ext cx="1132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vrsta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tkiva</a:t>
            </a:r>
            <a:endParaRPr lang="hr-HR" sz="2400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7" name="TekstniOkvir 77">
            <a:extLst>
              <a:ext uri="{FF2B5EF4-FFF2-40B4-BE49-F238E27FC236}">
                <a16:creationId xmlns:a16="http://schemas.microsoft.com/office/drawing/2014/main" id="{1E8FB007-85BC-1353-7420-2903594DA04A}"/>
              </a:ext>
            </a:extLst>
          </p:cNvPr>
          <p:cNvSpPr txBox="1"/>
          <p:nvPr/>
        </p:nvSpPr>
        <p:spPr>
          <a:xfrm>
            <a:off x="6238511" y="3004521"/>
            <a:ext cx="1132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sastav</a:t>
            </a:r>
          </a:p>
        </p:txBody>
      </p:sp>
      <p:sp>
        <p:nvSpPr>
          <p:cNvPr id="28" name="TekstniOkvir 79">
            <a:extLst>
              <a:ext uri="{FF2B5EF4-FFF2-40B4-BE49-F238E27FC236}">
                <a16:creationId xmlns:a16="http://schemas.microsoft.com/office/drawing/2014/main" id="{A66A083A-D213-7919-AE81-1CD4EB7F02FA}"/>
              </a:ext>
            </a:extLst>
          </p:cNvPr>
          <p:cNvSpPr txBox="1"/>
          <p:nvPr/>
        </p:nvSpPr>
        <p:spPr>
          <a:xfrm>
            <a:off x="4687186" y="3549219"/>
            <a:ext cx="1809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crvene krvne stanice</a:t>
            </a:r>
          </a:p>
        </p:txBody>
      </p:sp>
      <p:sp>
        <p:nvSpPr>
          <p:cNvPr id="29" name="TekstniOkvir 87">
            <a:extLst>
              <a:ext uri="{FF2B5EF4-FFF2-40B4-BE49-F238E27FC236}">
                <a16:creationId xmlns:a16="http://schemas.microsoft.com/office/drawing/2014/main" id="{367DF41A-0A84-197F-36B7-0382E611881D}"/>
              </a:ext>
            </a:extLst>
          </p:cNvPr>
          <p:cNvSpPr txBox="1"/>
          <p:nvPr/>
        </p:nvSpPr>
        <p:spPr>
          <a:xfrm>
            <a:off x="7346240" y="3534972"/>
            <a:ext cx="1809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bijele krvne stanice</a:t>
            </a:r>
          </a:p>
        </p:txBody>
      </p:sp>
      <p:sp>
        <p:nvSpPr>
          <p:cNvPr id="30" name="TekstniOkvir 89">
            <a:extLst>
              <a:ext uri="{FF2B5EF4-FFF2-40B4-BE49-F238E27FC236}">
                <a16:creationId xmlns:a16="http://schemas.microsoft.com/office/drawing/2014/main" id="{F9AE0FC5-1191-1DAE-FC79-A68159D1DECA}"/>
              </a:ext>
            </a:extLst>
          </p:cNvPr>
          <p:cNvSpPr txBox="1"/>
          <p:nvPr/>
        </p:nvSpPr>
        <p:spPr>
          <a:xfrm>
            <a:off x="10017231" y="3516743"/>
            <a:ext cx="1381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krvne pločice</a:t>
            </a:r>
          </a:p>
        </p:txBody>
      </p:sp>
      <p:sp>
        <p:nvSpPr>
          <p:cNvPr id="31" name="TekstniOkvir 92">
            <a:extLst>
              <a:ext uri="{FF2B5EF4-FFF2-40B4-BE49-F238E27FC236}">
                <a16:creationId xmlns:a16="http://schemas.microsoft.com/office/drawing/2014/main" id="{A0144DCF-D494-EADC-CFC5-48D415EB3151}"/>
              </a:ext>
            </a:extLst>
          </p:cNvPr>
          <p:cNvSpPr txBox="1"/>
          <p:nvPr/>
        </p:nvSpPr>
        <p:spPr>
          <a:xfrm>
            <a:off x="899966" y="5048439"/>
            <a:ext cx="2381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Upišite dodatne podatke: uloga, brojnost…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89E86F-DCD9-1ACA-EE79-CC861AE0FD10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6" name="Picture 4" descr="Hand holding pencil drawing illustration, writing gesture concept, black white sketch style, creative education symbol, human hand outline art">
            <a:extLst>
              <a:ext uri="{FF2B5EF4-FFF2-40B4-BE49-F238E27FC236}">
                <a16:creationId xmlns:a16="http://schemas.microsoft.com/office/drawing/2014/main" id="{CED4420C-CAD6-8571-8D52-4ED7FF1F7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" r="53189"/>
          <a:stretch>
            <a:fillRect/>
          </a:stretch>
        </p:blipFill>
        <p:spPr bwMode="auto">
          <a:xfrm rot="1137993">
            <a:off x="11007582" y="927903"/>
            <a:ext cx="923856" cy="8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Pravokutnik: odsječeni dijagonalni kutovi 5">
            <a:extLst>
              <a:ext uri="{FF2B5EF4-FFF2-40B4-BE49-F238E27FC236}">
                <a16:creationId xmlns:a16="http://schemas.microsoft.com/office/drawing/2014/main" id="{CB3E9A0B-5C11-9C65-F3B3-71455EAD2DE8}"/>
              </a:ext>
            </a:extLst>
          </p:cNvPr>
          <p:cNvSpPr/>
          <p:nvPr/>
        </p:nvSpPr>
        <p:spPr>
          <a:xfrm>
            <a:off x="1052612" y="2317281"/>
            <a:ext cx="10255967" cy="1891890"/>
          </a:xfrm>
          <a:prstGeom prst="snip2DiagRect">
            <a:avLst/>
          </a:prstGeom>
          <a:solidFill>
            <a:srgbClr val="FFA2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sz="1350">
              <a:solidFill>
                <a:srgbClr val="E27ACE"/>
              </a:solidFill>
            </a:endParaRPr>
          </a:p>
        </p:txBody>
      </p:sp>
      <p:sp>
        <p:nvSpPr>
          <p:cNvPr id="35" name="Pravokutnik 6">
            <a:extLst>
              <a:ext uri="{FF2B5EF4-FFF2-40B4-BE49-F238E27FC236}">
                <a16:creationId xmlns:a16="http://schemas.microsoft.com/office/drawing/2014/main" id="{6BDBB7D4-01BB-1258-E7E2-C3F8D7881B8F}"/>
              </a:ext>
            </a:extLst>
          </p:cNvPr>
          <p:cNvSpPr/>
          <p:nvPr/>
        </p:nvSpPr>
        <p:spPr>
          <a:xfrm>
            <a:off x="1582839" y="2748836"/>
            <a:ext cx="9195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Sljedeć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prikaz</a:t>
            </a:r>
            <a:r>
              <a:rPr lang="hr-HR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precrtaj u bilježnicu. Učeći o prijenosu tvari kroz tijelo popunjavaj </a:t>
            </a:r>
            <a:r>
              <a:rPr lang="hr-HR" sz="2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prazn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ine</a:t>
            </a:r>
            <a:r>
              <a:rPr lang="hr-HR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064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4" grpId="0" animBg="1"/>
      <p:bldP spid="34" grpId="1" animBg="1"/>
      <p:bldP spid="35" grpId="0"/>
      <p:bldP spid="3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EBA3E-338B-75D7-1FFF-580F2C259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5C8ED98-8B27-75C1-E31E-9796A7A6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7188" t="39810" r="28461" b="51969"/>
          <a:stretch/>
        </p:blipFill>
        <p:spPr>
          <a:xfrm>
            <a:off x="8513522" y="2284261"/>
            <a:ext cx="1466220" cy="1557694"/>
          </a:xfrm>
          <a:prstGeom prst="flowChartConnector">
            <a:avLst/>
          </a:prstGeom>
        </p:spPr>
      </p:pic>
      <p:sp>
        <p:nvSpPr>
          <p:cNvPr id="3" name="Dijagram toka: Kraj 10">
            <a:extLst>
              <a:ext uri="{FF2B5EF4-FFF2-40B4-BE49-F238E27FC236}">
                <a16:creationId xmlns:a16="http://schemas.microsoft.com/office/drawing/2014/main" id="{2E24C0E2-EA78-5996-F9C6-88D4A3164FFC}"/>
              </a:ext>
            </a:extLst>
          </p:cNvPr>
          <p:cNvSpPr/>
          <p:nvPr/>
        </p:nvSpPr>
        <p:spPr>
          <a:xfrm>
            <a:off x="1673582" y="3854245"/>
            <a:ext cx="8306160" cy="2169904"/>
          </a:xfrm>
          <a:prstGeom prst="flowChartTerminator">
            <a:avLst/>
          </a:prstGeom>
          <a:solidFill>
            <a:srgbClr val="FFA2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>
              <a:solidFill>
                <a:srgbClr val="E27ACE"/>
              </a:solidFill>
            </a:endParaRPr>
          </a:p>
        </p:txBody>
      </p:sp>
      <p:sp>
        <p:nvSpPr>
          <p:cNvPr id="4" name="TekstniOkvir 10">
            <a:extLst>
              <a:ext uri="{FF2B5EF4-FFF2-40B4-BE49-F238E27FC236}">
                <a16:creationId xmlns:a16="http://schemas.microsoft.com/office/drawing/2014/main" id="{1EB82750-C542-3759-FADD-CBDF0F4DD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980" y="4170494"/>
            <a:ext cx="681403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b="1" dirty="0">
                <a:latin typeface="Comic Sans MS" panose="030F0702030302020204" pitchFamily="66" charset="0"/>
              </a:rPr>
              <a:t>Udžbenik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Comic Sans MS" panose="030F0702030302020204" pitchFamily="66" charset="0"/>
              </a:rPr>
              <a:t>Znam li odgovoriti? </a:t>
            </a:r>
            <a:r>
              <a:rPr lang="hr-HR" altLang="sr-Latn-RS" b="1" dirty="0">
                <a:latin typeface="Comic Sans MS" panose="030F0702030302020204" pitchFamily="66" charset="0"/>
              </a:rPr>
              <a:t>str. </a:t>
            </a:r>
            <a:r>
              <a:rPr lang="en-US" altLang="sr-Latn-RS" b="1" dirty="0">
                <a:latin typeface="Comic Sans MS" panose="030F0702030302020204" pitchFamily="66" charset="0"/>
              </a:rPr>
              <a:t>28</a:t>
            </a:r>
            <a:r>
              <a:rPr lang="hr-HR" altLang="sr-Latn-RS" b="1" dirty="0">
                <a:latin typeface="Comic Sans MS" panose="030F0702030302020204" pitchFamily="66" charset="0"/>
              </a:rPr>
              <a:t>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Comic Sans MS" panose="030F0702030302020204" pitchFamily="66" charset="0"/>
              </a:rPr>
              <a:t>(domaća zadaća)</a:t>
            </a:r>
          </a:p>
        </p:txBody>
      </p:sp>
      <p:pic>
        <p:nvPicPr>
          <p:cNvPr id="5" name="Picture 2" descr="Homework cartoon background vector free download">
            <a:extLst>
              <a:ext uri="{FF2B5EF4-FFF2-40B4-BE49-F238E27FC236}">
                <a16:creationId xmlns:a16="http://schemas.microsoft.com/office/drawing/2014/main" id="{B03148AD-990D-2496-2230-C20675858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226" y="1271013"/>
            <a:ext cx="2823702" cy="282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92C44C-B365-7A4A-9417-780BD065CA75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</p:spTree>
    <p:extLst>
      <p:ext uri="{BB962C8B-B14F-4D97-AF65-F5344CB8AC3E}">
        <p14:creationId xmlns:p14="http://schemas.microsoft.com/office/powerpoint/2010/main" val="177852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399A1-F6C5-41A6-7A76-E3D9C7954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E1B54FC-EB68-5EBD-799A-2B1D41D7E0A1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68236C-3396-3A87-B444-2ADF694102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71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BE7C0-7D50-5588-3CC2-137D2E2DA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ACA43E6-F811-C1F2-156C-9DB621ADB0E9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19582B-DD9C-7EDD-484F-9A068C474821}"/>
              </a:ext>
            </a:extLst>
          </p:cNvPr>
          <p:cNvSpPr txBox="1"/>
          <p:nvPr/>
        </p:nvSpPr>
        <p:spPr>
          <a:xfrm>
            <a:off x="1175880" y="983433"/>
            <a:ext cx="9649607" cy="523220"/>
          </a:xfrm>
          <a:prstGeom prst="rect">
            <a:avLst/>
          </a:prstGeom>
          <a:solidFill>
            <a:srgbClr val="FDE8E5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LIMFNI I IMUNOSNI SUSTAV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4298F-3978-8153-55B8-54174EC90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75" y="3020492"/>
            <a:ext cx="11080534" cy="1219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5561CC-36A1-0B63-7F49-CB3C183A0092}"/>
              </a:ext>
            </a:extLst>
          </p:cNvPr>
          <p:cNvSpPr txBox="1"/>
          <p:nvPr/>
        </p:nvSpPr>
        <p:spPr>
          <a:xfrm>
            <a:off x="457438" y="2025669"/>
            <a:ext cx="10150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”</a:t>
            </a:r>
            <a:r>
              <a:rPr lang="en-US" sz="2400" b="1" dirty="0" err="1">
                <a:latin typeface="Comic Sans MS" panose="030F0702030302020204" pitchFamily="66" charset="0"/>
              </a:rPr>
              <a:t>Razmisli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odgovori</a:t>
            </a:r>
            <a:r>
              <a:rPr lang="en-US" sz="2400" dirty="0">
                <a:latin typeface="Comic Sans MS" panose="030F0702030302020204" pitchFamily="66" charset="0"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426FC-20D5-56A3-5197-4914E6D08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75" y="4778480"/>
            <a:ext cx="11080534" cy="1219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A59EC7-5699-0C7B-66F4-018541518044}"/>
              </a:ext>
            </a:extLst>
          </p:cNvPr>
          <p:cNvSpPr txBox="1"/>
          <p:nvPr/>
        </p:nvSpPr>
        <p:spPr>
          <a:xfrm>
            <a:off x="2105666" y="3348143"/>
            <a:ext cx="6263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Što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čini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limfni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sustav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? Koja mu je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uloga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C1BE03-D7D8-9E5D-AE9F-29646B9BE19D}"/>
              </a:ext>
            </a:extLst>
          </p:cNvPr>
          <p:cNvSpPr txBox="1"/>
          <p:nvPr/>
        </p:nvSpPr>
        <p:spPr>
          <a:xfrm>
            <a:off x="1987678" y="5080789"/>
            <a:ext cx="9227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Objasni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povezanost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limfnog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imunosnog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sustava</a:t>
            </a:r>
            <a:r>
              <a:rPr lang="en-US" sz="24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502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A4AEE-1950-CE91-F859-BC1C9AB52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A2C87A3-45B5-9377-E52F-827BFB436D41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3CB1D-C4A1-77C5-A484-71E95B3149FB}"/>
              </a:ext>
            </a:extLst>
          </p:cNvPr>
          <p:cNvSpPr txBox="1"/>
          <p:nvPr/>
        </p:nvSpPr>
        <p:spPr>
          <a:xfrm>
            <a:off x="564575" y="1005149"/>
            <a:ext cx="32110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LIMFA</a:t>
            </a:r>
          </a:p>
        </p:txBody>
      </p:sp>
      <p:sp>
        <p:nvSpPr>
          <p:cNvPr id="7" name="Pravokutnik 3">
            <a:extLst>
              <a:ext uri="{FF2B5EF4-FFF2-40B4-BE49-F238E27FC236}">
                <a16:creationId xmlns:a16="http://schemas.microsoft.com/office/drawing/2014/main" id="{1FFA7459-4094-74BE-03A5-227FD5B0985E}"/>
              </a:ext>
            </a:extLst>
          </p:cNvPr>
          <p:cNvSpPr/>
          <p:nvPr/>
        </p:nvSpPr>
        <p:spPr>
          <a:xfrm>
            <a:off x="331028" y="1618706"/>
            <a:ext cx="11576953" cy="3909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prozirna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žućkasta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tekućina</a:t>
            </a: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sastav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voda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masti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proteini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limfociti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slična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krvnoj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plazmi</a:t>
            </a: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nastaje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u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međustaničnom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prostoru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cijeđenjem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krvne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plazme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kroz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stijenke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arterijskih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kapilara</a:t>
            </a: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limfne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kapilare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limfne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žile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limfni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čvorovi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filtracija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limfe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teče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u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smjeru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srca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ulijeva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se u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šuplju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venu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postaje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dio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krvotoka</a:t>
            </a:r>
            <a:endParaRPr lang="hr-HR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5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00E15-78CA-480C-61E3-5D6AB16E0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B3FB90B-D782-40E2-B710-9C682A0AEF66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B2EF18-9503-2D49-E223-D6E40B16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4888"/>
          <a:stretch>
            <a:fillRect/>
          </a:stretch>
        </p:blipFill>
        <p:spPr>
          <a:xfrm>
            <a:off x="199486" y="813454"/>
            <a:ext cx="8892560" cy="5231091"/>
          </a:xfrm>
          <a:prstGeom prst="rect">
            <a:avLst/>
          </a:prstGeom>
        </p:spPr>
      </p:pic>
      <p:pic>
        <p:nvPicPr>
          <p:cNvPr id="5" name="Picture 4" descr="Darivanje krvi | Udruga darivatelja krvi">
            <a:extLst>
              <a:ext uri="{FF2B5EF4-FFF2-40B4-BE49-F238E27FC236}">
                <a16:creationId xmlns:a16="http://schemas.microsoft.com/office/drawing/2014/main" id="{94066BED-8454-A351-9049-49A2F7740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9996633" y="1244018"/>
            <a:ext cx="1141679" cy="113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3BAB410C-C983-8AA9-85FD-186F53F7BEBA}"/>
              </a:ext>
            </a:extLst>
          </p:cNvPr>
          <p:cNvSpPr/>
          <p:nvPr/>
        </p:nvSpPr>
        <p:spPr>
          <a:xfrm>
            <a:off x="8873836" y="3190010"/>
            <a:ext cx="3118680" cy="1716104"/>
          </a:xfrm>
          <a:prstGeom prst="wedgeRectCallout">
            <a:avLst>
              <a:gd name="adj1" fmla="val -14776"/>
              <a:gd name="adj2" fmla="val -92966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Prouči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sliku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detaljno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objasni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nastanak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tok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limfe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712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24BC6-1C45-ACAF-BD6E-7BB883157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8A37227-FADA-ACC5-13A1-BCCE9603C1E2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17C01-98A3-3511-F5F4-D5244DC03024}"/>
              </a:ext>
            </a:extLst>
          </p:cNvPr>
          <p:cNvSpPr txBox="1"/>
          <p:nvPr/>
        </p:nvSpPr>
        <p:spPr>
          <a:xfrm>
            <a:off x="564575" y="1005149"/>
            <a:ext cx="3924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LIMFNI SUSTAV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AF635-D580-8C15-93C2-C4510FAC7D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2263" y="2917395"/>
            <a:ext cx="4238346" cy="33474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EC59F9-99E7-4E74-2148-4625D33CBD9C}"/>
              </a:ext>
            </a:extLst>
          </p:cNvPr>
          <p:cNvSpPr/>
          <p:nvPr/>
        </p:nvSpPr>
        <p:spPr>
          <a:xfrm>
            <a:off x="7159336" y="2026227"/>
            <a:ext cx="1236519" cy="875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45980C-D440-59AF-08BC-424021B64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748" y="1692005"/>
            <a:ext cx="4334632" cy="43468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21CD2A-8055-38A2-BDA6-E751B3B3DEF0}"/>
              </a:ext>
            </a:extLst>
          </p:cNvPr>
          <p:cNvSpPr txBox="1"/>
          <p:nvPr/>
        </p:nvSpPr>
        <p:spPr>
          <a:xfrm>
            <a:off x="405245" y="1692005"/>
            <a:ext cx="12084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LIMFA + LIMFNE ŽILE + PRIMARNI I SEKUNDARNI LIMFNI ORGANI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C9319FB-F59C-5C5D-3D6D-460297030E87}"/>
              </a:ext>
            </a:extLst>
          </p:cNvPr>
          <p:cNvSpPr/>
          <p:nvPr/>
        </p:nvSpPr>
        <p:spPr>
          <a:xfrm>
            <a:off x="2234045" y="2639291"/>
            <a:ext cx="2798620" cy="789709"/>
          </a:xfrm>
          <a:prstGeom prst="wedgeRoundRectCallout">
            <a:avLst>
              <a:gd name="adj1" fmla="val 55197"/>
              <a:gd name="adj2" fmla="val -105921"/>
              <a:gd name="adj3" fmla="val 16667"/>
            </a:avLst>
          </a:prstGeom>
          <a:solidFill>
            <a:srgbClr val="FDE8E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KOŠTANA SRŽ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TIMUS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77AC24B3-17E8-3153-F85F-8EC0FCC971F6}"/>
              </a:ext>
            </a:extLst>
          </p:cNvPr>
          <p:cNvSpPr/>
          <p:nvPr/>
        </p:nvSpPr>
        <p:spPr>
          <a:xfrm>
            <a:off x="8771324" y="292435"/>
            <a:ext cx="3138056" cy="1132164"/>
          </a:xfrm>
          <a:prstGeom prst="wedgeRoundRectCallout">
            <a:avLst>
              <a:gd name="adj1" fmla="val -70299"/>
              <a:gd name="adj2" fmla="val 64677"/>
              <a:gd name="adj3" fmla="val 16667"/>
            </a:avLst>
          </a:prstGeom>
          <a:solidFill>
            <a:srgbClr val="FDE8E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LIMFNI ČVOROVI, KRAJNICI I SLEZENA</a:t>
            </a:r>
          </a:p>
        </p:txBody>
      </p:sp>
    </p:spTree>
    <p:extLst>
      <p:ext uri="{BB962C8B-B14F-4D97-AF65-F5344CB8AC3E}">
        <p14:creationId xmlns:p14="http://schemas.microsoft.com/office/powerpoint/2010/main" val="398870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7450E-CF34-1F52-D0D8-46CF1D0E1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B416E93-158F-D852-B740-A51F42B52C30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9F436C-52BE-98A6-01E7-44F703E7BA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04"/>
          <a:stretch>
            <a:fillRect/>
          </a:stretch>
        </p:blipFill>
        <p:spPr>
          <a:xfrm>
            <a:off x="4563425" y="860257"/>
            <a:ext cx="5879357" cy="5747523"/>
          </a:xfrm>
          <a:prstGeom prst="rect">
            <a:avLst/>
          </a:prstGeom>
        </p:spPr>
      </p:pic>
      <p:pic>
        <p:nvPicPr>
          <p:cNvPr id="11" name="Picture 10" descr="Darivanje krvi | Udruga darivatelja krvi">
            <a:extLst>
              <a:ext uri="{FF2B5EF4-FFF2-40B4-BE49-F238E27FC236}">
                <a16:creationId xmlns:a16="http://schemas.microsoft.com/office/drawing/2014/main" id="{4D40C449-EAC3-2AEE-126C-AF95A5CFD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1923681" y="1385594"/>
            <a:ext cx="1141679" cy="113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C591A7CC-706A-1E41-86BD-60D2986C4317}"/>
              </a:ext>
            </a:extLst>
          </p:cNvPr>
          <p:cNvSpPr/>
          <p:nvPr/>
        </p:nvSpPr>
        <p:spPr>
          <a:xfrm>
            <a:off x="550718" y="3190010"/>
            <a:ext cx="3887607" cy="1716104"/>
          </a:xfrm>
          <a:prstGeom prst="wedgeRectCallout">
            <a:avLst>
              <a:gd name="adj1" fmla="val -14776"/>
              <a:gd name="adj2" fmla="val -92966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Opiši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smještaj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pojedinih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organa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limfnog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sustava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642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A085D-B74C-5C87-25B3-E93A3B9B4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8B630F1-6451-4882-6E32-FF38D08BC8CB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5CECF3-7524-9D9B-31A2-D7A30EF7E1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04"/>
          <a:stretch>
            <a:fillRect/>
          </a:stretch>
        </p:blipFill>
        <p:spPr>
          <a:xfrm>
            <a:off x="2838534" y="818885"/>
            <a:ext cx="5879357" cy="5747523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61B3217-A777-E03E-4DB8-4D39A8979D47}"/>
              </a:ext>
            </a:extLst>
          </p:cNvPr>
          <p:cNvSpPr/>
          <p:nvPr/>
        </p:nvSpPr>
        <p:spPr>
          <a:xfrm>
            <a:off x="8717890" y="4149064"/>
            <a:ext cx="3474109" cy="2085481"/>
          </a:xfrm>
          <a:prstGeom prst="wedgeRoundRectCallout">
            <a:avLst>
              <a:gd name="adj1" fmla="val -57943"/>
              <a:gd name="adj2" fmla="val -2528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tanke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stijenke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građom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slične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venama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zalisci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jednosmjerni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tok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limfe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od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tkiva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prema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srcu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D4029D4-A79A-A822-C198-AD82E08C4CDF}"/>
              </a:ext>
            </a:extLst>
          </p:cNvPr>
          <p:cNvSpPr/>
          <p:nvPr/>
        </p:nvSpPr>
        <p:spPr>
          <a:xfrm>
            <a:off x="298679" y="924245"/>
            <a:ext cx="3725290" cy="1401680"/>
          </a:xfrm>
          <a:prstGeom prst="wedgeRoundRectCallout">
            <a:avLst>
              <a:gd name="adj1" fmla="val 60044"/>
              <a:gd name="adj2" fmla="val 5123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omogućuje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dozrijevanje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limfocita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nakon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puberteta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gubi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ulogu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D6E7CB2-9547-D5DC-D6E5-C8DBEF17CAE1}"/>
              </a:ext>
            </a:extLst>
          </p:cNvPr>
          <p:cNvSpPr/>
          <p:nvPr/>
        </p:nvSpPr>
        <p:spPr>
          <a:xfrm>
            <a:off x="298678" y="2518541"/>
            <a:ext cx="2992581" cy="1146463"/>
          </a:xfrm>
          <a:prstGeom prst="wedgeRoundRectCallout">
            <a:avLst>
              <a:gd name="adj1" fmla="val 60974"/>
              <a:gd name="adj2" fmla="val -3784"/>
              <a:gd name="adj3" fmla="val 16667"/>
            </a:avLst>
          </a:prstGeom>
          <a:solidFill>
            <a:srgbClr val="FDE8E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stvaraju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limfocite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filtriraju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limfu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BC83A26-55ED-FCB1-5B6A-BE92CFFEBF35}"/>
              </a:ext>
            </a:extLst>
          </p:cNvPr>
          <p:cNvSpPr/>
          <p:nvPr/>
        </p:nvSpPr>
        <p:spPr>
          <a:xfrm>
            <a:off x="298677" y="3772004"/>
            <a:ext cx="2992581" cy="1362941"/>
          </a:xfrm>
          <a:prstGeom prst="wedgeRoundRectCallout">
            <a:avLst>
              <a:gd name="adj1" fmla="val 61321"/>
              <a:gd name="adj2" fmla="val 5247"/>
              <a:gd name="adj3" fmla="val 16667"/>
            </a:avLst>
          </a:prstGeom>
          <a:solidFill>
            <a:srgbClr val="FDE8E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uništavaju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bakterije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viruse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neke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tumorske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stanice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5AA06B5-A4F0-8E7C-7FF2-1F59EF37D9D2}"/>
              </a:ext>
            </a:extLst>
          </p:cNvPr>
          <p:cNvSpPr/>
          <p:nvPr/>
        </p:nvSpPr>
        <p:spPr>
          <a:xfrm>
            <a:off x="8958654" y="818885"/>
            <a:ext cx="2992581" cy="1146463"/>
          </a:xfrm>
          <a:prstGeom prst="wedgeRoundRectCallout">
            <a:avLst>
              <a:gd name="adj1" fmla="val -66803"/>
              <a:gd name="adj2" fmla="val 37908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sprječavaju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ulazak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uzročnika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bolesti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u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organizam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1F09DB3-5E9C-AFD8-9670-4814EE6A5ACF}"/>
              </a:ext>
            </a:extLst>
          </p:cNvPr>
          <p:cNvSpPr/>
          <p:nvPr/>
        </p:nvSpPr>
        <p:spPr>
          <a:xfrm>
            <a:off x="8900741" y="2489605"/>
            <a:ext cx="2992581" cy="1386803"/>
          </a:xfrm>
          <a:prstGeom prst="wedgeRoundRectCallout">
            <a:avLst>
              <a:gd name="adj1" fmla="val -64373"/>
              <a:gd name="adj2" fmla="val 37957"/>
              <a:gd name="adj3" fmla="val 16667"/>
            </a:avLst>
          </a:prstGeom>
          <a:solidFill>
            <a:srgbClr val="F0F7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filtrira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od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uzročnika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bolesti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razgrađuje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eritrocite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05CBA89-3B80-D753-A3CC-2EB2D7D24FB7}"/>
              </a:ext>
            </a:extLst>
          </p:cNvPr>
          <p:cNvSpPr/>
          <p:nvPr/>
        </p:nvSpPr>
        <p:spPr>
          <a:xfrm>
            <a:off x="1256145" y="5360523"/>
            <a:ext cx="3736456" cy="1146463"/>
          </a:xfrm>
          <a:prstGeom prst="wedgeRoundRectCallout">
            <a:avLst>
              <a:gd name="adj1" fmla="val 73976"/>
              <a:gd name="adj2" fmla="val -20099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KOŠTANA SRŽ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organ u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kojem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nastaju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krvne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stanice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18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241F2-A1B5-B8AC-53FA-B7538D2E0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7A73E3B-2725-0E32-8773-82C7066F2672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4F7DFD-3CAB-7067-CC14-D0F120538533}"/>
              </a:ext>
            </a:extLst>
          </p:cNvPr>
          <p:cNvSpPr txBox="1"/>
          <p:nvPr/>
        </p:nvSpPr>
        <p:spPr>
          <a:xfrm>
            <a:off x="564575" y="1005149"/>
            <a:ext cx="3924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IMUNOSNI SUSTAV</a:t>
            </a:r>
          </a:p>
        </p:txBody>
      </p:sp>
      <p:sp>
        <p:nvSpPr>
          <p:cNvPr id="3" name="Pravokutnik 3">
            <a:extLst>
              <a:ext uri="{FF2B5EF4-FFF2-40B4-BE49-F238E27FC236}">
                <a16:creationId xmlns:a16="http://schemas.microsoft.com/office/drawing/2014/main" id="{CF726398-D013-73FD-50D6-D382E73D137C}"/>
              </a:ext>
            </a:extLst>
          </p:cNvPr>
          <p:cNvSpPr/>
          <p:nvPr/>
        </p:nvSpPr>
        <p:spPr>
          <a:xfrm>
            <a:off x="753344" y="1618704"/>
            <a:ext cx="11369135" cy="3909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glavni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dijelovi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različite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vrste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leukocita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 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imunosne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stanice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                      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kruže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tijelom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krvnim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limfnim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žilama</a:t>
            </a: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                          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uništavaju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uzročnike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bolesti</a:t>
            </a:r>
            <a:endParaRPr lang="hr-HR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8C7CBFC-4427-F02F-3826-6B86C94D6616}"/>
              </a:ext>
            </a:extLst>
          </p:cNvPr>
          <p:cNvCxnSpPr>
            <a:cxnSpLocks/>
          </p:cNvCxnSpPr>
          <p:nvPr/>
        </p:nvCxnSpPr>
        <p:spPr>
          <a:xfrm>
            <a:off x="4776360" y="2333826"/>
            <a:ext cx="0" cy="37407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CACD2F2-67D9-E82B-21F7-0930E3EEEA59}"/>
              </a:ext>
            </a:extLst>
          </p:cNvPr>
          <p:cNvSpPr/>
          <p:nvPr/>
        </p:nvSpPr>
        <p:spPr>
          <a:xfrm>
            <a:off x="7024252" y="1797627"/>
            <a:ext cx="4000501" cy="956144"/>
          </a:xfrm>
          <a:prstGeom prst="wedgeRoundRectCallout">
            <a:avLst>
              <a:gd name="adj1" fmla="val -63886"/>
              <a:gd name="adj2" fmla="val 55563"/>
              <a:gd name="adj3" fmla="val 16667"/>
            </a:avLst>
          </a:prstGeom>
          <a:solidFill>
            <a:srgbClr val="FDE8E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sudjeluju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u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održavanju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homeostaze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AB4EEA2-2A65-2E9B-9E48-0F17BB99F763}"/>
              </a:ext>
            </a:extLst>
          </p:cNvPr>
          <p:cNvSpPr/>
          <p:nvPr/>
        </p:nvSpPr>
        <p:spPr>
          <a:xfrm>
            <a:off x="7221682" y="2904261"/>
            <a:ext cx="3803068" cy="956144"/>
          </a:xfrm>
          <a:prstGeom prst="wedgeRoundRectCallout">
            <a:avLst>
              <a:gd name="adj1" fmla="val -67724"/>
              <a:gd name="adj2" fmla="val -26929"/>
              <a:gd name="adj3" fmla="val 16667"/>
            </a:avLst>
          </a:prstGeom>
          <a:solidFill>
            <a:srgbClr val="FDE8E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nastaju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u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koštanoj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srži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7C39A60-B205-2B78-325E-E0D547909822}"/>
              </a:ext>
            </a:extLst>
          </p:cNvPr>
          <p:cNvSpPr/>
          <p:nvPr/>
        </p:nvSpPr>
        <p:spPr>
          <a:xfrm>
            <a:off x="189760" y="2520863"/>
            <a:ext cx="2798620" cy="1236518"/>
          </a:xfrm>
          <a:prstGeom prst="wedgeRoundRectCallout">
            <a:avLst>
              <a:gd name="adj1" fmla="val 73018"/>
              <a:gd name="adj2" fmla="val -6761"/>
              <a:gd name="adj3" fmla="val 16667"/>
            </a:avLst>
          </a:prstGeom>
          <a:solidFill>
            <a:srgbClr val="FDE8E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makrofagi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B-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limfociti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T-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limfociti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BF966A-2D91-62E6-6B01-0EA5B316DCC7}"/>
              </a:ext>
            </a:extLst>
          </p:cNvPr>
          <p:cNvCxnSpPr>
            <a:cxnSpLocks/>
          </p:cNvCxnSpPr>
          <p:nvPr/>
        </p:nvCxnSpPr>
        <p:spPr>
          <a:xfrm>
            <a:off x="4776360" y="3429000"/>
            <a:ext cx="0" cy="37407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53EDA1-25CE-F208-3483-2CAE4A612EA4}"/>
              </a:ext>
            </a:extLst>
          </p:cNvPr>
          <p:cNvCxnSpPr>
            <a:cxnSpLocks/>
          </p:cNvCxnSpPr>
          <p:nvPr/>
        </p:nvCxnSpPr>
        <p:spPr>
          <a:xfrm>
            <a:off x="4769438" y="4637145"/>
            <a:ext cx="0" cy="37407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28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2317B-CEBE-604F-F96B-A5FCFB3FF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1D7D697-5173-8FAA-13EC-8F498126D915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46B88B7-A6DD-BA98-E41D-59C427072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83" y="2767177"/>
            <a:ext cx="8548088" cy="1323646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00B0B8BD-8901-9CA0-5F0C-52A191364E5F}"/>
              </a:ext>
            </a:extLst>
          </p:cNvPr>
          <p:cNvSpPr/>
          <p:nvPr/>
        </p:nvSpPr>
        <p:spPr>
          <a:xfrm>
            <a:off x="2272110" y="773054"/>
            <a:ext cx="5355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Imunosna reakcija organizma </a:t>
            </a:r>
            <a:endParaRPr lang="hr-HR" sz="2800" dirty="0">
              <a:latin typeface="Comic Sans MS" panose="030F0702030302020204" pitchFamily="66" charset="0"/>
            </a:endParaRPr>
          </a:p>
        </p:txBody>
      </p:sp>
      <p:sp>
        <p:nvSpPr>
          <p:cNvPr id="5" name="Pravokutnik 6">
            <a:extLst>
              <a:ext uri="{FF2B5EF4-FFF2-40B4-BE49-F238E27FC236}">
                <a16:creationId xmlns:a16="http://schemas.microsoft.com/office/drawing/2014/main" id="{0C803CEF-B2CB-2E2F-1AF3-FEE8A11F4DE6}"/>
              </a:ext>
            </a:extLst>
          </p:cNvPr>
          <p:cNvSpPr/>
          <p:nvPr/>
        </p:nvSpPr>
        <p:spPr>
          <a:xfrm>
            <a:off x="1373307" y="4042477"/>
            <a:ext cx="28172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Leukocit prepoznaje uzročnika bolesti </a:t>
            </a:r>
            <a:r>
              <a:rPr lang="hr-HR" sz="20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membrana građena od staničnih proteina </a:t>
            </a:r>
            <a:endParaRPr lang="hr-HR" sz="2000" dirty="0">
              <a:latin typeface="Comic Sans MS" panose="030F0702030302020204" pitchFamily="66" charset="0"/>
            </a:endParaRPr>
          </a:p>
        </p:txBody>
      </p:sp>
      <p:sp>
        <p:nvSpPr>
          <p:cNvPr id="6" name="Pravokutnik 7">
            <a:extLst>
              <a:ext uri="{FF2B5EF4-FFF2-40B4-BE49-F238E27FC236}">
                <a16:creationId xmlns:a16="http://schemas.microsoft.com/office/drawing/2014/main" id="{E3756DEE-8837-0E1D-2B21-F8DF3C8614C1}"/>
              </a:ext>
            </a:extLst>
          </p:cNvPr>
          <p:cNvSpPr/>
          <p:nvPr/>
        </p:nvSpPr>
        <p:spPr>
          <a:xfrm>
            <a:off x="4545544" y="4196364"/>
            <a:ext cx="2693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Leukocit uvlači uzročnika bolesti u svoju citoplazmu </a:t>
            </a:r>
            <a:endParaRPr lang="hr-HR" sz="2000" dirty="0">
              <a:latin typeface="Comic Sans MS" panose="030F0702030302020204" pitchFamily="66" charset="0"/>
            </a:endParaRPr>
          </a:p>
        </p:txBody>
      </p:sp>
      <p:sp>
        <p:nvSpPr>
          <p:cNvPr id="7" name="Pravokutnik 8">
            <a:extLst>
              <a:ext uri="{FF2B5EF4-FFF2-40B4-BE49-F238E27FC236}">
                <a16:creationId xmlns:a16="http://schemas.microsoft.com/office/drawing/2014/main" id="{0D6CD7B7-0367-6D45-7EE6-CE53242001FC}"/>
              </a:ext>
            </a:extLst>
          </p:cNvPr>
          <p:cNvSpPr/>
          <p:nvPr/>
        </p:nvSpPr>
        <p:spPr>
          <a:xfrm>
            <a:off x="7389137" y="4196364"/>
            <a:ext cx="3611330" cy="724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Leukocit razgrađuje uzročnika bolesti </a:t>
            </a:r>
            <a:endParaRPr lang="hr-HR" sz="2000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3CF869-7D04-5272-E9BB-6439934AA1CD}"/>
              </a:ext>
            </a:extLst>
          </p:cNvPr>
          <p:cNvCxnSpPr>
            <a:cxnSpLocks/>
          </p:cNvCxnSpPr>
          <p:nvPr/>
        </p:nvCxnSpPr>
        <p:spPr>
          <a:xfrm>
            <a:off x="2774373" y="2585642"/>
            <a:ext cx="7535" cy="5646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982387-7E88-FD0A-A0D6-A8522AEBC041}"/>
              </a:ext>
            </a:extLst>
          </p:cNvPr>
          <p:cNvCxnSpPr>
            <a:cxnSpLocks/>
          </p:cNvCxnSpPr>
          <p:nvPr/>
        </p:nvCxnSpPr>
        <p:spPr>
          <a:xfrm flipH="1">
            <a:off x="4031672" y="2767177"/>
            <a:ext cx="72737" cy="4259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BF6FC89-F2A8-0C79-05B0-CF4BFAF59A1B}"/>
              </a:ext>
            </a:extLst>
          </p:cNvPr>
          <p:cNvSpPr txBox="1"/>
          <p:nvPr/>
        </p:nvSpPr>
        <p:spPr>
          <a:xfrm>
            <a:off x="1649298" y="2014142"/>
            <a:ext cx="254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leukocit</a:t>
            </a:r>
            <a:r>
              <a:rPr lang="en-US" dirty="0"/>
              <a:t> (</a:t>
            </a:r>
            <a:r>
              <a:rPr lang="en-US" dirty="0" err="1"/>
              <a:t>makrofag</a:t>
            </a:r>
            <a:r>
              <a:rPr lang="en-US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B5378-AA81-123A-A39D-A7A897799A39}"/>
              </a:ext>
            </a:extLst>
          </p:cNvPr>
          <p:cNvSpPr txBox="1"/>
          <p:nvPr/>
        </p:nvSpPr>
        <p:spPr>
          <a:xfrm>
            <a:off x="3427984" y="2417235"/>
            <a:ext cx="254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uzročnik</a:t>
            </a:r>
            <a:r>
              <a:rPr lang="en-US" dirty="0"/>
              <a:t> </a:t>
            </a:r>
            <a:r>
              <a:rPr lang="en-US" dirty="0" err="1"/>
              <a:t>bolesti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90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2AD4C-2460-3271-73A8-C23C60BF1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4277EDB-1E3B-0B5C-790C-54072CF979A3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953484-ABB6-A895-BF64-7480131D461B}"/>
              </a:ext>
            </a:extLst>
          </p:cNvPr>
          <p:cNvSpPr txBox="1"/>
          <p:nvPr/>
        </p:nvSpPr>
        <p:spPr>
          <a:xfrm>
            <a:off x="2494377" y="989891"/>
            <a:ext cx="5906729" cy="584775"/>
          </a:xfrm>
          <a:prstGeom prst="rect">
            <a:avLst/>
          </a:prstGeom>
          <a:solidFill>
            <a:srgbClr val="FDE8E5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KRV – TEKUĆINA ŽIVOTA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1D0B7-6378-8B74-C0CD-9303A72E9CBE}"/>
              </a:ext>
            </a:extLst>
          </p:cNvPr>
          <p:cNvSpPr txBox="1"/>
          <p:nvPr/>
        </p:nvSpPr>
        <p:spPr>
          <a:xfrm>
            <a:off x="6601179" y="1852672"/>
            <a:ext cx="5539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ULOGA:</a:t>
            </a:r>
          </a:p>
          <a:p>
            <a:r>
              <a:rPr lang="en-US" sz="2400" dirty="0" err="1">
                <a:latin typeface="Comic Sans MS" panose="030F0702030302020204" pitchFamily="66" charset="0"/>
              </a:rPr>
              <a:t>hranjive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tvari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i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kisik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prenosi</a:t>
            </a:r>
            <a:r>
              <a:rPr lang="en-US" sz="2400" dirty="0">
                <a:latin typeface="Comic Sans MS" panose="030F0702030302020204" pitchFamily="66" charset="0"/>
              </a:rPr>
              <a:t> do </a:t>
            </a:r>
            <a:r>
              <a:rPr lang="en-US" sz="2400" dirty="0" err="1">
                <a:latin typeface="Comic Sans MS" panose="030F0702030302020204" pitchFamily="66" charset="0"/>
              </a:rPr>
              <a:t>svake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stanice</a:t>
            </a:r>
            <a:r>
              <a:rPr lang="en-US" sz="2400" dirty="0">
                <a:latin typeface="Comic Sans MS" panose="030F0702030302020204" pitchFamily="66" charset="0"/>
              </a:rPr>
              <a:t> u </a:t>
            </a:r>
            <a:r>
              <a:rPr lang="en-US" sz="2400" dirty="0" err="1">
                <a:latin typeface="Comic Sans MS" panose="030F0702030302020204" pitchFamily="66" charset="0"/>
              </a:rPr>
              <a:t>tijelu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A6DB8798-2553-5634-C13D-D99B3C7C137D}"/>
              </a:ext>
            </a:extLst>
          </p:cNvPr>
          <p:cNvSpPr/>
          <p:nvPr/>
        </p:nvSpPr>
        <p:spPr>
          <a:xfrm>
            <a:off x="7885472" y="4611328"/>
            <a:ext cx="3913238" cy="1279013"/>
          </a:xfrm>
          <a:prstGeom prst="wedgeRectCallout">
            <a:avLst>
              <a:gd name="adj1" fmla="val -62590"/>
              <a:gd name="adj2" fmla="val 24610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Osim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spomenute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ima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brojne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druge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uloge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Navedi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ih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" name="Picture 4" descr="Darivanje krvi | Udruga darivatelja krvi">
            <a:extLst>
              <a:ext uri="{FF2B5EF4-FFF2-40B4-BE49-F238E27FC236}">
                <a16:creationId xmlns:a16="http://schemas.microsoft.com/office/drawing/2014/main" id="{423080D2-EB98-583D-784C-A44072E32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5881062" y="4698526"/>
            <a:ext cx="1440233" cy="14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50387772-60D4-2159-12B7-66336D63C1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7338648"/>
              </p:ext>
            </p:extLst>
          </p:nvPr>
        </p:nvGraphicFramePr>
        <p:xfrm>
          <a:off x="531724" y="2001156"/>
          <a:ext cx="5027970" cy="2855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335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Graphic spid="7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CED9D-3003-1009-178B-B891EE80B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36FA565-5574-D137-CFCB-B41BDC908895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E71006-D903-6AE6-4B46-E857AA5BF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76" y="2864437"/>
            <a:ext cx="9743833" cy="3340167"/>
          </a:xfrm>
          <a:prstGeom prst="rect">
            <a:avLst/>
          </a:prstGeom>
        </p:spPr>
      </p:pic>
      <p:pic>
        <p:nvPicPr>
          <p:cNvPr id="6" name="Picture 5" descr="Darivanje krvi | Udruga darivatelja krvi">
            <a:extLst>
              <a:ext uri="{FF2B5EF4-FFF2-40B4-BE49-F238E27FC236}">
                <a16:creationId xmlns:a16="http://schemas.microsoft.com/office/drawing/2014/main" id="{D1071E81-37E0-C31A-7ECF-A1FD89E66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864617" y="1385593"/>
            <a:ext cx="1234388" cy="12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DD32A01-57A5-B74F-C86A-2734B4C7E20C}"/>
              </a:ext>
            </a:extLst>
          </p:cNvPr>
          <p:cNvSpPr/>
          <p:nvPr/>
        </p:nvSpPr>
        <p:spPr>
          <a:xfrm>
            <a:off x="3284819" y="1082504"/>
            <a:ext cx="8042564" cy="1411314"/>
          </a:xfrm>
          <a:prstGeom prst="wedgeRectCallout">
            <a:avLst>
              <a:gd name="adj1" fmla="val -62998"/>
              <a:gd name="adj2" fmla="val -3353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Objasni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specifično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djelovanje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antitijela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prema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priloženoj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slici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109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9218D-74EC-C228-582B-CA4635C5B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99F3EDA-9606-EAB0-CF42-CFBEE413A79C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2" name="TekstniOkvir 9">
            <a:extLst>
              <a:ext uri="{FF2B5EF4-FFF2-40B4-BE49-F238E27FC236}">
                <a16:creationId xmlns:a16="http://schemas.microsoft.com/office/drawing/2014/main" id="{809490EC-3B5D-9FF1-B2A4-D4CD2720D64F}"/>
              </a:ext>
            </a:extLst>
          </p:cNvPr>
          <p:cNvSpPr txBox="1"/>
          <p:nvPr/>
        </p:nvSpPr>
        <p:spPr>
          <a:xfrm>
            <a:off x="4912786" y="1402000"/>
            <a:ext cx="2028119" cy="523220"/>
          </a:xfrm>
          <a:prstGeom prst="rect">
            <a:avLst/>
          </a:prstGeom>
          <a:solidFill>
            <a:srgbClr val="FDE8E5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hr-H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IMUNOST</a:t>
            </a:r>
          </a:p>
        </p:txBody>
      </p:sp>
      <p:sp>
        <p:nvSpPr>
          <p:cNvPr id="3" name="Pravokutnik 10">
            <a:extLst>
              <a:ext uri="{FF2B5EF4-FFF2-40B4-BE49-F238E27FC236}">
                <a16:creationId xmlns:a16="http://schemas.microsoft.com/office/drawing/2014/main" id="{877A5E24-7DDE-ACB1-447F-94762C90931E}"/>
              </a:ext>
            </a:extLst>
          </p:cNvPr>
          <p:cNvSpPr/>
          <p:nvPr/>
        </p:nvSpPr>
        <p:spPr>
          <a:xfrm>
            <a:off x="2204074" y="891957"/>
            <a:ext cx="95180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700" dirty="0">
                <a:solidFill>
                  <a:srgbClr val="000000"/>
                </a:solidFill>
                <a:latin typeface="Comic Sans MS" panose="030F0702030302020204" pitchFamily="66" charset="0"/>
              </a:rPr>
              <a:t>sposobnost tijela da se brani od uzročnika bolesti </a:t>
            </a:r>
            <a:endParaRPr lang="hr-HR" sz="2700" dirty="0">
              <a:latin typeface="Comic Sans MS" panose="030F0702030302020204" pitchFamily="66" charset="0"/>
            </a:endParaRPr>
          </a:p>
        </p:txBody>
      </p:sp>
      <p:cxnSp>
        <p:nvCxnSpPr>
          <p:cNvPr id="4" name="Ravni poveznik 4">
            <a:extLst>
              <a:ext uri="{FF2B5EF4-FFF2-40B4-BE49-F238E27FC236}">
                <a16:creationId xmlns:a16="http://schemas.microsoft.com/office/drawing/2014/main" id="{83C3CBBE-C061-80D6-43BF-23300A93B3E8}"/>
              </a:ext>
            </a:extLst>
          </p:cNvPr>
          <p:cNvCxnSpPr/>
          <p:nvPr/>
        </p:nvCxnSpPr>
        <p:spPr>
          <a:xfrm flipH="1">
            <a:off x="5926846" y="1915512"/>
            <a:ext cx="1" cy="3301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ni poveznik 5">
            <a:extLst>
              <a:ext uri="{FF2B5EF4-FFF2-40B4-BE49-F238E27FC236}">
                <a16:creationId xmlns:a16="http://schemas.microsoft.com/office/drawing/2014/main" id="{75DE2B92-B581-1922-0AD2-B4E1C0B21A07}"/>
              </a:ext>
            </a:extLst>
          </p:cNvPr>
          <p:cNvCxnSpPr>
            <a:cxnSpLocks/>
          </p:cNvCxnSpPr>
          <p:nvPr/>
        </p:nvCxnSpPr>
        <p:spPr>
          <a:xfrm flipH="1">
            <a:off x="3431621" y="2245633"/>
            <a:ext cx="47283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vni poveznik sa strelicom 10">
            <a:extLst>
              <a:ext uri="{FF2B5EF4-FFF2-40B4-BE49-F238E27FC236}">
                <a16:creationId xmlns:a16="http://schemas.microsoft.com/office/drawing/2014/main" id="{4193BC24-1A3A-3898-D5EE-AFC8B9507BAF}"/>
              </a:ext>
            </a:extLst>
          </p:cNvPr>
          <p:cNvCxnSpPr/>
          <p:nvPr/>
        </p:nvCxnSpPr>
        <p:spPr>
          <a:xfrm>
            <a:off x="3431620" y="2245633"/>
            <a:ext cx="0" cy="4339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sa strelicom 11">
            <a:extLst>
              <a:ext uri="{FF2B5EF4-FFF2-40B4-BE49-F238E27FC236}">
                <a16:creationId xmlns:a16="http://schemas.microsoft.com/office/drawing/2014/main" id="{19BCBBE7-2FEB-3C12-4E74-027B1C19410B}"/>
              </a:ext>
            </a:extLst>
          </p:cNvPr>
          <p:cNvCxnSpPr/>
          <p:nvPr/>
        </p:nvCxnSpPr>
        <p:spPr>
          <a:xfrm>
            <a:off x="8159990" y="2245633"/>
            <a:ext cx="0" cy="4339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avokutnik 14">
            <a:extLst>
              <a:ext uri="{FF2B5EF4-FFF2-40B4-BE49-F238E27FC236}">
                <a16:creationId xmlns:a16="http://schemas.microsoft.com/office/drawing/2014/main" id="{141F3C22-B005-D2D6-0041-35B04836ECBD}"/>
              </a:ext>
            </a:extLst>
          </p:cNvPr>
          <p:cNvSpPr/>
          <p:nvPr/>
        </p:nvSpPr>
        <p:spPr>
          <a:xfrm>
            <a:off x="96303" y="3429000"/>
            <a:ext cx="42591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u tijelu od rođenja</a:t>
            </a: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brza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reakcija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odmah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po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ulasku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uzročnika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u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organizam</a:t>
            </a: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brza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nespecifična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zaštita</a:t>
            </a:r>
            <a:endParaRPr lang="hr-HR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Pravokutnik 15">
            <a:extLst>
              <a:ext uri="{FF2B5EF4-FFF2-40B4-BE49-F238E27FC236}">
                <a16:creationId xmlns:a16="http://schemas.microsoft.com/office/drawing/2014/main" id="{D64860E0-3994-09A5-B531-86B5738629B4}"/>
              </a:ext>
            </a:extLst>
          </p:cNvPr>
          <p:cNvSpPr/>
          <p:nvPr/>
        </p:nvSpPr>
        <p:spPr>
          <a:xfrm>
            <a:off x="1727467" y="2797192"/>
            <a:ext cx="3408305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prirođena imunost </a:t>
            </a:r>
            <a:endParaRPr lang="hr-HR" sz="2800" dirty="0">
              <a:latin typeface="Comic Sans MS" panose="030F0702030302020204" pitchFamily="66" charset="0"/>
            </a:endParaRPr>
          </a:p>
        </p:txBody>
      </p:sp>
      <p:sp>
        <p:nvSpPr>
          <p:cNvPr id="11" name="Pravokutnik 16">
            <a:extLst>
              <a:ext uri="{FF2B5EF4-FFF2-40B4-BE49-F238E27FC236}">
                <a16:creationId xmlns:a16="http://schemas.microsoft.com/office/drawing/2014/main" id="{09CC1E30-4137-1EE1-BF4B-09C1B0D60058}"/>
              </a:ext>
            </a:extLst>
          </p:cNvPr>
          <p:cNvSpPr/>
          <p:nvPr/>
        </p:nvSpPr>
        <p:spPr>
          <a:xfrm>
            <a:off x="6717924" y="2797192"/>
            <a:ext cx="3013967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stečena imunost </a:t>
            </a:r>
            <a:endParaRPr lang="hr-HR" sz="2800" dirty="0">
              <a:latin typeface="Comic Sans MS" panose="030F0702030302020204" pitchFamily="66" charset="0"/>
            </a:endParaRPr>
          </a:p>
        </p:txBody>
      </p:sp>
      <p:cxnSp>
        <p:nvCxnSpPr>
          <p:cNvPr id="12" name="Ravni poveznik sa strelicom 18">
            <a:extLst>
              <a:ext uri="{FF2B5EF4-FFF2-40B4-BE49-F238E27FC236}">
                <a16:creationId xmlns:a16="http://schemas.microsoft.com/office/drawing/2014/main" id="{7F45DAD6-38F4-6091-C09D-0B7883341B00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7056230" y="3320412"/>
            <a:ext cx="1168678" cy="4251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9">
            <a:extLst>
              <a:ext uri="{FF2B5EF4-FFF2-40B4-BE49-F238E27FC236}">
                <a16:creationId xmlns:a16="http://schemas.microsoft.com/office/drawing/2014/main" id="{1B1D2C49-307D-04B1-D4A9-3D997D012D9B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8224908" y="3320412"/>
            <a:ext cx="1230819" cy="3541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avokutnik 22">
            <a:extLst>
              <a:ext uri="{FF2B5EF4-FFF2-40B4-BE49-F238E27FC236}">
                <a16:creationId xmlns:a16="http://schemas.microsoft.com/office/drawing/2014/main" id="{51F25CEB-1B68-7EF7-263C-00FCE2888571}"/>
              </a:ext>
            </a:extLst>
          </p:cNvPr>
          <p:cNvSpPr/>
          <p:nvPr/>
        </p:nvSpPr>
        <p:spPr>
          <a:xfrm>
            <a:off x="4355432" y="4359689"/>
            <a:ext cx="3964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nakon što smo preboljeli zaraznu bolest</a:t>
            </a: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B-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limfociti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proizvode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specifična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antitijela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15" name="Pravokutnik 23">
            <a:extLst>
              <a:ext uri="{FF2B5EF4-FFF2-40B4-BE49-F238E27FC236}">
                <a16:creationId xmlns:a16="http://schemas.microsoft.com/office/drawing/2014/main" id="{A02CCA7D-F9F4-322C-DB4F-F788A8FB0398}"/>
              </a:ext>
            </a:extLst>
          </p:cNvPr>
          <p:cNvSpPr/>
          <p:nvPr/>
        </p:nvSpPr>
        <p:spPr>
          <a:xfrm>
            <a:off x="5135772" y="3806539"/>
            <a:ext cx="2665048" cy="461665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prirodno stečena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16" name="Pravokutnik 24">
            <a:extLst>
              <a:ext uri="{FF2B5EF4-FFF2-40B4-BE49-F238E27FC236}">
                <a16:creationId xmlns:a16="http://schemas.microsoft.com/office/drawing/2014/main" id="{41617874-817D-38F4-ED3B-C114D9DBD05B}"/>
              </a:ext>
            </a:extLst>
          </p:cNvPr>
          <p:cNvSpPr/>
          <p:nvPr/>
        </p:nvSpPr>
        <p:spPr>
          <a:xfrm>
            <a:off x="8733908" y="3835841"/>
            <a:ext cx="2665048" cy="461665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umjetno stečena  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17" name="Pravokutnik 25">
            <a:extLst>
              <a:ext uri="{FF2B5EF4-FFF2-40B4-BE49-F238E27FC236}">
                <a16:creationId xmlns:a16="http://schemas.microsoft.com/office/drawing/2014/main" id="{23128C55-8592-0CC7-4E27-337C2D4FE129}"/>
              </a:ext>
            </a:extLst>
          </p:cNvPr>
          <p:cNvSpPr/>
          <p:nvPr/>
        </p:nvSpPr>
        <p:spPr>
          <a:xfrm>
            <a:off x="8410074" y="4297506"/>
            <a:ext cx="37819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hr-HR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ijepljenje</a:t>
            </a: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stvaranje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specifičnih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antitijela</a:t>
            </a: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unošenje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gotovih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antitijela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serumi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lijekovi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  <a:endParaRPr lang="hr-H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34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9" grpId="0" animBg="1"/>
      <p:bldP spid="11" grpId="0" animBg="1"/>
      <p:bldP spid="14" grpId="0"/>
      <p:bldP spid="15" grpId="0" animBg="1"/>
      <p:bldP spid="16" grpId="0" animBg="1"/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7D054-D02D-5380-B212-591DA1ABF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3048235-FD30-D162-3049-7C099FE9E787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13BD1-5CC8-A595-C709-05137A059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34" y="1254565"/>
            <a:ext cx="5324341" cy="4908885"/>
          </a:xfrm>
          <a:prstGeom prst="rect">
            <a:avLst/>
          </a:prstGeom>
        </p:spPr>
      </p:pic>
      <p:pic>
        <p:nvPicPr>
          <p:cNvPr id="4" name="Picture 3" descr="Darivanje krvi | Udruga darivatelja krvi">
            <a:extLst>
              <a:ext uri="{FF2B5EF4-FFF2-40B4-BE49-F238E27FC236}">
                <a16:creationId xmlns:a16="http://schemas.microsoft.com/office/drawing/2014/main" id="{E8AE0DF0-1D33-1A94-9763-0805CA1E7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7699807" y="3115048"/>
            <a:ext cx="1467160" cy="145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E9122455-4E1C-6FBD-FB27-9E02A3080ED2}"/>
              </a:ext>
            </a:extLst>
          </p:cNvPr>
          <p:cNvSpPr/>
          <p:nvPr/>
        </p:nvSpPr>
        <p:spPr>
          <a:xfrm>
            <a:off x="6007930" y="4710390"/>
            <a:ext cx="5904336" cy="1453060"/>
          </a:xfrm>
          <a:prstGeom prst="wedgeRectCallout">
            <a:avLst>
              <a:gd name="adj1" fmla="val 2588"/>
              <a:gd name="adj2" fmla="val -71996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Istraži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koji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ciljevi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programa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cijepljenja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docjepljivanja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Protiv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kojih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si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se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bolesti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dosad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cijepio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lang="en-US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cijepila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AD53B9-3A8D-25AC-E6B8-9ACEF2EF10FA}"/>
              </a:ext>
            </a:extLst>
          </p:cNvPr>
          <p:cNvSpPr txBox="1"/>
          <p:nvPr/>
        </p:nvSpPr>
        <p:spPr>
          <a:xfrm>
            <a:off x="5818272" y="854167"/>
            <a:ext cx="609399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Glavna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su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obilježja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stečene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imunosti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ciljano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djelovanje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protiv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točno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određenog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uzročnika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bolesti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dugotrajan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učinak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koji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proizlazi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iz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imunosnog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pamćenja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. Ta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su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obilježja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temelj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za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primjenu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cjepiva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zaštitu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od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ponovnih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infekcija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5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DDBE5-C842-52B6-232C-347998EBE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FC0244A-108F-F5A4-5CB9-FA4793BA0DCD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4799474A-5008-1EEF-E857-BA0FFA62A17A}"/>
              </a:ext>
            </a:extLst>
          </p:cNvPr>
          <p:cNvSpPr/>
          <p:nvPr/>
        </p:nvSpPr>
        <p:spPr>
          <a:xfrm>
            <a:off x="4415660" y="2907686"/>
            <a:ext cx="1765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IMUNOST</a:t>
            </a:r>
          </a:p>
        </p:txBody>
      </p:sp>
      <p:cxnSp>
        <p:nvCxnSpPr>
          <p:cNvPr id="4" name="Ravni poveznik 4">
            <a:extLst>
              <a:ext uri="{FF2B5EF4-FFF2-40B4-BE49-F238E27FC236}">
                <a16:creationId xmlns:a16="http://schemas.microsoft.com/office/drawing/2014/main" id="{55E2B954-C646-8B19-AA55-E8D18E5B8850}"/>
              </a:ext>
            </a:extLst>
          </p:cNvPr>
          <p:cNvCxnSpPr>
            <a:cxnSpLocks/>
          </p:cNvCxnSpPr>
          <p:nvPr/>
        </p:nvCxnSpPr>
        <p:spPr>
          <a:xfrm>
            <a:off x="5298274" y="3342334"/>
            <a:ext cx="0" cy="2963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ni poveznik 5">
            <a:extLst>
              <a:ext uri="{FF2B5EF4-FFF2-40B4-BE49-F238E27FC236}">
                <a16:creationId xmlns:a16="http://schemas.microsoft.com/office/drawing/2014/main" id="{1E464987-7DA3-CAA5-90CA-1572BA9DD0EA}"/>
              </a:ext>
            </a:extLst>
          </p:cNvPr>
          <p:cNvCxnSpPr>
            <a:cxnSpLocks/>
          </p:cNvCxnSpPr>
          <p:nvPr/>
        </p:nvCxnSpPr>
        <p:spPr>
          <a:xfrm flipH="1">
            <a:off x="2873275" y="3638646"/>
            <a:ext cx="47283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vni poveznik sa strelicom 10">
            <a:extLst>
              <a:ext uri="{FF2B5EF4-FFF2-40B4-BE49-F238E27FC236}">
                <a16:creationId xmlns:a16="http://schemas.microsoft.com/office/drawing/2014/main" id="{D86F4E87-DDF0-8FC6-623C-686F80FAE78D}"/>
              </a:ext>
            </a:extLst>
          </p:cNvPr>
          <p:cNvCxnSpPr/>
          <p:nvPr/>
        </p:nvCxnSpPr>
        <p:spPr>
          <a:xfrm>
            <a:off x="2873274" y="3638646"/>
            <a:ext cx="0" cy="4339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sa strelicom 11">
            <a:extLst>
              <a:ext uri="{FF2B5EF4-FFF2-40B4-BE49-F238E27FC236}">
                <a16:creationId xmlns:a16="http://schemas.microsoft.com/office/drawing/2014/main" id="{59D82528-E8F6-E87F-19AD-79914D1F44A3}"/>
              </a:ext>
            </a:extLst>
          </p:cNvPr>
          <p:cNvCxnSpPr/>
          <p:nvPr/>
        </p:nvCxnSpPr>
        <p:spPr>
          <a:xfrm>
            <a:off x="7601644" y="3638646"/>
            <a:ext cx="0" cy="4339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avokutnik 14">
            <a:extLst>
              <a:ext uri="{FF2B5EF4-FFF2-40B4-BE49-F238E27FC236}">
                <a16:creationId xmlns:a16="http://schemas.microsoft.com/office/drawing/2014/main" id="{9CB27362-D6BE-8F81-B71E-7DA419D27A1C}"/>
              </a:ext>
            </a:extLst>
          </p:cNvPr>
          <p:cNvSpPr/>
          <p:nvPr/>
        </p:nvSpPr>
        <p:spPr>
          <a:xfrm>
            <a:off x="1030407" y="4714120"/>
            <a:ext cx="354701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u tijelu od rođenja</a:t>
            </a:r>
          </a:p>
        </p:txBody>
      </p:sp>
      <p:sp>
        <p:nvSpPr>
          <p:cNvPr id="9" name="Pravokutnik 15">
            <a:extLst>
              <a:ext uri="{FF2B5EF4-FFF2-40B4-BE49-F238E27FC236}">
                <a16:creationId xmlns:a16="http://schemas.microsoft.com/office/drawing/2014/main" id="{8D99717B-8FDD-EE7C-CF7F-D192581AB539}"/>
              </a:ext>
            </a:extLst>
          </p:cNvPr>
          <p:cNvSpPr/>
          <p:nvPr/>
        </p:nvSpPr>
        <p:spPr>
          <a:xfrm>
            <a:off x="1169121" y="4129221"/>
            <a:ext cx="3408305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prirođena imunost </a:t>
            </a:r>
            <a:endParaRPr lang="hr-HR" sz="2800" dirty="0">
              <a:latin typeface="Comic Sans MS" panose="030F0702030302020204" pitchFamily="66" charset="0"/>
            </a:endParaRPr>
          </a:p>
        </p:txBody>
      </p:sp>
      <p:sp>
        <p:nvSpPr>
          <p:cNvPr id="11" name="Pravokutnik 16">
            <a:extLst>
              <a:ext uri="{FF2B5EF4-FFF2-40B4-BE49-F238E27FC236}">
                <a16:creationId xmlns:a16="http://schemas.microsoft.com/office/drawing/2014/main" id="{F1F3F330-1315-3443-1B58-5344595F3123}"/>
              </a:ext>
            </a:extLst>
          </p:cNvPr>
          <p:cNvSpPr/>
          <p:nvPr/>
        </p:nvSpPr>
        <p:spPr>
          <a:xfrm>
            <a:off x="6094660" y="4072599"/>
            <a:ext cx="3013967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stečena imunost </a:t>
            </a:r>
            <a:endParaRPr lang="hr-HR" sz="2800" dirty="0">
              <a:latin typeface="Comic Sans MS" panose="030F0702030302020204" pitchFamily="66" charset="0"/>
            </a:endParaRPr>
          </a:p>
        </p:txBody>
      </p:sp>
      <p:cxnSp>
        <p:nvCxnSpPr>
          <p:cNvPr id="12" name="Ravni poveznik sa strelicom 18">
            <a:extLst>
              <a:ext uri="{FF2B5EF4-FFF2-40B4-BE49-F238E27FC236}">
                <a16:creationId xmlns:a16="http://schemas.microsoft.com/office/drawing/2014/main" id="{634FA5A1-9E91-BA5D-DBBF-8F33E72D0E0A}"/>
              </a:ext>
            </a:extLst>
          </p:cNvPr>
          <p:cNvCxnSpPr>
            <a:cxnSpLocks/>
          </p:cNvCxnSpPr>
          <p:nvPr/>
        </p:nvCxnSpPr>
        <p:spPr>
          <a:xfrm flipH="1">
            <a:off x="6962234" y="4601697"/>
            <a:ext cx="524979" cy="3966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9">
            <a:extLst>
              <a:ext uri="{FF2B5EF4-FFF2-40B4-BE49-F238E27FC236}">
                <a16:creationId xmlns:a16="http://schemas.microsoft.com/office/drawing/2014/main" id="{406B1376-5342-DBB0-360C-87765675C232}"/>
              </a:ext>
            </a:extLst>
          </p:cNvPr>
          <p:cNvCxnSpPr>
            <a:cxnSpLocks/>
          </p:cNvCxnSpPr>
          <p:nvPr/>
        </p:nvCxnSpPr>
        <p:spPr>
          <a:xfrm>
            <a:off x="8032024" y="4591966"/>
            <a:ext cx="645525" cy="3746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avokutnik 22">
            <a:extLst>
              <a:ext uri="{FF2B5EF4-FFF2-40B4-BE49-F238E27FC236}">
                <a16:creationId xmlns:a16="http://schemas.microsoft.com/office/drawing/2014/main" id="{1DBD043D-4E72-3167-3AAB-8E018A33789D}"/>
              </a:ext>
            </a:extLst>
          </p:cNvPr>
          <p:cNvSpPr/>
          <p:nvPr/>
        </p:nvSpPr>
        <p:spPr>
          <a:xfrm>
            <a:off x="3767123" y="5573761"/>
            <a:ext cx="4077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nakon što smo preboljeli zaraznu bolest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15" name="Pravokutnik 23">
            <a:extLst>
              <a:ext uri="{FF2B5EF4-FFF2-40B4-BE49-F238E27FC236}">
                <a16:creationId xmlns:a16="http://schemas.microsoft.com/office/drawing/2014/main" id="{D0337EE7-D6E1-8397-4C74-E698D09FFED0}"/>
              </a:ext>
            </a:extLst>
          </p:cNvPr>
          <p:cNvSpPr/>
          <p:nvPr/>
        </p:nvSpPr>
        <p:spPr>
          <a:xfrm>
            <a:off x="4870954" y="5045042"/>
            <a:ext cx="2665048" cy="461665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prirodno stečena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16" name="Pravokutnik 24">
            <a:extLst>
              <a:ext uri="{FF2B5EF4-FFF2-40B4-BE49-F238E27FC236}">
                <a16:creationId xmlns:a16="http://schemas.microsoft.com/office/drawing/2014/main" id="{DF911A12-723E-D4BA-508D-12C45B1C1FFA}"/>
              </a:ext>
            </a:extLst>
          </p:cNvPr>
          <p:cNvSpPr/>
          <p:nvPr/>
        </p:nvSpPr>
        <p:spPr>
          <a:xfrm>
            <a:off x="7981131" y="5001449"/>
            <a:ext cx="2665048" cy="461665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umjetno stečena  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17" name="Pravokutnik 25">
            <a:extLst>
              <a:ext uri="{FF2B5EF4-FFF2-40B4-BE49-F238E27FC236}">
                <a16:creationId xmlns:a16="http://schemas.microsoft.com/office/drawing/2014/main" id="{81F3D0D7-70A1-137A-8882-D0F62421691A}"/>
              </a:ext>
            </a:extLst>
          </p:cNvPr>
          <p:cNvSpPr/>
          <p:nvPr/>
        </p:nvSpPr>
        <p:spPr>
          <a:xfrm>
            <a:off x="7461696" y="5497986"/>
            <a:ext cx="3703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cijepljenje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C85D83-8CFE-1A5C-AFB5-694E8550BB98}"/>
              </a:ext>
            </a:extLst>
          </p:cNvPr>
          <p:cNvSpPr txBox="1"/>
          <p:nvPr/>
        </p:nvSpPr>
        <p:spPr>
          <a:xfrm>
            <a:off x="366279" y="914823"/>
            <a:ext cx="109899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LIMFNI SUSTAV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- </a:t>
            </a:r>
            <a:r>
              <a:rPr lang="en-US" sz="2800" dirty="0" err="1">
                <a:latin typeface="Comic Sans MS" panose="030F0702030302020204" pitchFamily="66" charset="0"/>
              </a:rPr>
              <a:t>limfa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 err="1">
                <a:latin typeface="Comic Sans MS" panose="030F0702030302020204" pitchFamily="66" charset="0"/>
              </a:rPr>
              <a:t>limfne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žile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 err="1">
                <a:latin typeface="Comic Sans MS" panose="030F0702030302020204" pitchFamily="66" charset="0"/>
              </a:rPr>
              <a:t>primarni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i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sekundarni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limfni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organi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                      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               </a:t>
            </a:r>
            <a:r>
              <a:rPr lang="en-US" sz="2800" dirty="0" err="1">
                <a:latin typeface="Comic Sans MS" panose="030F0702030302020204" pitchFamily="66" charset="0"/>
              </a:rPr>
              <a:t>koštana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srž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i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timus</a:t>
            </a:r>
            <a:r>
              <a:rPr lang="en-US" sz="2800" dirty="0">
                <a:latin typeface="Comic Sans MS" panose="030F0702030302020204" pitchFamily="66" charset="0"/>
              </a:rPr>
              <a:t>       </a:t>
            </a:r>
            <a:r>
              <a:rPr lang="en-US" sz="2800" dirty="0" err="1">
                <a:latin typeface="Comic Sans MS" panose="030F0702030302020204" pitchFamily="66" charset="0"/>
              </a:rPr>
              <a:t>krajnici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 err="1">
                <a:latin typeface="Comic Sans MS" panose="030F0702030302020204" pitchFamily="66" charset="0"/>
              </a:rPr>
              <a:t>slezena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 err="1">
                <a:latin typeface="Comic Sans MS" panose="030F0702030302020204" pitchFamily="66" charset="0"/>
              </a:rPr>
              <a:t>limfni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čvorovi</a:t>
            </a:r>
            <a:endParaRPr lang="hr-HR" sz="2800" dirty="0">
              <a:latin typeface="Comic Sans MS" panose="030F0702030302020204" pitchFamily="66" charset="0"/>
            </a:endParaRPr>
          </a:p>
        </p:txBody>
      </p:sp>
      <p:cxnSp>
        <p:nvCxnSpPr>
          <p:cNvPr id="28" name="Ravni poveznik sa strelicom 18">
            <a:extLst>
              <a:ext uri="{FF2B5EF4-FFF2-40B4-BE49-F238E27FC236}">
                <a16:creationId xmlns:a16="http://schemas.microsoft.com/office/drawing/2014/main" id="{3B2970B8-A5C2-38BC-39A4-FCD2C29D3386}"/>
              </a:ext>
            </a:extLst>
          </p:cNvPr>
          <p:cNvCxnSpPr>
            <a:cxnSpLocks/>
          </p:cNvCxnSpPr>
          <p:nvPr/>
        </p:nvCxnSpPr>
        <p:spPr>
          <a:xfrm>
            <a:off x="4342923" y="1731424"/>
            <a:ext cx="0" cy="3338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vni poveznik sa strelicom 18">
            <a:extLst>
              <a:ext uri="{FF2B5EF4-FFF2-40B4-BE49-F238E27FC236}">
                <a16:creationId xmlns:a16="http://schemas.microsoft.com/office/drawing/2014/main" id="{E903E3C4-B0D5-FFD8-3C8F-A922D58B7690}"/>
              </a:ext>
            </a:extLst>
          </p:cNvPr>
          <p:cNvCxnSpPr>
            <a:cxnSpLocks/>
          </p:cNvCxnSpPr>
          <p:nvPr/>
        </p:nvCxnSpPr>
        <p:spPr>
          <a:xfrm>
            <a:off x="6636327" y="1822764"/>
            <a:ext cx="0" cy="3338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Hand holding pencil drawing illustration, writing gesture concept, black white sketch style, creative education symbol, human hand outline art">
            <a:extLst>
              <a:ext uri="{FF2B5EF4-FFF2-40B4-BE49-F238E27FC236}">
                <a16:creationId xmlns:a16="http://schemas.microsoft.com/office/drawing/2014/main" id="{DBB73079-49D7-916F-52AC-A4346CF70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" r="53189"/>
          <a:stretch>
            <a:fillRect/>
          </a:stretch>
        </p:blipFill>
        <p:spPr bwMode="auto">
          <a:xfrm rot="894962">
            <a:off x="11007582" y="927903"/>
            <a:ext cx="923856" cy="8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6811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F0948-9623-664E-B180-1BBF9B6DF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3CEC2AA-1310-27FB-EEF2-D76F9115C5F7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5" name="Picture 3" descr="Pencil and Paper Clip Art Image - ClipSafari">
            <a:extLst>
              <a:ext uri="{FF2B5EF4-FFF2-40B4-BE49-F238E27FC236}">
                <a16:creationId xmlns:a16="http://schemas.microsoft.com/office/drawing/2014/main" id="{287DC0FF-7884-ECA1-39EA-A4D2AD395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408" y="263199"/>
            <a:ext cx="2215567" cy="169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3AF0F2-C8D4-F232-0ABD-FEA8717B7DDE}"/>
              </a:ext>
            </a:extLst>
          </p:cNvPr>
          <p:cNvSpPr txBox="1"/>
          <p:nvPr/>
        </p:nvSpPr>
        <p:spPr>
          <a:xfrm>
            <a:off x="623454" y="1130592"/>
            <a:ext cx="3553691" cy="461665"/>
          </a:xfrm>
          <a:custGeom>
            <a:avLst/>
            <a:gdLst>
              <a:gd name="csX0" fmla="*/ 0 w 3553691"/>
              <a:gd name="csY0" fmla="*/ 0 h 461665"/>
              <a:gd name="csX1" fmla="*/ 592282 w 3553691"/>
              <a:gd name="csY1" fmla="*/ 0 h 461665"/>
              <a:gd name="csX2" fmla="*/ 1220101 w 3553691"/>
              <a:gd name="csY2" fmla="*/ 0 h 461665"/>
              <a:gd name="csX3" fmla="*/ 1883456 w 3553691"/>
              <a:gd name="csY3" fmla="*/ 0 h 461665"/>
              <a:gd name="csX4" fmla="*/ 2369127 w 3553691"/>
              <a:gd name="csY4" fmla="*/ 0 h 461665"/>
              <a:gd name="csX5" fmla="*/ 2890335 w 3553691"/>
              <a:gd name="csY5" fmla="*/ 0 h 461665"/>
              <a:gd name="csX6" fmla="*/ 3553691 w 3553691"/>
              <a:gd name="csY6" fmla="*/ 0 h 461665"/>
              <a:gd name="csX7" fmla="*/ 3553691 w 3553691"/>
              <a:gd name="csY7" fmla="*/ 461665 h 461665"/>
              <a:gd name="csX8" fmla="*/ 2890335 w 3553691"/>
              <a:gd name="csY8" fmla="*/ 461665 h 461665"/>
              <a:gd name="csX9" fmla="*/ 2298054 w 3553691"/>
              <a:gd name="csY9" fmla="*/ 461665 h 461665"/>
              <a:gd name="csX10" fmla="*/ 1776846 w 3553691"/>
              <a:gd name="csY10" fmla="*/ 461665 h 461665"/>
              <a:gd name="csX11" fmla="*/ 1220101 w 3553691"/>
              <a:gd name="csY11" fmla="*/ 461665 h 461665"/>
              <a:gd name="csX12" fmla="*/ 556745 w 3553691"/>
              <a:gd name="csY12" fmla="*/ 461665 h 461665"/>
              <a:gd name="csX13" fmla="*/ 0 w 3553691"/>
              <a:gd name="csY13" fmla="*/ 461665 h 461665"/>
              <a:gd name="csX14" fmla="*/ 0 w 3553691"/>
              <a:gd name="csY14" fmla="*/ 0 h 461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553691" h="461665" fill="none" extrusionOk="0">
                <a:moveTo>
                  <a:pt x="0" y="0"/>
                </a:moveTo>
                <a:cubicBezTo>
                  <a:pt x="260402" y="-4098"/>
                  <a:pt x="450110" y="23984"/>
                  <a:pt x="592282" y="0"/>
                </a:cubicBezTo>
                <a:cubicBezTo>
                  <a:pt x="734454" y="-23984"/>
                  <a:pt x="1058882" y="2711"/>
                  <a:pt x="1220101" y="0"/>
                </a:cubicBezTo>
                <a:cubicBezTo>
                  <a:pt x="1381320" y="-2711"/>
                  <a:pt x="1607004" y="29220"/>
                  <a:pt x="1883456" y="0"/>
                </a:cubicBezTo>
                <a:cubicBezTo>
                  <a:pt x="2159909" y="-29220"/>
                  <a:pt x="2218508" y="4712"/>
                  <a:pt x="2369127" y="0"/>
                </a:cubicBezTo>
                <a:cubicBezTo>
                  <a:pt x="2519746" y="-4712"/>
                  <a:pt x="2693753" y="-2155"/>
                  <a:pt x="2890335" y="0"/>
                </a:cubicBezTo>
                <a:cubicBezTo>
                  <a:pt x="3086917" y="2155"/>
                  <a:pt x="3266261" y="-4218"/>
                  <a:pt x="3553691" y="0"/>
                </a:cubicBezTo>
                <a:cubicBezTo>
                  <a:pt x="3562424" y="197112"/>
                  <a:pt x="3560984" y="352246"/>
                  <a:pt x="3553691" y="461665"/>
                </a:cubicBezTo>
                <a:cubicBezTo>
                  <a:pt x="3315807" y="472900"/>
                  <a:pt x="3109422" y="458166"/>
                  <a:pt x="2890335" y="461665"/>
                </a:cubicBezTo>
                <a:cubicBezTo>
                  <a:pt x="2671248" y="465164"/>
                  <a:pt x="2447720" y="482322"/>
                  <a:pt x="2298054" y="461665"/>
                </a:cubicBezTo>
                <a:cubicBezTo>
                  <a:pt x="2148388" y="441008"/>
                  <a:pt x="1910568" y="485835"/>
                  <a:pt x="1776846" y="461665"/>
                </a:cubicBezTo>
                <a:cubicBezTo>
                  <a:pt x="1643124" y="437495"/>
                  <a:pt x="1431690" y="486342"/>
                  <a:pt x="1220101" y="461665"/>
                </a:cubicBezTo>
                <a:cubicBezTo>
                  <a:pt x="1008513" y="436988"/>
                  <a:pt x="774420" y="479519"/>
                  <a:pt x="556745" y="461665"/>
                </a:cubicBezTo>
                <a:cubicBezTo>
                  <a:pt x="339070" y="443811"/>
                  <a:pt x="269100" y="484130"/>
                  <a:pt x="0" y="461665"/>
                </a:cubicBezTo>
                <a:cubicBezTo>
                  <a:pt x="-14733" y="309496"/>
                  <a:pt x="-12593" y="217519"/>
                  <a:pt x="0" y="0"/>
                </a:cubicBezTo>
                <a:close/>
              </a:path>
              <a:path w="3553691" h="461665" stroke="0" extrusionOk="0">
                <a:moveTo>
                  <a:pt x="0" y="0"/>
                </a:moveTo>
                <a:cubicBezTo>
                  <a:pt x="140473" y="6587"/>
                  <a:pt x="375522" y="-2364"/>
                  <a:pt x="592282" y="0"/>
                </a:cubicBezTo>
                <a:cubicBezTo>
                  <a:pt x="809042" y="2364"/>
                  <a:pt x="1077092" y="-27287"/>
                  <a:pt x="1255637" y="0"/>
                </a:cubicBezTo>
                <a:cubicBezTo>
                  <a:pt x="1434182" y="27287"/>
                  <a:pt x="1646615" y="-5680"/>
                  <a:pt x="1812382" y="0"/>
                </a:cubicBezTo>
                <a:cubicBezTo>
                  <a:pt x="1978150" y="5680"/>
                  <a:pt x="2140287" y="20985"/>
                  <a:pt x="2404664" y="0"/>
                </a:cubicBezTo>
                <a:cubicBezTo>
                  <a:pt x="2669041" y="-20985"/>
                  <a:pt x="2902271" y="-6052"/>
                  <a:pt x="3032483" y="0"/>
                </a:cubicBezTo>
                <a:cubicBezTo>
                  <a:pt x="3162695" y="6052"/>
                  <a:pt x="3328490" y="15969"/>
                  <a:pt x="3553691" y="0"/>
                </a:cubicBezTo>
                <a:cubicBezTo>
                  <a:pt x="3571815" y="149862"/>
                  <a:pt x="3556923" y="349966"/>
                  <a:pt x="3553691" y="461665"/>
                </a:cubicBezTo>
                <a:cubicBezTo>
                  <a:pt x="3278963" y="452552"/>
                  <a:pt x="3180466" y="443271"/>
                  <a:pt x="2996946" y="461665"/>
                </a:cubicBezTo>
                <a:cubicBezTo>
                  <a:pt x="2813427" y="480059"/>
                  <a:pt x="2696332" y="465771"/>
                  <a:pt x="2440201" y="461665"/>
                </a:cubicBezTo>
                <a:cubicBezTo>
                  <a:pt x="2184071" y="457559"/>
                  <a:pt x="2078110" y="436559"/>
                  <a:pt x="1847919" y="461665"/>
                </a:cubicBezTo>
                <a:cubicBezTo>
                  <a:pt x="1617728" y="486771"/>
                  <a:pt x="1490055" y="485619"/>
                  <a:pt x="1362248" y="461665"/>
                </a:cubicBezTo>
                <a:cubicBezTo>
                  <a:pt x="1234441" y="437711"/>
                  <a:pt x="1033183" y="443028"/>
                  <a:pt x="734429" y="461665"/>
                </a:cubicBezTo>
                <a:cubicBezTo>
                  <a:pt x="435675" y="480302"/>
                  <a:pt x="353684" y="455034"/>
                  <a:pt x="0" y="461665"/>
                </a:cubicBezTo>
                <a:cubicBezTo>
                  <a:pt x="7348" y="267771"/>
                  <a:pt x="2060" y="139678"/>
                  <a:pt x="0" y="0"/>
                </a:cubicBezTo>
                <a:close/>
              </a:path>
            </a:pathLst>
          </a:custGeom>
          <a:solidFill>
            <a:srgbClr val="FDE8E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19912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REFLEKSIJA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AAE53-179C-9E9A-0A93-21B106AA790C}"/>
              </a:ext>
            </a:extLst>
          </p:cNvPr>
          <p:cNvSpPr txBox="1"/>
          <p:nvPr/>
        </p:nvSpPr>
        <p:spPr>
          <a:xfrm>
            <a:off x="851218" y="1900528"/>
            <a:ext cx="1041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mic Sans MS" panose="030F0702030302020204" pitchFamily="66" charset="0"/>
              </a:rPr>
              <a:t>Usporedite</a:t>
            </a:r>
            <a:r>
              <a:rPr lang="en-US" sz="2400" dirty="0">
                <a:latin typeface="Comic Sans MS" panose="030F0702030302020204" pitchFamily="66" charset="0"/>
              </a:rPr>
              <a:t> u </a:t>
            </a:r>
            <a:r>
              <a:rPr lang="en-US" sz="2400" dirty="0" err="1">
                <a:latin typeface="Comic Sans MS" panose="030F0702030302020204" pitchFamily="66" charset="0"/>
              </a:rPr>
              <a:t>paru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limfni</a:t>
            </a:r>
            <a:r>
              <a:rPr lang="en-US" sz="2400" dirty="0">
                <a:latin typeface="Comic Sans MS" panose="030F0702030302020204" pitchFamily="66" charset="0"/>
              </a:rPr>
              <a:t> i </a:t>
            </a:r>
            <a:r>
              <a:rPr lang="en-US" sz="2400" dirty="0" err="1">
                <a:latin typeface="Comic Sans MS" panose="030F0702030302020204" pitchFamily="66" charset="0"/>
              </a:rPr>
              <a:t>imunosni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sustav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pomoću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Vennovog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dijagrama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A063F3-BF16-1BD9-35C9-8FA75AD3018F}"/>
              </a:ext>
            </a:extLst>
          </p:cNvPr>
          <p:cNvSpPr/>
          <p:nvPr/>
        </p:nvSpPr>
        <p:spPr>
          <a:xfrm>
            <a:off x="1319646" y="3273136"/>
            <a:ext cx="3667991" cy="29479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514889-F7F1-175B-CDCC-C44E53A12166}"/>
              </a:ext>
            </a:extLst>
          </p:cNvPr>
          <p:cNvSpPr/>
          <p:nvPr/>
        </p:nvSpPr>
        <p:spPr>
          <a:xfrm>
            <a:off x="3536374" y="3273136"/>
            <a:ext cx="3667991" cy="294794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5A1A56-2595-AD3A-DB58-1F7E24540257}"/>
              </a:ext>
            </a:extLst>
          </p:cNvPr>
          <p:cNvSpPr txBox="1"/>
          <p:nvPr/>
        </p:nvSpPr>
        <p:spPr>
          <a:xfrm>
            <a:off x="1756064" y="2670464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LIMFNI SUSTAV                 IMUNOSNI SUSTAV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198B6D0-CD3C-C8D0-6881-EF0D2601A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545" y="3030712"/>
            <a:ext cx="4032455" cy="2564048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C7DE82C2-F580-6CAA-0095-C83E5245D376}"/>
              </a:ext>
            </a:extLst>
          </p:cNvPr>
          <p:cNvSpPr txBox="1"/>
          <p:nvPr/>
        </p:nvSpPr>
        <p:spPr>
          <a:xfrm>
            <a:off x="8237031" y="3883838"/>
            <a:ext cx="3675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 Riješi RB: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str. 20, zadaci 1.-3.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4" name="Picture 4" descr="Brain thinking Images - Free Download on Freepik">
            <a:extLst>
              <a:ext uri="{FF2B5EF4-FFF2-40B4-BE49-F238E27FC236}">
                <a16:creationId xmlns:a16="http://schemas.microsoft.com/office/drawing/2014/main" id="{DD0F89B1-D550-EB0B-B77E-EC2A50B34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16" y="5141371"/>
            <a:ext cx="1093361" cy="109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49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9C648-321E-5226-FFD8-853BDD236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5577655-0977-F6DA-445D-C15D2DAD62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7188" t="39810" r="28461" b="51969"/>
          <a:stretch/>
        </p:blipFill>
        <p:spPr>
          <a:xfrm>
            <a:off x="8513522" y="2284261"/>
            <a:ext cx="1466220" cy="1557694"/>
          </a:xfrm>
          <a:prstGeom prst="flowChartConnector">
            <a:avLst/>
          </a:prstGeom>
        </p:spPr>
      </p:pic>
      <p:sp>
        <p:nvSpPr>
          <p:cNvPr id="3" name="Dijagram toka: Kraj 10">
            <a:extLst>
              <a:ext uri="{FF2B5EF4-FFF2-40B4-BE49-F238E27FC236}">
                <a16:creationId xmlns:a16="http://schemas.microsoft.com/office/drawing/2014/main" id="{15138FEF-1B53-38E4-B818-7068470E3F7A}"/>
              </a:ext>
            </a:extLst>
          </p:cNvPr>
          <p:cNvSpPr/>
          <p:nvPr/>
        </p:nvSpPr>
        <p:spPr>
          <a:xfrm>
            <a:off x="1673582" y="3854245"/>
            <a:ext cx="8306160" cy="2169904"/>
          </a:xfrm>
          <a:prstGeom prst="flowChartTerminator">
            <a:avLst/>
          </a:prstGeom>
          <a:solidFill>
            <a:srgbClr val="FFA2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>
              <a:solidFill>
                <a:srgbClr val="E27ACE"/>
              </a:solidFill>
            </a:endParaRPr>
          </a:p>
        </p:txBody>
      </p:sp>
      <p:sp>
        <p:nvSpPr>
          <p:cNvPr id="4" name="TekstniOkvir 10">
            <a:extLst>
              <a:ext uri="{FF2B5EF4-FFF2-40B4-BE49-F238E27FC236}">
                <a16:creationId xmlns:a16="http://schemas.microsoft.com/office/drawing/2014/main" id="{D79AF055-BD5D-E1BC-B9D0-61AB8D5E3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980" y="4170494"/>
            <a:ext cx="681403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b="1" dirty="0">
                <a:latin typeface="Comic Sans MS" panose="030F0702030302020204" pitchFamily="66" charset="0"/>
              </a:rPr>
              <a:t>Udžbenik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Comic Sans MS" panose="030F0702030302020204" pitchFamily="66" charset="0"/>
              </a:rPr>
              <a:t>Znam li odgovoriti? </a:t>
            </a:r>
            <a:r>
              <a:rPr lang="hr-HR" altLang="sr-Latn-RS" b="1" dirty="0">
                <a:latin typeface="Comic Sans MS" panose="030F0702030302020204" pitchFamily="66" charset="0"/>
              </a:rPr>
              <a:t>str. </a:t>
            </a:r>
            <a:r>
              <a:rPr lang="en-US" altLang="sr-Latn-RS" b="1" dirty="0">
                <a:latin typeface="Comic Sans MS" panose="030F0702030302020204" pitchFamily="66" charset="0"/>
              </a:rPr>
              <a:t>33</a:t>
            </a:r>
            <a:r>
              <a:rPr lang="hr-HR" altLang="sr-Latn-RS" b="1" dirty="0">
                <a:latin typeface="Comic Sans MS" panose="030F0702030302020204" pitchFamily="66" charset="0"/>
              </a:rPr>
              <a:t>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Comic Sans MS" panose="030F0702030302020204" pitchFamily="66" charset="0"/>
              </a:rPr>
              <a:t>(domaća zadaća)</a:t>
            </a:r>
          </a:p>
        </p:txBody>
      </p:sp>
      <p:pic>
        <p:nvPicPr>
          <p:cNvPr id="5" name="Picture 2" descr="Homework cartoon background vector free download">
            <a:extLst>
              <a:ext uri="{FF2B5EF4-FFF2-40B4-BE49-F238E27FC236}">
                <a16:creationId xmlns:a16="http://schemas.microsoft.com/office/drawing/2014/main" id="{0EEA1D09-EE9C-B737-F45A-4AD061B1C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226" y="1271013"/>
            <a:ext cx="2823702" cy="282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0ED1FD-E3DC-9889-6FB0-B1389F5DE6B9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</p:spTree>
    <p:extLst>
      <p:ext uri="{BB962C8B-B14F-4D97-AF65-F5344CB8AC3E}">
        <p14:creationId xmlns:p14="http://schemas.microsoft.com/office/powerpoint/2010/main" val="14294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8FA69-C5FE-F87B-7C47-3ABF77303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4397960-60A2-1972-C7C2-93BBF6E1FAEE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52319A-EFF1-2157-3A93-47ADEF8A48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55" b="45871"/>
          <a:stretch>
            <a:fillRect/>
          </a:stretch>
        </p:blipFill>
        <p:spPr>
          <a:xfrm>
            <a:off x="143796" y="1860077"/>
            <a:ext cx="3377988" cy="3137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A01C6B-0353-AA4A-8DB7-7182DA234160}"/>
              </a:ext>
            </a:extLst>
          </p:cNvPr>
          <p:cNvSpPr txBox="1"/>
          <p:nvPr/>
        </p:nvSpPr>
        <p:spPr>
          <a:xfrm>
            <a:off x="153321" y="86378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SASTAV KRVI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243CE1C4-3C91-89D7-93DA-F77594074DDD}"/>
              </a:ext>
            </a:extLst>
          </p:cNvPr>
          <p:cNvSpPr/>
          <p:nvPr/>
        </p:nvSpPr>
        <p:spPr>
          <a:xfrm>
            <a:off x="2439321" y="5470995"/>
            <a:ext cx="5581650" cy="721397"/>
          </a:xfrm>
          <a:prstGeom prst="wedgeRectCallout">
            <a:avLst>
              <a:gd name="adj1" fmla="val -58249"/>
              <a:gd name="adj2" fmla="val 16450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Koje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je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boje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krvna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plazma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Što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čini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najveći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dio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krvne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plazme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5" name="Picture 4" descr="Darivanje krvi | Udruga darivatelja krvi">
            <a:extLst>
              <a:ext uri="{FF2B5EF4-FFF2-40B4-BE49-F238E27FC236}">
                <a16:creationId xmlns:a16="http://schemas.microsoft.com/office/drawing/2014/main" id="{A8701BC8-3E9F-71FA-750F-D398542F3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727301" y="5284039"/>
            <a:ext cx="983511" cy="97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1161E4-1423-ECC6-2162-3F37206C48BC}"/>
              </a:ext>
            </a:extLst>
          </p:cNvPr>
          <p:cNvSpPr txBox="1"/>
          <p:nvPr/>
        </p:nvSpPr>
        <p:spPr>
          <a:xfrm>
            <a:off x="4207138" y="754526"/>
            <a:ext cx="591502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KRVNA PLAZMA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Comic Sans MS" panose="030F0702030302020204" pitchFamily="66" charset="0"/>
              </a:rPr>
              <a:t>tekući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dio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krvi</a:t>
            </a:r>
            <a:endParaRPr lang="en-US" sz="20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Comic Sans MS" panose="030F0702030302020204" pitchFamily="66" charset="0"/>
              </a:rPr>
              <a:t>žućkaste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boje</a:t>
            </a:r>
            <a:endParaRPr lang="en-US" sz="2000" dirty="0">
              <a:latin typeface="Comic Sans MS" panose="030F0702030302020204" pitchFamily="66" charset="0"/>
            </a:endParaRPr>
          </a:p>
          <a:p>
            <a:endParaRPr lang="en-US" sz="2000" dirty="0">
              <a:latin typeface="Comic Sans MS" panose="030F0702030302020204" pitchFamily="66" charset="0"/>
            </a:endParaRPr>
          </a:p>
          <a:p>
            <a:r>
              <a:rPr lang="en-US" sz="2400" b="1" u="sng" dirty="0">
                <a:latin typeface="Comic Sans MS" panose="030F0702030302020204" pitchFamily="66" charset="0"/>
              </a:rPr>
              <a:t>SASTAV: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90% </a:t>
            </a:r>
            <a:r>
              <a:rPr lang="en-US" sz="2200" dirty="0" err="1">
                <a:latin typeface="Comic Sans MS" panose="030F0702030302020204" pitchFamily="66" charset="0"/>
              </a:rPr>
              <a:t>voda</a:t>
            </a:r>
            <a:r>
              <a:rPr lang="en-US" sz="2200" dirty="0">
                <a:latin typeface="Comic Sans MS" panose="030F0702030302020204" pitchFamily="66" charset="0"/>
              </a:rPr>
              <a:t> + </a:t>
            </a:r>
            <a:r>
              <a:rPr lang="en-US" sz="2200" dirty="0" err="1">
                <a:latin typeface="Comic Sans MS" panose="030F0702030302020204" pitchFamily="66" charset="0"/>
              </a:rPr>
              <a:t>organske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tvari</a:t>
            </a:r>
            <a:r>
              <a:rPr lang="en-US" sz="2200" dirty="0">
                <a:latin typeface="Comic Sans MS" panose="030F0702030302020204" pitchFamily="66" charset="0"/>
              </a:rPr>
              <a:t> + </a:t>
            </a:r>
            <a:r>
              <a:rPr lang="en-US" sz="2200" dirty="0" err="1">
                <a:latin typeface="Comic Sans MS" panose="030F0702030302020204" pitchFamily="66" charset="0"/>
              </a:rPr>
              <a:t>anorganske</a:t>
            </a:r>
            <a:r>
              <a:rPr lang="en-US" sz="2200" dirty="0">
                <a:latin typeface="Comic Sans MS" panose="030F0702030302020204" pitchFamily="66" charset="0"/>
              </a:rPr>
              <a:t> soli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  <a:p>
            <a:r>
              <a:rPr lang="en-US" sz="2000" dirty="0">
                <a:latin typeface="Comic Sans MS" panose="030F0702030302020204" pitchFamily="66" charset="0"/>
              </a:rPr>
              <a:t>                          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proteini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A111A12-C868-786F-6519-CDDDF10D4929}"/>
              </a:ext>
            </a:extLst>
          </p:cNvPr>
          <p:cNvCxnSpPr/>
          <p:nvPr/>
        </p:nvCxnSpPr>
        <p:spPr>
          <a:xfrm>
            <a:off x="6782729" y="2824516"/>
            <a:ext cx="0" cy="3483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71C5E1-504F-3B1C-D231-431B3399DAD2}"/>
              </a:ext>
            </a:extLst>
          </p:cNvPr>
          <p:cNvCxnSpPr/>
          <p:nvPr/>
        </p:nvCxnSpPr>
        <p:spPr>
          <a:xfrm>
            <a:off x="8830607" y="2865017"/>
            <a:ext cx="0" cy="3483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8858DB-B149-973F-C1AA-24B3057EECA3}"/>
              </a:ext>
            </a:extLst>
          </p:cNvPr>
          <p:cNvCxnSpPr/>
          <p:nvPr/>
        </p:nvCxnSpPr>
        <p:spPr>
          <a:xfrm>
            <a:off x="6782729" y="3549752"/>
            <a:ext cx="0" cy="3483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B94683-924E-9F13-F19D-1CE0B7A05488}"/>
              </a:ext>
            </a:extLst>
          </p:cNvPr>
          <p:cNvSpPr txBox="1"/>
          <p:nvPr/>
        </p:nvSpPr>
        <p:spPr>
          <a:xfrm>
            <a:off x="4804757" y="3827837"/>
            <a:ext cx="3714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latin typeface="Comic Sans MS" panose="030F0702030302020204" pitchFamily="66" charset="0"/>
              </a:rPr>
              <a:t>prijenos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tvari</a:t>
            </a:r>
            <a:endParaRPr lang="en-US" sz="2000" i="1" dirty="0">
              <a:latin typeface="Comic Sans MS" panose="030F0702030302020204" pitchFamily="66" charset="0"/>
            </a:endParaRPr>
          </a:p>
          <a:p>
            <a:pPr algn="ctr"/>
            <a:r>
              <a:rPr lang="en-US" sz="2000" i="1" dirty="0" err="1">
                <a:latin typeface="Comic Sans MS" panose="030F0702030302020204" pitchFamily="66" charset="0"/>
              </a:rPr>
              <a:t>zaštita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tijela</a:t>
            </a:r>
            <a:endParaRPr lang="en-US" sz="2000" i="1" dirty="0">
              <a:latin typeface="Comic Sans MS" panose="030F0702030302020204" pitchFamily="66" charset="0"/>
            </a:endParaRPr>
          </a:p>
          <a:p>
            <a:pPr algn="ctr"/>
            <a:r>
              <a:rPr lang="en-US" sz="2000" i="1" dirty="0" err="1">
                <a:latin typeface="Comic Sans MS" panose="030F0702030302020204" pitchFamily="66" charset="0"/>
              </a:rPr>
              <a:t>zgrušavanje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krvi</a:t>
            </a:r>
            <a:r>
              <a:rPr lang="en-US" sz="2000" i="1" dirty="0">
                <a:latin typeface="Comic Sans MS" panose="030F0702030302020204" pitchFamily="66" charset="0"/>
              </a:rPr>
              <a:t> (fibrinogen)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4EBDE-184D-A77C-A9F0-CA8BC907DEBD}"/>
              </a:ext>
            </a:extLst>
          </p:cNvPr>
          <p:cNvSpPr txBox="1"/>
          <p:nvPr/>
        </p:nvSpPr>
        <p:spPr>
          <a:xfrm>
            <a:off x="7653501" y="3104872"/>
            <a:ext cx="231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natrijev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klorid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D5C416-4A86-A73F-5EB8-BFE37206A33E}"/>
              </a:ext>
            </a:extLst>
          </p:cNvPr>
          <p:cNvCxnSpPr/>
          <p:nvPr/>
        </p:nvCxnSpPr>
        <p:spPr>
          <a:xfrm>
            <a:off x="8830606" y="3503328"/>
            <a:ext cx="0" cy="3483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5710D56-9FC8-0A95-BC3C-4F7CBC700418}"/>
              </a:ext>
            </a:extLst>
          </p:cNvPr>
          <p:cNvSpPr txBox="1"/>
          <p:nvPr/>
        </p:nvSpPr>
        <p:spPr>
          <a:xfrm>
            <a:off x="7789461" y="3851705"/>
            <a:ext cx="2046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latin typeface="Comic Sans MS" panose="030F0702030302020204" pitchFamily="66" charset="0"/>
              </a:rPr>
              <a:t>slani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okus</a:t>
            </a:r>
            <a:endParaRPr lang="en-US" sz="2000" i="1" dirty="0">
              <a:latin typeface="Comic Sans MS" panose="030F0702030302020204" pitchFamily="66" charset="0"/>
            </a:endParaRP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0C69A6EC-E7E3-D0BA-0A08-98C581640996}"/>
              </a:ext>
            </a:extLst>
          </p:cNvPr>
          <p:cNvSpPr/>
          <p:nvPr/>
        </p:nvSpPr>
        <p:spPr>
          <a:xfrm>
            <a:off x="2439321" y="5470995"/>
            <a:ext cx="9708740" cy="718607"/>
          </a:xfrm>
          <a:prstGeom prst="wedgeRectCallout">
            <a:avLst>
              <a:gd name="adj1" fmla="val -58249"/>
              <a:gd name="adj2" fmla="val 16450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U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kojim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je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situacijama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osobito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važna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prisutnost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fibrinogena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u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CA6EE1-7F8A-2A27-FB42-6F497A4D30AE}"/>
              </a:ext>
            </a:extLst>
          </p:cNvPr>
          <p:cNvSpPr/>
          <p:nvPr/>
        </p:nvSpPr>
        <p:spPr>
          <a:xfrm>
            <a:off x="746023" y="3038475"/>
            <a:ext cx="1104900" cy="781050"/>
          </a:xfrm>
          <a:prstGeom prst="ellipse">
            <a:avLst/>
          </a:prstGeom>
          <a:noFill/>
          <a:ln w="38100">
            <a:solidFill>
              <a:srgbClr val="FF4F4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E6DA1A-79BA-EB33-084B-659EEBCC0BFD}"/>
              </a:ext>
            </a:extLst>
          </p:cNvPr>
          <p:cNvSpPr txBox="1"/>
          <p:nvPr/>
        </p:nvSpPr>
        <p:spPr>
          <a:xfrm>
            <a:off x="1753985" y="4828392"/>
            <a:ext cx="7882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Comic Sans MS" panose="030F0702030302020204" pitchFamily="66" charset="0"/>
              </a:rPr>
              <a:t>ULOGE: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Comic Sans MS" panose="030F0702030302020204" pitchFamily="66" charset="0"/>
              </a:rPr>
              <a:t>prijenos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hranjivih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tvari</a:t>
            </a:r>
            <a:r>
              <a:rPr lang="en-US" sz="2200" dirty="0">
                <a:latin typeface="Comic Sans MS" panose="030F0702030302020204" pitchFamily="66" charset="0"/>
              </a:rPr>
              <a:t>, </a:t>
            </a:r>
            <a:r>
              <a:rPr lang="en-US" sz="2200" dirty="0" err="1">
                <a:latin typeface="Comic Sans MS" panose="030F0702030302020204" pitchFamily="66" charset="0"/>
              </a:rPr>
              <a:t>hormona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i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vitamina</a:t>
            </a:r>
            <a:r>
              <a:rPr lang="en-US" sz="2200" dirty="0">
                <a:latin typeface="Comic Sans MS" panose="030F0702030302020204" pitchFamily="66" charset="0"/>
              </a:rPr>
              <a:t> do </a:t>
            </a:r>
            <a:r>
              <a:rPr lang="en-US" sz="2200" dirty="0" err="1">
                <a:latin typeface="Comic Sans MS" panose="030F0702030302020204" pitchFamily="66" charset="0"/>
              </a:rPr>
              <a:t>stanica</a:t>
            </a:r>
            <a:endParaRPr lang="en-US" sz="22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Comic Sans MS" panose="030F0702030302020204" pitchFamily="66" charset="0"/>
              </a:rPr>
              <a:t>odvođenje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štetnih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i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otpadnih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tvari</a:t>
            </a:r>
            <a:r>
              <a:rPr lang="en-US" sz="2200" dirty="0">
                <a:latin typeface="Comic Sans MS" panose="030F0702030302020204" pitchFamily="66" charset="0"/>
              </a:rPr>
              <a:t> od </a:t>
            </a:r>
            <a:r>
              <a:rPr lang="en-US" sz="2200" dirty="0" err="1">
                <a:latin typeface="Comic Sans MS" panose="030F0702030302020204" pitchFamily="66" charset="0"/>
              </a:rPr>
              <a:t>stanica</a:t>
            </a:r>
            <a:endParaRPr lang="en-US" sz="22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Comic Sans MS" panose="030F0702030302020204" pitchFamily="66" charset="0"/>
              </a:rPr>
              <a:t>održavanje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stalne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tjelesne</a:t>
            </a:r>
            <a:r>
              <a:rPr lang="en-US" sz="2200" dirty="0">
                <a:latin typeface="Comic Sans MS" panose="030F0702030302020204" pitchFamily="66" charset="0"/>
              </a:rPr>
              <a:t> temperature</a:t>
            </a:r>
          </a:p>
        </p:txBody>
      </p:sp>
    </p:spTree>
    <p:extLst>
      <p:ext uri="{BB962C8B-B14F-4D97-AF65-F5344CB8AC3E}">
        <p14:creationId xmlns:p14="http://schemas.microsoft.com/office/powerpoint/2010/main" val="419392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11" grpId="0"/>
      <p:bldP spid="12" grpId="0"/>
      <p:bldP spid="14" grpId="0"/>
      <p:bldP spid="15" grpId="0" animBg="1"/>
      <p:bldP spid="15" grpId="1" animBg="1"/>
      <p:bldP spid="15" grpId="2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CD12F-7A59-C759-8F84-59757A127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7CBA2CF-2016-6644-9BB4-23979747D169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92357C-ABB2-A4C6-7BE7-736F92C2BC73}"/>
              </a:ext>
            </a:extLst>
          </p:cNvPr>
          <p:cNvSpPr txBox="1"/>
          <p:nvPr/>
        </p:nvSpPr>
        <p:spPr>
          <a:xfrm>
            <a:off x="258096" y="86168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SASTAV KRVI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B73920-9ABC-B715-CB01-6F8DA08B0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86" y="1384901"/>
            <a:ext cx="3200677" cy="4755292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6FB1F883-6CE3-FDB5-9AF6-A8E9DDD7A4BF}"/>
              </a:ext>
            </a:extLst>
          </p:cNvPr>
          <p:cNvSpPr/>
          <p:nvPr/>
        </p:nvSpPr>
        <p:spPr>
          <a:xfrm>
            <a:off x="7102394" y="5004186"/>
            <a:ext cx="4571999" cy="915403"/>
          </a:xfrm>
          <a:prstGeom prst="wedgeRectCallout">
            <a:avLst>
              <a:gd name="adj1" fmla="val -64193"/>
              <a:gd name="adj2" fmla="val -24561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Koja se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krvna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tjelešca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nalaze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u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sastavu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5" name="Picture 4" descr="Darivanje krvi | Udruga darivatelja krvi">
            <a:extLst>
              <a:ext uri="{FF2B5EF4-FFF2-40B4-BE49-F238E27FC236}">
                <a16:creationId xmlns:a16="http://schemas.microsoft.com/office/drawing/2014/main" id="{5DAE9614-C683-4718-6C0E-B38B36852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5142580" y="4825307"/>
            <a:ext cx="1104901" cy="109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CF473B3-6271-2D3C-738B-F634BFF74E38}"/>
              </a:ext>
            </a:extLst>
          </p:cNvPr>
          <p:cNvSpPr/>
          <p:nvPr/>
        </p:nvSpPr>
        <p:spPr>
          <a:xfrm>
            <a:off x="518388" y="3167390"/>
            <a:ext cx="1104900" cy="523220"/>
          </a:xfrm>
          <a:prstGeom prst="ellipse">
            <a:avLst/>
          </a:prstGeom>
          <a:noFill/>
          <a:ln w="38100">
            <a:solidFill>
              <a:srgbClr val="FF4F4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E46CB2F-220A-507D-F6AF-19E66705E02D}"/>
              </a:ext>
            </a:extLst>
          </p:cNvPr>
          <p:cNvSpPr/>
          <p:nvPr/>
        </p:nvSpPr>
        <p:spPr>
          <a:xfrm>
            <a:off x="2633117" y="3966382"/>
            <a:ext cx="1104900" cy="523220"/>
          </a:xfrm>
          <a:prstGeom prst="ellipse">
            <a:avLst/>
          </a:prstGeom>
          <a:noFill/>
          <a:ln w="38100">
            <a:solidFill>
              <a:srgbClr val="FF4F4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61C7CF-9512-FCDD-1E03-BED014B1BFD9}"/>
              </a:ext>
            </a:extLst>
          </p:cNvPr>
          <p:cNvSpPr/>
          <p:nvPr/>
        </p:nvSpPr>
        <p:spPr>
          <a:xfrm>
            <a:off x="2633117" y="5277007"/>
            <a:ext cx="1104900" cy="523220"/>
          </a:xfrm>
          <a:prstGeom prst="ellipse">
            <a:avLst/>
          </a:prstGeom>
          <a:noFill/>
          <a:ln w="38100">
            <a:solidFill>
              <a:srgbClr val="FF4F4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033DD1-2B01-9129-581D-CC4C13B06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834" y="861681"/>
            <a:ext cx="4739513" cy="245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618D36-03FE-6110-870D-0BE26D26999F}"/>
              </a:ext>
            </a:extLst>
          </p:cNvPr>
          <p:cNvSpPr txBox="1"/>
          <p:nvPr/>
        </p:nvSpPr>
        <p:spPr>
          <a:xfrm>
            <a:off x="5483409" y="3429000"/>
            <a:ext cx="66397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Comic Sans MS" panose="030F0702030302020204" pitchFamily="66" charset="0"/>
              </a:rPr>
              <a:t>većina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krvnih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stanica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nastaje</a:t>
            </a:r>
            <a:r>
              <a:rPr lang="en-US" sz="2200" dirty="0">
                <a:latin typeface="Comic Sans MS" panose="030F0702030302020204" pitchFamily="66" charset="0"/>
              </a:rPr>
              <a:t> u </a:t>
            </a:r>
            <a:r>
              <a:rPr lang="en-US" sz="2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koštanoj</a:t>
            </a: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srži</a:t>
            </a:r>
            <a:endParaRPr lang="en-US" sz="2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72724717-AC5B-DBBF-82DF-FD9C0747A60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9651" y="3690610"/>
            <a:ext cx="4571999" cy="2449584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3EE85B07-0A79-DC9C-02DF-6FBFA8DC29F7}"/>
              </a:ext>
            </a:extLst>
          </p:cNvPr>
          <p:cNvSpPr txBox="1"/>
          <p:nvPr/>
        </p:nvSpPr>
        <p:spPr>
          <a:xfrm>
            <a:off x="7379168" y="4384669"/>
            <a:ext cx="4018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 </a:t>
            </a:r>
            <a:r>
              <a:rPr lang="hr-HR" sz="2000" dirty="0" err="1">
                <a:latin typeface="Comic Sans MS" panose="030F0702030302020204" pitchFamily="66" charset="0"/>
              </a:rPr>
              <a:t>Mikroskopiranje</a:t>
            </a:r>
            <a:r>
              <a:rPr lang="hr-HR" sz="2000" dirty="0">
                <a:latin typeface="Comic Sans MS" panose="030F0702030302020204" pitchFamily="66" charset="0"/>
              </a:rPr>
              <a:t> trajnog mikroskopskog preparata krvi</a:t>
            </a:r>
          </a:p>
          <a:p>
            <a:pPr algn="ctr"/>
            <a:r>
              <a:rPr lang="hr-HR" sz="2000" dirty="0">
                <a:latin typeface="Comic Sans MS" panose="030F0702030302020204" pitchFamily="66" charset="0"/>
              </a:rPr>
              <a:t>RB, str. 13.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4" name="Picture 4" descr="Brain thinking Images - Free Download on Freepik">
            <a:extLst>
              <a:ext uri="{FF2B5EF4-FFF2-40B4-BE49-F238E27FC236}">
                <a16:creationId xmlns:a16="http://schemas.microsoft.com/office/drawing/2014/main" id="{9BEFEA4E-71D6-BF49-C628-81CCFC24A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457" y="5275684"/>
            <a:ext cx="1093361" cy="109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16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7" grpId="0" animBg="1"/>
      <p:bldP spid="8" grpId="0" animBg="1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0C90C-ED1E-CC4C-ED93-EF8BFBDB3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DE13373-C3AB-AE35-414C-BDB73E1AE644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241D58-C15D-5128-9537-9AEAF989C026}"/>
              </a:ext>
            </a:extLst>
          </p:cNvPr>
          <p:cNvSpPr txBox="1"/>
          <p:nvPr/>
        </p:nvSpPr>
        <p:spPr>
          <a:xfrm>
            <a:off x="258096" y="86168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SASTAV KRVI</a:t>
            </a:r>
          </a:p>
        </p:txBody>
      </p:sp>
      <p:sp>
        <p:nvSpPr>
          <p:cNvPr id="3" name="Pravokutnik 1">
            <a:extLst>
              <a:ext uri="{FF2B5EF4-FFF2-40B4-BE49-F238E27FC236}">
                <a16:creationId xmlns:a16="http://schemas.microsoft.com/office/drawing/2014/main" id="{89E9A1A5-07DD-2069-2D06-537EECDB25E1}"/>
              </a:ext>
            </a:extLst>
          </p:cNvPr>
          <p:cNvSpPr/>
          <p:nvPr/>
        </p:nvSpPr>
        <p:spPr>
          <a:xfrm>
            <a:off x="413611" y="2063165"/>
            <a:ext cx="8608858" cy="113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najbrojnije krvne stanice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jedine ljudske stanice bez jezgre</a:t>
            </a:r>
          </a:p>
        </p:txBody>
      </p:sp>
      <p:sp>
        <p:nvSpPr>
          <p:cNvPr id="4" name="Pravokutnik 5">
            <a:extLst>
              <a:ext uri="{FF2B5EF4-FFF2-40B4-BE49-F238E27FC236}">
                <a16:creationId xmlns:a16="http://schemas.microsoft.com/office/drawing/2014/main" id="{41825497-7BC4-A8E4-108F-09E473A59A6F}"/>
              </a:ext>
            </a:extLst>
          </p:cNvPr>
          <p:cNvSpPr/>
          <p:nvPr/>
        </p:nvSpPr>
        <p:spPr>
          <a:xfrm>
            <a:off x="170217" y="1595098"/>
            <a:ext cx="74953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sz="2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ERITROCITI</a:t>
            </a:r>
            <a:r>
              <a:rPr lang="hr-HR" sz="2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hr-HR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(crvene krvne stanice)</a:t>
            </a:r>
          </a:p>
        </p:txBody>
      </p:sp>
      <p:pic>
        <p:nvPicPr>
          <p:cNvPr id="5" name="Picture 2" descr="Slikovni rezultat za blood cartoon">
            <a:extLst>
              <a:ext uri="{FF2B5EF4-FFF2-40B4-BE49-F238E27FC236}">
                <a16:creationId xmlns:a16="http://schemas.microsoft.com/office/drawing/2014/main" id="{8F7B1544-41BD-9ADA-22BC-1C3651B30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902">
            <a:off x="9093890" y="1139124"/>
            <a:ext cx="2278558" cy="114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utnik 7">
            <a:extLst>
              <a:ext uri="{FF2B5EF4-FFF2-40B4-BE49-F238E27FC236}">
                <a16:creationId xmlns:a16="http://schemas.microsoft.com/office/drawing/2014/main" id="{2066960F-8720-1DCC-1AF1-7B6EEF14D1FF}"/>
              </a:ext>
            </a:extLst>
          </p:cNvPr>
          <p:cNvSpPr/>
          <p:nvPr/>
        </p:nvSpPr>
        <p:spPr>
          <a:xfrm>
            <a:off x="413610" y="3347920"/>
            <a:ext cx="116112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sadrže protein </a:t>
            </a:r>
            <a:r>
              <a:rPr lang="hr-HR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hemoglobin </a:t>
            </a: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koji u svojoj građi ima željezo i daje krvi </a:t>
            </a:r>
            <a:r>
              <a:rPr lang="hr-HR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crvenu</a:t>
            </a: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boju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ABEC5BD-CBA4-3E66-5A26-9CEB88A387AC}"/>
              </a:ext>
            </a:extLst>
          </p:cNvPr>
          <p:cNvSpPr/>
          <p:nvPr/>
        </p:nvSpPr>
        <p:spPr>
          <a:xfrm>
            <a:off x="3322073" y="5245881"/>
            <a:ext cx="6892109" cy="699364"/>
          </a:xfrm>
          <a:prstGeom prst="wedgeRectCallout">
            <a:avLst>
              <a:gd name="adj1" fmla="val -57524"/>
              <a:gd name="adj2" fmla="val -20333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Zašto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eritrocite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nazivamo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još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crvene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krvne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stanice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8" name="Picture 4" descr="Darivanje krvi | Udruga darivatelja krvi">
            <a:extLst>
              <a:ext uri="{FF2B5EF4-FFF2-40B4-BE49-F238E27FC236}">
                <a16:creationId xmlns:a16="http://schemas.microsoft.com/office/drawing/2014/main" id="{0CEB635F-1070-E829-F342-D47BE9BBF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1359614" y="4970362"/>
            <a:ext cx="1236407" cy="122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5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B6610-BC1D-B344-3E3D-0D1A5269D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214B9A0-185F-4AB4-95C1-7C6579395BE1}"/>
              </a:ext>
            </a:extLst>
          </p:cNvPr>
          <p:cNvSpPr txBox="1"/>
          <p:nvPr/>
        </p:nvSpPr>
        <p:spPr>
          <a:xfrm>
            <a:off x="1175880" y="250220"/>
            <a:ext cx="903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1.2. TRANSPORT TVARI TIJELOM U SLUŽBI ZDRAVLJA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9E66BBED-331A-D410-F00B-E5BF279B5F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3477" t="23513" r="28117" b="47616"/>
          <a:stretch/>
        </p:blipFill>
        <p:spPr>
          <a:xfrm>
            <a:off x="1437595" y="1754056"/>
            <a:ext cx="9407386" cy="3284685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16C6916A-CC09-603C-5023-2EF13A69372A}"/>
              </a:ext>
            </a:extLst>
          </p:cNvPr>
          <p:cNvSpPr/>
          <p:nvPr/>
        </p:nvSpPr>
        <p:spPr>
          <a:xfrm>
            <a:off x="357646" y="984615"/>
            <a:ext cx="11755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Za željezo se vežu kisik i ugljikov dioksid pa eritrociti </a:t>
            </a:r>
            <a:r>
              <a:rPr lang="hr-HR" sz="2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prenose kisik od pluća do stanica</a:t>
            </a:r>
            <a:r>
              <a:rPr lang="hr-HR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, a </a:t>
            </a:r>
            <a:r>
              <a:rPr lang="hr-HR" sz="2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ugljikov dioksid od stanica do pluća</a:t>
            </a:r>
            <a:r>
              <a:rPr lang="hr-HR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  <a:endParaRPr lang="hr-HR" sz="2200" dirty="0">
              <a:latin typeface="Comic Sans MS" panose="030F0702030302020204" pitchFamily="66" charset="0"/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E0D883C-956C-CC74-3EC8-344693FFE4AA}"/>
              </a:ext>
            </a:extLst>
          </p:cNvPr>
          <p:cNvSpPr/>
          <p:nvPr/>
        </p:nvSpPr>
        <p:spPr>
          <a:xfrm>
            <a:off x="2058631" y="5241505"/>
            <a:ext cx="9875274" cy="699364"/>
          </a:xfrm>
          <a:prstGeom prst="wedgeRectCallout">
            <a:avLst>
              <a:gd name="adj1" fmla="val -57524"/>
              <a:gd name="adj2" fmla="val -20333"/>
            </a:avLst>
          </a:prstGeom>
          <a:solidFill>
            <a:srgbClr val="FDE8E5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Promotri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sliku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eritrocita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pa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promisli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zašto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morali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izgubiti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jezgru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" name="Picture 4" descr="Darivanje krvi | Udruga darivatelja krvi">
            <a:extLst>
              <a:ext uri="{FF2B5EF4-FFF2-40B4-BE49-F238E27FC236}">
                <a16:creationId xmlns:a16="http://schemas.microsoft.com/office/drawing/2014/main" id="{C7450489-626E-EDD8-40EA-ADAF377BA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6631" b="13116"/>
          <a:stretch>
            <a:fillRect/>
          </a:stretch>
        </p:blipFill>
        <p:spPr bwMode="auto">
          <a:xfrm flipH="1">
            <a:off x="169235" y="4896465"/>
            <a:ext cx="1214835" cy="120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92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2505</Words>
  <Application>Microsoft Office PowerPoint</Application>
  <PresentationFormat>Široki zaslon</PresentationFormat>
  <Paragraphs>429</Paragraphs>
  <Slides>55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55</vt:i4>
      </vt:variant>
    </vt:vector>
  </HeadingPairs>
  <TitlesOfParts>
    <vt:vector size="62" baseType="lpstr">
      <vt:lpstr>Aptos</vt:lpstr>
      <vt:lpstr>Aptos Display</vt:lpstr>
      <vt:lpstr>Arial</vt:lpstr>
      <vt:lpstr>Comic Sans MS</vt:lpstr>
      <vt:lpstr>Segoe UI Semilight</vt:lpstr>
      <vt:lpstr>Wingdings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Dijana Šutak</dc:creator>
  <cp:lastModifiedBy>Dijana Šutak</cp:lastModifiedBy>
  <cp:revision>9</cp:revision>
  <dcterms:created xsi:type="dcterms:W3CDTF">2026-02-14T16:25:10Z</dcterms:created>
  <dcterms:modified xsi:type="dcterms:W3CDTF">2026-04-10T15:16:18Z</dcterms:modified>
</cp:coreProperties>
</file>