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>
      <a:defRPr lang="sr-Latn-R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22.2.2021.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title"/>
          </p:nvPr>
        </p:nvSpPr>
        <p:spPr>
          <a:xfrm>
            <a:off x="463296" y="45656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b="1" lang="hr-HR">
                <a:solidFill>
                  <a:srgbClr val="FF0000"/>
                </a:solidFill>
              </a:rPr>
              <a:t>UZORNO</a:t>
            </a:r>
            <a:r>
              <a:rPr b="1" lang="hr-HR"/>
              <a:t> </a:t>
            </a:r>
            <a:r>
              <a:rPr b="1" lang="hr-HR">
                <a:solidFill>
                  <a:srgbClr val="FF0000"/>
                </a:solidFill>
              </a:rPr>
              <a:t>PONAŠANJE</a:t>
            </a:r>
            <a:r>
              <a:rPr b="1" lang="hr-HR"/>
              <a:t> </a:t>
            </a:r>
            <a:r>
              <a:rPr b="1" lang="hr-HR">
                <a:solidFill>
                  <a:srgbClr val="FF0000"/>
                </a:solidFill>
              </a:rPr>
              <a:t>NA</a:t>
            </a:r>
            <a:r>
              <a:rPr b="1" lang="hr-HR"/>
              <a:t> </a:t>
            </a:r>
            <a:r>
              <a:rPr b="1" lang="hr-HR">
                <a:solidFill>
                  <a:srgbClr val="FF0000"/>
                </a:solidFill>
              </a:rPr>
              <a:t>INTERNETU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03426" y="-10839675"/>
            <a:ext cx="5664201" cy="2380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28616" y="3305048"/>
            <a:ext cx="22926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000" b="1" dirty="0" smtClean="0">
                <a:solidFill>
                  <a:srgbClr val="FF0000"/>
                </a:solidFill>
              </a:rPr>
              <a:t>INTERNET</a:t>
            </a:r>
            <a:endParaRPr lang="hr-HR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9304" y="4352544"/>
            <a:ext cx="10293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Koje su tvoje prve </a:t>
            </a:r>
            <a:r>
              <a:rPr lang="hr-HR" sz="2800" dirty="0"/>
              <a:t>asocijacije, misli, </a:t>
            </a:r>
            <a:r>
              <a:rPr lang="hr-HR" sz="2800" dirty="0" smtClean="0"/>
              <a:t>ideje i osjećaji </a:t>
            </a:r>
            <a:r>
              <a:rPr lang="hr-HR" sz="2800" dirty="0"/>
              <a:t>uz napisani </a:t>
            </a:r>
            <a:r>
              <a:rPr lang="hr-HR" sz="2800" dirty="0" smtClean="0"/>
              <a:t>pojam?</a:t>
            </a:r>
            <a:endParaRPr lang="hr-HR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039" y="256032"/>
            <a:ext cx="4635749" cy="30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38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FF0000"/>
                </a:solidFill>
              </a:rPr>
              <a:t>RAZREDNA PRAVILA</a:t>
            </a:r>
            <a:endParaRPr lang="hr-HR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Čemu nam služe razredna pravila? </a:t>
            </a:r>
            <a:endParaRPr lang="hr-HR" dirty="0" smtClean="0"/>
          </a:p>
          <a:p>
            <a:r>
              <a:rPr lang="hr-HR" dirty="0" smtClean="0"/>
              <a:t>Zašto </a:t>
            </a:r>
            <a:r>
              <a:rPr lang="hr-HR" dirty="0"/>
              <a:t>se trebamo pridržavati razrednih pravila? </a:t>
            </a:r>
            <a:endParaRPr lang="hr-HR" dirty="0" smtClean="0"/>
          </a:p>
          <a:p>
            <a:r>
              <a:rPr lang="hr-HR" dirty="0" smtClean="0"/>
              <a:t>Bismo </a:t>
            </a:r>
            <a:r>
              <a:rPr lang="hr-HR" dirty="0"/>
              <a:t>li svi trebali težiti poštivanju razrednih pravila?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Važno je pridržavati se </a:t>
            </a:r>
            <a:r>
              <a:rPr lang="hr-HR" dirty="0"/>
              <a:t>pravila kako bi razred kao zajednica mogao najbolje funkcionirati i kako bi svi mogli imati najviše koristi od boravka u njemu.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210" y="4420552"/>
            <a:ext cx="19716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6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288" y="176210"/>
            <a:ext cx="10515600" cy="1009652"/>
          </a:xfrm>
        </p:spPr>
        <p:txBody>
          <a:bodyPr/>
          <a:lstStyle/>
          <a:p>
            <a:pPr algn="ctr"/>
            <a:r>
              <a:rPr lang="hr-HR" b="1" dirty="0" smtClean="0">
                <a:solidFill>
                  <a:srgbClr val="0000FF"/>
                </a:solidFill>
              </a:rPr>
              <a:t>INTERNET</a:t>
            </a:r>
            <a:endParaRPr lang="hr-HR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6812"/>
            <a:ext cx="10515600" cy="4351338"/>
          </a:xfrm>
        </p:spPr>
        <p:txBody>
          <a:bodyPr/>
          <a:lstStyle/>
          <a:p>
            <a:r>
              <a:rPr lang="hr-HR" dirty="0"/>
              <a:t>Za što se sve </a:t>
            </a:r>
            <a:r>
              <a:rPr lang="hr-HR" dirty="0" smtClean="0"/>
              <a:t>koristiš </a:t>
            </a:r>
            <a:r>
              <a:rPr lang="hr-HR" dirty="0"/>
              <a:t>Internetom? </a:t>
            </a:r>
            <a:endParaRPr lang="hr-HR" dirty="0" smtClean="0"/>
          </a:p>
          <a:p>
            <a:r>
              <a:rPr lang="hr-HR" dirty="0" smtClean="0"/>
              <a:t>Imamo </a:t>
            </a:r>
            <a:r>
              <a:rPr lang="hr-HR" dirty="0"/>
              <a:t>li jednaka prava u virtualnom i stvarnom svijetu? </a:t>
            </a:r>
            <a:endParaRPr lang="hr-HR" dirty="0" smtClean="0"/>
          </a:p>
          <a:p>
            <a:r>
              <a:rPr lang="hr-HR" dirty="0" smtClean="0"/>
              <a:t>Trebamo </a:t>
            </a:r>
            <a:r>
              <a:rPr lang="hr-HR" dirty="0"/>
              <a:t>li se i na Internetu ponašati pristojno i poštivati druge? </a:t>
            </a:r>
            <a:endParaRPr lang="hr-HR" dirty="0" smtClean="0"/>
          </a:p>
          <a:p>
            <a:r>
              <a:rPr lang="hr-HR" dirty="0" smtClean="0"/>
              <a:t>Što misliš </a:t>
            </a:r>
            <a:r>
              <a:rPr lang="hr-HR" dirty="0"/>
              <a:t>jesu li sve informacije na Internetu točne? </a:t>
            </a:r>
            <a:endParaRPr lang="hr-HR" dirty="0" smtClean="0"/>
          </a:p>
          <a:p>
            <a:r>
              <a:rPr lang="hr-HR" dirty="0" smtClean="0"/>
              <a:t>Jesu </a:t>
            </a:r>
            <a:r>
              <a:rPr lang="hr-HR" dirty="0"/>
              <a:t>li </a:t>
            </a:r>
            <a:r>
              <a:rPr lang="hr-HR" dirty="0" smtClean="0"/>
              <a:t>ti </a:t>
            </a:r>
            <a:r>
              <a:rPr lang="hr-HR" dirty="0"/>
              <a:t>poznata neka pravila ponašanja na Internetu?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55" r="1182" b="10387"/>
          <a:stretch/>
        </p:blipFill>
        <p:spPr>
          <a:xfrm>
            <a:off x="2529459" y="3722895"/>
            <a:ext cx="5480685" cy="306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03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965"/>
            <a:ext cx="10515600" cy="1325563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</a:rPr>
              <a:t>PRAVILA PONAŠANJA NA INTERNETU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0050"/>
            <a:ext cx="10515600" cy="4366451"/>
          </a:xfrm>
        </p:spPr>
        <p:txBody>
          <a:bodyPr>
            <a:normAutofit/>
          </a:bodyPr>
          <a:lstStyle/>
          <a:p>
            <a:r>
              <a:rPr lang="hr-HR" dirty="0" smtClean="0"/>
              <a:t>Važno </a:t>
            </a:r>
            <a:r>
              <a:rPr lang="hr-HR" dirty="0"/>
              <a:t>je biti pristojan. </a:t>
            </a:r>
          </a:p>
          <a:p>
            <a:r>
              <a:rPr lang="hr-HR" dirty="0"/>
              <a:t>Uvijek se predstavi.</a:t>
            </a:r>
          </a:p>
          <a:p>
            <a:r>
              <a:rPr lang="hr-HR" dirty="0"/>
              <a:t>Komuniciraj samo s ljudima koje poznaješ u stvarnom svijetu.</a:t>
            </a:r>
          </a:p>
          <a:p>
            <a:r>
              <a:rPr lang="hr-HR" dirty="0"/>
              <a:t>Uvijek pitaj roditelje za dopuštenje prije nego odeš online.</a:t>
            </a:r>
          </a:p>
          <a:p>
            <a:r>
              <a:rPr lang="hr-HR" dirty="0"/>
              <a:t>Čuvaj svoje osobne podatke.</a:t>
            </a:r>
          </a:p>
          <a:p>
            <a:r>
              <a:rPr lang="hr-HR" dirty="0"/>
              <a:t>Poštuj privatnost drugih.</a:t>
            </a:r>
          </a:p>
          <a:p>
            <a:r>
              <a:rPr lang="hr-HR" dirty="0" smtClean="0"/>
              <a:t>Nikada </a:t>
            </a:r>
            <a:r>
              <a:rPr lang="hr-HR" dirty="0"/>
              <a:t>nemoj slikati nekoga pa objaviti slike bez dopuštenja.</a:t>
            </a:r>
          </a:p>
          <a:p>
            <a:r>
              <a:rPr lang="hr-HR" dirty="0"/>
              <a:t>Ništa ne objavljuj dok si ljut/ljuta.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9" t="8091" r="11443" b="4522"/>
          <a:stretch/>
        </p:blipFill>
        <p:spPr>
          <a:xfrm>
            <a:off x="9217152" y="799306"/>
            <a:ext cx="1874520" cy="230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6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FF0000"/>
                </a:solidFill>
              </a:rPr>
              <a:t>ZADATAK</a:t>
            </a:r>
            <a:endParaRPr lang="hr-HR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Ilustriraj neko od pravila ponašanja na internetu.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2753010"/>
            <a:ext cx="3686679" cy="24590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667" y="2430018"/>
            <a:ext cx="596265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5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