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3" r:id="rId2"/>
    <p:sldId id="261" r:id="rId3"/>
    <p:sldId id="256" r:id="rId4"/>
    <p:sldId id="267" r:id="rId5"/>
    <p:sldId id="258" r:id="rId6"/>
    <p:sldId id="269" r:id="rId7"/>
    <p:sldId id="270" r:id="rId8"/>
    <p:sldId id="264" r:id="rId9"/>
    <p:sldId id="271" r:id="rId10"/>
    <p:sldId id="268" r:id="rId11"/>
    <p:sldId id="272" r:id="rId12"/>
    <p:sldId id="266" r:id="rId13"/>
    <p:sldId id="273" r:id="rId14"/>
    <p:sldId id="265" r:id="rId15"/>
    <p:sldId id="274" r:id="rId16"/>
    <p:sldId id="275" r:id="rId17"/>
    <p:sldId id="257" r:id="rId18"/>
    <p:sldId id="26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F5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030D3B-C56A-4E1E-AD6F-43A3241CCDC5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E9769-E699-40CA-A757-0DCAB64DF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698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6CF56-BEC0-997E-E5B5-E6A1D0A820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E85177-82DE-25D6-733A-BF5C440D68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A33796-EF4C-A1AE-469F-F57CB4792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922E-0238-4149-9322-CC7DF44CC4CF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67CA35-F410-FD8B-2A31-9F8218045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5FA9A0-6B7D-9360-11EF-D71636C18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E5E8D-393F-4D32-A2E8-70D83CF7E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615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3AA4D-6C33-5B0A-77E7-E9A4A0A6F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82CF23-17EE-21C3-320A-924F6068F8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D50FFC-143F-D2F5-F00D-4F9AE1669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922E-0238-4149-9322-CC7DF44CC4CF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395DD-9B7C-D716-FE5B-A35D275CD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B7BBD9-2348-A7E3-7492-ABB44A9DD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E5E8D-393F-4D32-A2E8-70D83CF7E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085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876459-D14F-C52A-2D42-5222123119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1FE377-D0AC-E0A8-199C-54F779DF2C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6CA1CA-1FF7-DA84-82C4-60E5C4A59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922E-0238-4149-9322-CC7DF44CC4CF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933501-880B-5A92-3B9B-1025DFE80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0B1004-0CA5-89A2-AEF1-EE309B512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E5E8D-393F-4D32-A2E8-70D83CF7E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935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2C8B7-79F0-1735-7C81-CCB1043EA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2CCCE-E66C-F8BF-5318-C638D3FD8B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B883C5-CB2D-829C-615E-69D4B39CE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922E-0238-4149-9322-CC7DF44CC4CF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A2AF87-DAB6-DA29-5F75-6A1A0A629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79DD8-4FBA-6549-AA40-2D5E7F9FF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E5E8D-393F-4D32-A2E8-70D83CF7E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459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01D38-3B76-A758-711D-F85A7A678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7EF195-B699-34D0-E66F-796B3AF67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0A05A8-0921-2C32-8A53-FA7D53722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922E-0238-4149-9322-CC7DF44CC4CF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80312C-8B9F-135F-906E-1D381519F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FC652-CC11-1D05-4A9C-674386BD5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E5E8D-393F-4D32-A2E8-70D83CF7E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357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5F84E-489E-5A6A-4886-00F2F1805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10424-3CED-50E7-CC42-ECAA201BC0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1B8D34-3D71-936A-E24E-082B5C407A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10B08D-6852-37EB-A39A-BB34C40E3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922E-0238-4149-9322-CC7DF44CC4CF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22CF7E-782A-F141-4FE5-2DE963606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EB82AA-D322-8028-1BCB-E9DD8C1EF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E5E8D-393F-4D32-A2E8-70D83CF7E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036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EB197-A8D0-0F00-A9FC-58F2E24A3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7F0240-100F-8CEF-649A-21F8A8D917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A4795A-C2C6-6736-C5EA-853C5951D5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A4E009-2696-8883-4989-F48D2E4E7F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AD29DE-C556-6337-B6E1-7EDB4E5370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6CD847-64FE-117D-9F5B-395E8D292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922E-0238-4149-9322-CC7DF44CC4CF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C85941-8C2C-6B54-2ABA-9A9208095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1161BF-86BE-1FBE-9EDF-4CAED1560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E5E8D-393F-4D32-A2E8-70D83CF7E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299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B9D64-429B-0D98-AEC1-EF017BAE1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45554D-9EDE-177D-069F-38009BB51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922E-0238-4149-9322-CC7DF44CC4CF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61BAB3-00F6-B1F2-C2F6-D5D8A0097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29BBFD-5211-C3C6-7A71-D06FB136B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E5E8D-393F-4D32-A2E8-70D83CF7E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46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D2CA2D-8CD6-ADC1-EF47-682517AE4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922E-0238-4149-9322-CC7DF44CC4CF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12EED0-5B2A-3FFE-8DDC-073783ECB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5E3DF6-5F85-030C-C282-0689C4552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E5E8D-393F-4D32-A2E8-70D83CF7E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855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8F51A-E930-8826-DFC7-A6B40F048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C4944-95C7-65AE-177C-BE20D5722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C11A01-B147-4776-0319-6811763443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CD02A0-8CD8-B5C3-FD3B-A1A5496B1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922E-0238-4149-9322-CC7DF44CC4CF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1998A4-DD2B-A6E4-7CBF-D5090BF55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48AF82-B4A9-CAA0-172D-46E6A648A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E5E8D-393F-4D32-A2E8-70D83CF7E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92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56472-F977-F8EB-D786-9BDF97C75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083B72-EE7C-CB9F-C460-24D046A829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08C392-6DDB-C47B-4113-96696A6219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B1B3E8-F4E9-1BAE-DFCB-0D3A2DDB3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922E-0238-4149-9322-CC7DF44CC4CF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9A7928-C943-D70A-4760-6658BB99C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63B14C-48A3-7DBD-92FF-44E61F027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E5E8D-393F-4D32-A2E8-70D83CF7E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273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C02F2B-BCA7-FF8C-5BCD-BFCBFBF58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879D7D-1BC1-A9E8-BC79-FDBD1BD362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F9AB6-D0B3-6014-3427-F653DD60FA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1C922E-0238-4149-9322-CC7DF44CC4CF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A3E0FE-AC1C-E200-FEC1-4E8072C672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2FFC47-6D40-6117-E954-DAC399BE69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FE5E8D-393F-4D32-A2E8-70D83CF7E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166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EB0795-98A3-AA39-AC34-DF89472106F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6" r="-1" b="-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Picture 2" descr="Clouds Alphabet Stock Illustrations – 2,162 Clouds Alphabet Stock  Illustrations, Vectors &amp; Clipart - Dreamstime">
            <a:extLst>
              <a:ext uri="{FF2B5EF4-FFF2-40B4-BE49-F238E27FC236}">
                <a16:creationId xmlns:a16="http://schemas.microsoft.com/office/drawing/2014/main" id="{3F731933-5CCD-14BA-24E2-F1AB092160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5CCCFE"/>
              </a:clrFrom>
              <a:clrTo>
                <a:srgbClr val="5CCC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9" t="82726" r="70923" b="2922"/>
          <a:stretch>
            <a:fillRect/>
          </a:stretch>
        </p:blipFill>
        <p:spPr bwMode="auto">
          <a:xfrm>
            <a:off x="3433889" y="2971003"/>
            <a:ext cx="754636" cy="812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louds Alphabet Stock Illustrations – 2,162 Clouds Alphabet Stock  Illustrations, Vectors &amp; Clipart - Dreamstime">
            <a:extLst>
              <a:ext uri="{FF2B5EF4-FFF2-40B4-BE49-F238E27FC236}">
                <a16:creationId xmlns:a16="http://schemas.microsoft.com/office/drawing/2014/main" id="{54EC4E6E-ED32-5BC0-1AE8-A3A4F5081D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5CCCFE"/>
              </a:clrFrom>
              <a:clrTo>
                <a:srgbClr val="5CCC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0" t="34980" r="81560" b="48820"/>
          <a:stretch>
            <a:fillRect/>
          </a:stretch>
        </p:blipFill>
        <p:spPr bwMode="auto">
          <a:xfrm>
            <a:off x="2147453" y="481410"/>
            <a:ext cx="829269" cy="91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louds Alphabet Stock Illustrations – 2,162 Clouds Alphabet Stock  Illustrations, Vectors &amp; Clipart - Dreamstime">
            <a:extLst>
              <a:ext uri="{FF2B5EF4-FFF2-40B4-BE49-F238E27FC236}">
                <a16:creationId xmlns:a16="http://schemas.microsoft.com/office/drawing/2014/main" id="{4C418117-CE81-7119-820E-C8417079C8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5CCCFE"/>
              </a:clrFrom>
              <a:clrTo>
                <a:srgbClr val="5CCC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34" t="65803" r="30077" b="17347"/>
          <a:stretch>
            <a:fillRect/>
          </a:stretch>
        </p:blipFill>
        <p:spPr bwMode="auto">
          <a:xfrm>
            <a:off x="1489506" y="463022"/>
            <a:ext cx="738049" cy="95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louds Alphabet Stock Illustrations – 2,162 Clouds Alphabet Stock  Illustrations, Vectors &amp; Clipart - Dreamstime">
            <a:extLst>
              <a:ext uri="{FF2B5EF4-FFF2-40B4-BE49-F238E27FC236}">
                <a16:creationId xmlns:a16="http://schemas.microsoft.com/office/drawing/2014/main" id="{B419159D-A3C4-6789-8CD1-3668B350D1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5CCCFE"/>
              </a:clrFrom>
              <a:clrTo>
                <a:srgbClr val="5CCC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10" t="35896" r="30101" b="50730"/>
          <a:stretch>
            <a:fillRect/>
          </a:stretch>
        </p:blipFill>
        <p:spPr bwMode="auto">
          <a:xfrm>
            <a:off x="4372692" y="559418"/>
            <a:ext cx="738049" cy="75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louds Alphabet Stock Illustrations – 2,162 Clouds Alphabet Stock  Illustrations, Vectors &amp; Clipart - Dreamstime">
            <a:extLst>
              <a:ext uri="{FF2B5EF4-FFF2-40B4-BE49-F238E27FC236}">
                <a16:creationId xmlns:a16="http://schemas.microsoft.com/office/drawing/2014/main" id="{C66DDA19-4C8B-29A5-07FE-02FE2456BD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5CCCFE"/>
              </a:clrFrom>
              <a:clrTo>
                <a:srgbClr val="5CCC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92" t="65095" r="3605" b="18202"/>
          <a:stretch>
            <a:fillRect/>
          </a:stretch>
        </p:blipFill>
        <p:spPr bwMode="auto">
          <a:xfrm>
            <a:off x="6010686" y="463022"/>
            <a:ext cx="804391" cy="94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louds Alphabet Stock Illustrations – 2,162 Clouds Alphabet Stock  Illustrations, Vectors &amp; Clipart - Dreamstime">
            <a:extLst>
              <a:ext uri="{FF2B5EF4-FFF2-40B4-BE49-F238E27FC236}">
                <a16:creationId xmlns:a16="http://schemas.microsoft.com/office/drawing/2014/main" id="{D3AD8DF5-C36D-EF44-39A0-E7F06FDEC7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5CCCFE"/>
              </a:clrFrom>
              <a:clrTo>
                <a:srgbClr val="5CCC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8" t="52910" r="61677" b="32435"/>
          <a:stretch>
            <a:fillRect/>
          </a:stretch>
        </p:blipFill>
        <p:spPr bwMode="auto">
          <a:xfrm>
            <a:off x="3623525" y="625851"/>
            <a:ext cx="680000" cy="82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louds Alphabet Stock Illustrations – 2,162 Clouds Alphabet Stock  Illustrations, Vectors &amp; Clipart - Dreamstime">
            <a:extLst>
              <a:ext uri="{FF2B5EF4-FFF2-40B4-BE49-F238E27FC236}">
                <a16:creationId xmlns:a16="http://schemas.microsoft.com/office/drawing/2014/main" id="{7C11800B-7FCB-3EB6-5015-A857556A80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5CCCFE"/>
              </a:clrFrom>
              <a:clrTo>
                <a:srgbClr val="5CCC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93" t="51896" r="4222" b="33450"/>
          <a:stretch>
            <a:fillRect/>
          </a:stretch>
        </p:blipFill>
        <p:spPr bwMode="auto">
          <a:xfrm>
            <a:off x="2885502" y="535296"/>
            <a:ext cx="844996" cy="82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louds Alphabet Stock Illustrations – 2,162 Clouds Alphabet Stock  Illustrations, Vectors &amp; Clipart - Dreamstime">
            <a:extLst>
              <a:ext uri="{FF2B5EF4-FFF2-40B4-BE49-F238E27FC236}">
                <a16:creationId xmlns:a16="http://schemas.microsoft.com/office/drawing/2014/main" id="{6D06C8A4-6651-6D68-031C-D0AC0788C4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5CCCFE"/>
              </a:clrFrom>
              <a:clrTo>
                <a:srgbClr val="5CCC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96" t="52934" r="33926" b="34003"/>
          <a:stretch>
            <a:fillRect/>
          </a:stretch>
        </p:blipFill>
        <p:spPr bwMode="auto">
          <a:xfrm>
            <a:off x="1825408" y="1929371"/>
            <a:ext cx="779033" cy="73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louds Alphabet Stock Illustrations – 2,162 Clouds Alphabet Stock  Illustrations, Vectors &amp; Clipart - Dreamstime">
            <a:extLst>
              <a:ext uri="{FF2B5EF4-FFF2-40B4-BE49-F238E27FC236}">
                <a16:creationId xmlns:a16="http://schemas.microsoft.com/office/drawing/2014/main" id="{0DCE615E-5E69-20D5-D5C7-5EE82948DB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5CCCFE"/>
              </a:clrFrom>
              <a:clrTo>
                <a:srgbClr val="5CCC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5" t="51151" r="73157" b="33548"/>
          <a:stretch>
            <a:fillRect/>
          </a:stretch>
        </p:blipFill>
        <p:spPr bwMode="auto">
          <a:xfrm>
            <a:off x="1028159" y="463022"/>
            <a:ext cx="450229" cy="86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louds Alphabet Stock Illustrations – 2,162 Clouds Alphabet Stock  Illustrations, Vectors &amp; Clipart - Dreamstime">
            <a:extLst>
              <a:ext uri="{FF2B5EF4-FFF2-40B4-BE49-F238E27FC236}">
                <a16:creationId xmlns:a16="http://schemas.microsoft.com/office/drawing/2014/main" id="{A2CD1383-8F39-6BF2-AEE5-E0A8B95A4B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5CCCFE"/>
              </a:clrFrom>
              <a:clrTo>
                <a:srgbClr val="5CCC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5" t="35058" r="68719" b="49015"/>
          <a:stretch>
            <a:fillRect/>
          </a:stretch>
        </p:blipFill>
        <p:spPr bwMode="auto">
          <a:xfrm>
            <a:off x="4011215" y="1767331"/>
            <a:ext cx="779513" cy="90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louds Alphabet Stock Illustrations – 2,162 Clouds Alphabet Stock  Illustrations, Vectors &amp; Clipart - Dreamstime">
            <a:extLst>
              <a:ext uri="{FF2B5EF4-FFF2-40B4-BE49-F238E27FC236}">
                <a16:creationId xmlns:a16="http://schemas.microsoft.com/office/drawing/2014/main" id="{EC587302-1DC3-79AE-2B7A-B41A5F99D1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5CCCFE"/>
              </a:clrFrom>
              <a:clrTo>
                <a:srgbClr val="5CCC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35" t="81626" r="15287" b="1101"/>
          <a:stretch>
            <a:fillRect/>
          </a:stretch>
        </p:blipFill>
        <p:spPr bwMode="auto">
          <a:xfrm>
            <a:off x="3206824" y="1780040"/>
            <a:ext cx="862440" cy="97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louds Alphabet Stock Illustrations – 2,162 Clouds Alphabet Stock  Illustrations, Vectors &amp; Clipart - Dreamstime">
            <a:extLst>
              <a:ext uri="{FF2B5EF4-FFF2-40B4-BE49-F238E27FC236}">
                <a16:creationId xmlns:a16="http://schemas.microsoft.com/office/drawing/2014/main" id="{2ED7AAD0-179C-9FFA-3178-927F5507DE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5CCCFE"/>
              </a:clrFrom>
              <a:clrTo>
                <a:srgbClr val="5CCC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3" t="65997" r="41853" b="18375"/>
          <a:stretch>
            <a:fillRect/>
          </a:stretch>
        </p:blipFill>
        <p:spPr bwMode="auto">
          <a:xfrm>
            <a:off x="1900633" y="2940492"/>
            <a:ext cx="819951" cy="88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louds Alphabet Stock Illustrations – 2,162 Clouds Alphabet Stock  Illustrations, Vectors &amp; Clipart - Dreamstime">
            <a:extLst>
              <a:ext uri="{FF2B5EF4-FFF2-40B4-BE49-F238E27FC236}">
                <a16:creationId xmlns:a16="http://schemas.microsoft.com/office/drawing/2014/main" id="{DE50E4BE-C39C-3A42-44B2-D9D78C1047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5CCCFE"/>
              </a:clrFrom>
              <a:clrTo>
                <a:srgbClr val="5CCC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54" t="35896" r="44857" b="50730"/>
          <a:stretch>
            <a:fillRect/>
          </a:stretch>
        </p:blipFill>
        <p:spPr bwMode="auto">
          <a:xfrm>
            <a:off x="251766" y="510723"/>
            <a:ext cx="738049" cy="75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louds Alphabet Stock Illustrations – 2,162 Clouds Alphabet Stock  Illustrations, Vectors &amp; Clipart - Dreamstime">
            <a:extLst>
              <a:ext uri="{FF2B5EF4-FFF2-40B4-BE49-F238E27FC236}">
                <a16:creationId xmlns:a16="http://schemas.microsoft.com/office/drawing/2014/main" id="{BAD7BE25-DB60-E4AE-0F7F-3DFF96317C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5CCCFE"/>
              </a:clrFrom>
              <a:clrTo>
                <a:srgbClr val="5CCC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34" t="65803" r="30077" b="17347"/>
          <a:stretch>
            <a:fillRect/>
          </a:stretch>
        </p:blipFill>
        <p:spPr bwMode="auto">
          <a:xfrm>
            <a:off x="1087359" y="1774961"/>
            <a:ext cx="738049" cy="95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louds Alphabet Stock Illustrations – 2,162 Clouds Alphabet Stock  Illustrations, Vectors &amp; Clipart - Dreamstime">
            <a:extLst>
              <a:ext uri="{FF2B5EF4-FFF2-40B4-BE49-F238E27FC236}">
                <a16:creationId xmlns:a16="http://schemas.microsoft.com/office/drawing/2014/main" id="{BCAE21EF-73F7-DDF6-D8A6-8DD7433BC5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5CCCFE"/>
              </a:clrFrom>
              <a:clrTo>
                <a:srgbClr val="5CCC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92" t="65095" r="3605" b="18202"/>
          <a:stretch>
            <a:fillRect/>
          </a:stretch>
        </p:blipFill>
        <p:spPr bwMode="auto">
          <a:xfrm>
            <a:off x="2528356" y="1783252"/>
            <a:ext cx="804391" cy="94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louds Alphabet Stock Illustrations – 2,162 Clouds Alphabet Stock  Illustrations, Vectors &amp; Clipart - Dreamstime">
            <a:extLst>
              <a:ext uri="{FF2B5EF4-FFF2-40B4-BE49-F238E27FC236}">
                <a16:creationId xmlns:a16="http://schemas.microsoft.com/office/drawing/2014/main" id="{429B2910-2A53-87CC-9F4B-93A57F28AF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5CCCFE"/>
              </a:clrFrom>
              <a:clrTo>
                <a:srgbClr val="5CCC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5" t="51151" r="73157" b="33548"/>
          <a:stretch>
            <a:fillRect/>
          </a:stretch>
        </p:blipFill>
        <p:spPr bwMode="auto">
          <a:xfrm>
            <a:off x="4790248" y="1856353"/>
            <a:ext cx="450229" cy="86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louds Alphabet Stock Illustrations – 2,162 Clouds Alphabet Stock  Illustrations, Vectors &amp; Clipart - Dreamstime">
            <a:extLst>
              <a:ext uri="{FF2B5EF4-FFF2-40B4-BE49-F238E27FC236}">
                <a16:creationId xmlns:a16="http://schemas.microsoft.com/office/drawing/2014/main" id="{F6E33771-D158-EF79-06BD-049A6824A5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5CCCFE"/>
              </a:clrFrom>
              <a:clrTo>
                <a:srgbClr val="5CCC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35" t="81626" r="15287" b="1101"/>
          <a:stretch>
            <a:fillRect/>
          </a:stretch>
        </p:blipFill>
        <p:spPr bwMode="auto">
          <a:xfrm>
            <a:off x="229557" y="2917756"/>
            <a:ext cx="862440" cy="97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louds Alphabet Stock Illustrations – 2,162 Clouds Alphabet Stock  Illustrations, Vectors &amp; Clipart - Dreamstime">
            <a:extLst>
              <a:ext uri="{FF2B5EF4-FFF2-40B4-BE49-F238E27FC236}">
                <a16:creationId xmlns:a16="http://schemas.microsoft.com/office/drawing/2014/main" id="{14B98182-C8DA-4F41-F22E-616141BDAA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5CCCFE"/>
              </a:clrFrom>
              <a:clrTo>
                <a:srgbClr val="5CCC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54" t="35896" r="44857" b="50730"/>
          <a:stretch>
            <a:fillRect/>
          </a:stretch>
        </p:blipFill>
        <p:spPr bwMode="auto">
          <a:xfrm>
            <a:off x="1069627" y="2979103"/>
            <a:ext cx="738049" cy="75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louds Alphabet Stock Illustrations – 2,162 Clouds Alphabet Stock  Illustrations, Vectors &amp; Clipart - Dreamstime">
            <a:extLst>
              <a:ext uri="{FF2B5EF4-FFF2-40B4-BE49-F238E27FC236}">
                <a16:creationId xmlns:a16="http://schemas.microsoft.com/office/drawing/2014/main" id="{63DFBBA1-26D1-B054-9837-7B2A5B1691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5CCCFE"/>
              </a:clrFrom>
              <a:clrTo>
                <a:srgbClr val="5CCC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0" t="34980" r="81560" b="48820"/>
          <a:stretch>
            <a:fillRect/>
          </a:stretch>
        </p:blipFill>
        <p:spPr bwMode="auto">
          <a:xfrm>
            <a:off x="5663994" y="2899153"/>
            <a:ext cx="829269" cy="91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louds Alphabet Stock Illustrations – 2,162 Clouds Alphabet Stock  Illustrations, Vectors &amp; Clipart - Dreamstime">
            <a:extLst>
              <a:ext uri="{FF2B5EF4-FFF2-40B4-BE49-F238E27FC236}">
                <a16:creationId xmlns:a16="http://schemas.microsoft.com/office/drawing/2014/main" id="{EFF7D6EA-5A2A-87CD-FBDF-48A4961BCE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5CCCFE"/>
              </a:clrFrom>
              <a:clrTo>
                <a:srgbClr val="5CCC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0" t="34980" r="81560" b="48820"/>
          <a:stretch>
            <a:fillRect/>
          </a:stretch>
        </p:blipFill>
        <p:spPr bwMode="auto">
          <a:xfrm>
            <a:off x="2720734" y="2899154"/>
            <a:ext cx="829269" cy="91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louds Alphabet Stock Illustrations – 2,162 Clouds Alphabet Stock  Illustrations, Vectors &amp; Clipart - Dreamstime">
            <a:extLst>
              <a:ext uri="{FF2B5EF4-FFF2-40B4-BE49-F238E27FC236}">
                <a16:creationId xmlns:a16="http://schemas.microsoft.com/office/drawing/2014/main" id="{3B406000-E6C9-5724-A66C-1A205FE6D0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5CCCFE"/>
              </a:clrFrom>
              <a:clrTo>
                <a:srgbClr val="5CCC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96" t="52934" r="33926" b="34003"/>
          <a:stretch>
            <a:fillRect/>
          </a:stretch>
        </p:blipFill>
        <p:spPr bwMode="auto">
          <a:xfrm>
            <a:off x="4224575" y="3043908"/>
            <a:ext cx="779033" cy="73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louds Alphabet Stock Illustrations – 2,162 Clouds Alphabet Stock  Illustrations, Vectors &amp; Clipart - Dreamstime">
            <a:extLst>
              <a:ext uri="{FF2B5EF4-FFF2-40B4-BE49-F238E27FC236}">
                <a16:creationId xmlns:a16="http://schemas.microsoft.com/office/drawing/2014/main" id="{D739445B-5DFA-04E9-B3A6-B1CB8719E5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5CCCFE"/>
              </a:clrFrom>
              <a:clrTo>
                <a:srgbClr val="5CCC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8" t="52910" r="61677" b="32435"/>
          <a:stretch>
            <a:fillRect/>
          </a:stretch>
        </p:blipFill>
        <p:spPr bwMode="auto">
          <a:xfrm>
            <a:off x="5039658" y="3040422"/>
            <a:ext cx="680000" cy="82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louds Alphabet Stock Illustrations – 2,162 Clouds Alphabet Stock  Illustrations, Vectors &amp; Clipart - Dreamstime">
            <a:extLst>
              <a:ext uri="{FF2B5EF4-FFF2-40B4-BE49-F238E27FC236}">
                <a16:creationId xmlns:a16="http://schemas.microsoft.com/office/drawing/2014/main" id="{2059B69D-188F-7E16-AFEA-13E28899F8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5CCCFE"/>
              </a:clrFrom>
              <a:clrTo>
                <a:srgbClr val="5CCC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9" t="82726" r="70923" b="2922"/>
          <a:stretch>
            <a:fillRect/>
          </a:stretch>
        </p:blipFill>
        <p:spPr bwMode="auto">
          <a:xfrm>
            <a:off x="3526293" y="1416681"/>
            <a:ext cx="252659" cy="27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6" descr="Slikovni rezultat za cloud">
            <a:extLst>
              <a:ext uri="{FF2B5EF4-FFF2-40B4-BE49-F238E27FC236}">
                <a16:creationId xmlns:a16="http://schemas.microsoft.com/office/drawing/2014/main" id="{C01052EF-B759-AA3A-FFD8-087ED88AA07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4097" y="4142109"/>
            <a:ext cx="31486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399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05A25C-931E-53A2-E960-267F0617AA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A886BC4-A071-DEF8-07B5-0DD272CFF7DB}"/>
              </a:ext>
            </a:extLst>
          </p:cNvPr>
          <p:cNvSpPr txBox="1"/>
          <p:nvPr/>
        </p:nvSpPr>
        <p:spPr>
          <a:xfrm>
            <a:off x="1573161" y="255639"/>
            <a:ext cx="8770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1.4. DISANJE U SLUŽBI ZDRAVLJA</a:t>
            </a:r>
          </a:p>
        </p:txBody>
      </p:sp>
      <p:sp>
        <p:nvSpPr>
          <p:cNvPr id="2" name="Pravokutnik 7">
            <a:extLst>
              <a:ext uri="{FF2B5EF4-FFF2-40B4-BE49-F238E27FC236}">
                <a16:creationId xmlns:a16="http://schemas.microsoft.com/office/drawing/2014/main" id="{74D4D8B2-BFBF-1E4A-416A-33BA147B6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8998" y="2026470"/>
            <a:ext cx="714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sr-Latn-RS" sz="1800">
                <a:solidFill>
                  <a:srgbClr val="FF0000"/>
                </a:solidFill>
                <a:latin typeface="Comic Sans MS" panose="030F0702030302020204" pitchFamily="66" charset="0"/>
              </a:rPr>
              <a:t>NOS</a:t>
            </a:r>
          </a:p>
        </p:txBody>
      </p:sp>
      <p:sp>
        <p:nvSpPr>
          <p:cNvPr id="3" name="Pravokutnik 8">
            <a:extLst>
              <a:ext uri="{FF2B5EF4-FFF2-40B4-BE49-F238E27FC236}">
                <a16:creationId xmlns:a16="http://schemas.microsoft.com/office/drawing/2014/main" id="{1FCA854E-BECC-55B2-C9D0-57A5D55906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7336" y="1829620"/>
            <a:ext cx="2346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sr-Latn-RS" sz="1800">
                <a:solidFill>
                  <a:srgbClr val="FF0000"/>
                </a:solidFill>
                <a:latin typeface="Comic Sans MS" panose="030F0702030302020204" pitchFamily="66" charset="0"/>
              </a:rPr>
              <a:t>NOSNA ŠUPLJINA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r-HR" altLang="sr-Latn-RS" sz="1800"/>
          </a:p>
        </p:txBody>
      </p:sp>
      <p:sp>
        <p:nvSpPr>
          <p:cNvPr id="4" name="Pravokutnik 9">
            <a:extLst>
              <a:ext uri="{FF2B5EF4-FFF2-40B4-BE49-F238E27FC236}">
                <a16:creationId xmlns:a16="http://schemas.microsoft.com/office/drawing/2014/main" id="{3E1A9319-A89F-E64A-1258-F497771C9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2423" y="2415408"/>
            <a:ext cx="1390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sr-Latn-RS" sz="1800">
                <a:solidFill>
                  <a:srgbClr val="FF0000"/>
                </a:solidFill>
                <a:latin typeface="Comic Sans MS" panose="030F0702030302020204" pitchFamily="66" charset="0"/>
              </a:rPr>
              <a:t>ŽDRIJELO</a:t>
            </a:r>
            <a:endParaRPr lang="hr-HR" altLang="sr-Latn-RS" sz="1800">
              <a:solidFill>
                <a:srgbClr val="FF0000"/>
              </a:solidFill>
            </a:endParaRPr>
          </a:p>
        </p:txBody>
      </p:sp>
      <p:sp>
        <p:nvSpPr>
          <p:cNvPr id="5" name="Pravokutnik 10">
            <a:extLst>
              <a:ext uri="{FF2B5EF4-FFF2-40B4-BE49-F238E27FC236}">
                <a16:creationId xmlns:a16="http://schemas.microsoft.com/office/drawing/2014/main" id="{BDA7920D-30F4-4F1B-C0D5-BFAC1162D5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2898" y="2855145"/>
            <a:ext cx="1260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sr-Latn-RS" sz="1800">
                <a:solidFill>
                  <a:srgbClr val="FF0000"/>
                </a:solidFill>
                <a:latin typeface="Comic Sans MS" panose="030F0702030302020204" pitchFamily="66" charset="0"/>
              </a:rPr>
              <a:t>GRKLJAN</a:t>
            </a:r>
            <a:endParaRPr lang="hr-HR" altLang="sr-Latn-RS" sz="1800">
              <a:solidFill>
                <a:srgbClr val="FF0000"/>
              </a:solidFill>
            </a:endParaRPr>
          </a:p>
        </p:txBody>
      </p:sp>
      <p:sp>
        <p:nvSpPr>
          <p:cNvPr id="7" name="Pravokutnik 11">
            <a:extLst>
              <a:ext uri="{FF2B5EF4-FFF2-40B4-BE49-F238E27FC236}">
                <a16:creationId xmlns:a16="http://schemas.microsoft.com/office/drawing/2014/main" id="{FEEBE3BC-7CA3-DF13-DCC0-F86C33C62F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4011" y="3418708"/>
            <a:ext cx="1133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sr-Latn-RS" sz="1800">
                <a:solidFill>
                  <a:srgbClr val="FF0000"/>
                </a:solidFill>
                <a:latin typeface="Comic Sans MS" panose="030F0702030302020204" pitchFamily="66" charset="0"/>
              </a:rPr>
              <a:t>DUŠNIK</a:t>
            </a:r>
            <a:endParaRPr lang="hr-HR" altLang="sr-Latn-RS" sz="1800">
              <a:solidFill>
                <a:srgbClr val="FF0000"/>
              </a:solidFill>
            </a:endParaRPr>
          </a:p>
        </p:txBody>
      </p:sp>
      <p:sp>
        <p:nvSpPr>
          <p:cNvPr id="9" name="Pravokutnik 12">
            <a:extLst>
              <a:ext uri="{FF2B5EF4-FFF2-40B4-BE49-F238E27FC236}">
                <a16:creationId xmlns:a16="http://schemas.microsoft.com/office/drawing/2014/main" id="{1746B148-678C-38C3-A5F5-A8A25EC6FF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8298" y="4604570"/>
            <a:ext cx="1276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sr-Latn-RS" sz="1800">
                <a:solidFill>
                  <a:srgbClr val="FF0000"/>
                </a:solidFill>
                <a:latin typeface="Comic Sans MS" panose="030F0702030302020204" pitchFamily="66" charset="0"/>
              </a:rPr>
              <a:t>DUŠNICE</a:t>
            </a:r>
            <a:endParaRPr lang="hr-HR" altLang="sr-Latn-RS" sz="1800">
              <a:solidFill>
                <a:srgbClr val="FF0000"/>
              </a:solidFill>
            </a:endParaRPr>
          </a:p>
        </p:txBody>
      </p:sp>
      <p:grpSp>
        <p:nvGrpSpPr>
          <p:cNvPr id="10" name="Grupa 35">
            <a:extLst>
              <a:ext uri="{FF2B5EF4-FFF2-40B4-BE49-F238E27FC236}">
                <a16:creationId xmlns:a16="http://schemas.microsoft.com/office/drawing/2014/main" id="{F06181A1-25C6-1C54-2D5F-1892EE9C2508}"/>
              </a:ext>
            </a:extLst>
          </p:cNvPr>
          <p:cNvGrpSpPr>
            <a:grpSpLocks/>
          </p:cNvGrpSpPr>
          <p:nvPr/>
        </p:nvGrpSpPr>
        <p:grpSpPr bwMode="auto">
          <a:xfrm>
            <a:off x="3082873" y="946970"/>
            <a:ext cx="4160838" cy="5387975"/>
            <a:chOff x="1540197" y="514079"/>
            <a:chExt cx="4160520" cy="5388420"/>
          </a:xfrm>
        </p:grpSpPr>
        <p:pic>
          <p:nvPicPr>
            <p:cNvPr id="11" name="Slika 13">
              <a:extLst>
                <a:ext uri="{FF2B5EF4-FFF2-40B4-BE49-F238E27FC236}">
                  <a16:creationId xmlns:a16="http://schemas.microsoft.com/office/drawing/2014/main" id="{AB85EF80-ACA6-3ECB-0D85-0375F7195E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0197" y="514079"/>
              <a:ext cx="4160520" cy="5388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2" name="Ravni poveznik 17">
              <a:extLst>
                <a:ext uri="{FF2B5EF4-FFF2-40B4-BE49-F238E27FC236}">
                  <a16:creationId xmlns:a16="http://schemas.microsoft.com/office/drawing/2014/main" id="{F4C0EC1A-7BE3-8813-920E-6A7C60C05100}"/>
                </a:ext>
              </a:extLst>
            </p:cNvPr>
            <p:cNvCxnSpPr/>
            <p:nvPr/>
          </p:nvCxnSpPr>
          <p:spPr>
            <a:xfrm flipV="1">
              <a:off x="3016459" y="1617483"/>
              <a:ext cx="2492185" cy="3175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avni poveznik 18">
              <a:extLst>
                <a:ext uri="{FF2B5EF4-FFF2-40B4-BE49-F238E27FC236}">
                  <a16:creationId xmlns:a16="http://schemas.microsoft.com/office/drawing/2014/main" id="{791DCBBB-D47A-2B70-2B26-2058F8284583}"/>
                </a:ext>
              </a:extLst>
            </p:cNvPr>
            <p:cNvCxnSpPr/>
            <p:nvPr/>
          </p:nvCxnSpPr>
          <p:spPr>
            <a:xfrm>
              <a:off x="1730682" y="3503589"/>
              <a:ext cx="2193757" cy="354041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avni poveznik 19">
              <a:extLst>
                <a:ext uri="{FF2B5EF4-FFF2-40B4-BE49-F238E27FC236}">
                  <a16:creationId xmlns:a16="http://schemas.microsoft.com/office/drawing/2014/main" id="{5830527F-EF4A-443D-0229-F39486966013}"/>
                </a:ext>
              </a:extLst>
            </p:cNvPr>
            <p:cNvCxnSpPr/>
            <p:nvPr/>
          </p:nvCxnSpPr>
          <p:spPr>
            <a:xfrm>
              <a:off x="3435527" y="4241837"/>
              <a:ext cx="2082641" cy="114309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Pravokutnik 20">
            <a:extLst>
              <a:ext uri="{FF2B5EF4-FFF2-40B4-BE49-F238E27FC236}">
                <a16:creationId xmlns:a16="http://schemas.microsoft.com/office/drawing/2014/main" id="{6333EC89-32C8-435F-BA39-157CC4E0A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6911" y="3788595"/>
            <a:ext cx="9096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sr-Latn-RS" sz="1800">
                <a:solidFill>
                  <a:srgbClr val="FF0000"/>
                </a:solidFill>
                <a:latin typeface="Comic Sans MS" panose="030F0702030302020204" pitchFamily="66" charset="0"/>
              </a:rPr>
              <a:t>PLUĆA</a:t>
            </a:r>
            <a:endParaRPr lang="hr-HR" altLang="sr-Latn-RS" sz="1800">
              <a:solidFill>
                <a:srgbClr val="FF0000"/>
              </a:solidFill>
            </a:endParaRPr>
          </a:p>
        </p:txBody>
      </p:sp>
      <p:sp>
        <p:nvSpPr>
          <p:cNvPr id="16" name="Pravokutnik 21">
            <a:extLst>
              <a:ext uri="{FF2B5EF4-FFF2-40B4-BE49-F238E27FC236}">
                <a16:creationId xmlns:a16="http://schemas.microsoft.com/office/drawing/2014/main" id="{DC429105-B76E-7EEA-9199-C42AB1FA02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7336" y="5869808"/>
            <a:ext cx="2508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sr-Latn-RS" sz="1800">
                <a:solidFill>
                  <a:srgbClr val="FF0000"/>
                </a:solidFill>
                <a:latin typeface="Comic Sans MS" panose="030F0702030302020204" pitchFamily="66" charset="0"/>
              </a:rPr>
              <a:t>PLUĆNI MJEHURIĆI</a:t>
            </a:r>
            <a:endParaRPr lang="hr-HR" altLang="sr-Latn-RS" sz="1800">
              <a:solidFill>
                <a:srgbClr val="FF0000"/>
              </a:solidFill>
            </a:endParaRPr>
          </a:p>
        </p:txBody>
      </p:sp>
      <p:sp>
        <p:nvSpPr>
          <p:cNvPr id="17" name="Pravokutnik 23">
            <a:extLst>
              <a:ext uri="{FF2B5EF4-FFF2-40B4-BE49-F238E27FC236}">
                <a16:creationId xmlns:a16="http://schemas.microsoft.com/office/drawing/2014/main" id="{5240C850-9684-4260-5AB6-37E98674A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3836" y="2315395"/>
            <a:ext cx="1689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sr-Latn-RS" sz="1800">
                <a:latin typeface="Comic Sans MS" panose="030F0702030302020204" pitchFamily="66" charset="0"/>
              </a:rPr>
              <a:t>(ulazak zraka)</a:t>
            </a:r>
            <a:endParaRPr lang="hr-HR" altLang="sr-Latn-RS" sz="1800"/>
          </a:p>
        </p:txBody>
      </p:sp>
      <p:sp>
        <p:nvSpPr>
          <p:cNvPr id="18" name="Pravokutnik 24">
            <a:extLst>
              <a:ext uri="{FF2B5EF4-FFF2-40B4-BE49-F238E27FC236}">
                <a16:creationId xmlns:a16="http://schemas.microsoft.com/office/drawing/2014/main" id="{C3136530-F09D-9233-31AA-EC739A104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9148" y="2088383"/>
            <a:ext cx="3838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sr-Latn-RS" sz="1800">
                <a:latin typeface="Comic Sans MS" panose="030F0702030302020204" pitchFamily="66" charset="0"/>
              </a:rPr>
              <a:t>(vlaži, zagrijava i pročišćava zrak)</a:t>
            </a:r>
          </a:p>
        </p:txBody>
      </p:sp>
      <p:sp>
        <p:nvSpPr>
          <p:cNvPr id="19" name="Pravokutnik 25">
            <a:extLst>
              <a:ext uri="{FF2B5EF4-FFF2-40B4-BE49-F238E27FC236}">
                <a16:creationId xmlns:a16="http://schemas.microsoft.com/office/drawing/2014/main" id="{1A5F168B-DDD8-DC7C-719A-D90E246CA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8086" y="2710683"/>
            <a:ext cx="30273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sr-Latn-RS" sz="1800">
                <a:latin typeface="Comic Sans MS" panose="030F0702030302020204" pitchFamily="66" charset="0"/>
              </a:rPr>
              <a:t>(provodi zrak do grkljana) </a:t>
            </a:r>
            <a:endParaRPr lang="hr-HR" altLang="sr-Latn-RS" sz="1800"/>
          </a:p>
        </p:txBody>
      </p:sp>
      <p:sp>
        <p:nvSpPr>
          <p:cNvPr id="20" name="Pravokutnik 26">
            <a:extLst>
              <a:ext uri="{FF2B5EF4-FFF2-40B4-BE49-F238E27FC236}">
                <a16:creationId xmlns:a16="http://schemas.microsoft.com/office/drawing/2014/main" id="{965E1766-B8D9-46DA-439E-61BAA6C001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3161" y="3183758"/>
            <a:ext cx="2882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sr-Latn-RS" sz="1800">
                <a:latin typeface="Comic Sans MS" panose="030F0702030302020204" pitchFamily="66" charset="0"/>
              </a:rPr>
              <a:t>(provodi zrak do dušnika)</a:t>
            </a:r>
          </a:p>
        </p:txBody>
      </p:sp>
      <p:sp>
        <p:nvSpPr>
          <p:cNvPr id="21" name="Pravokutnik 28">
            <a:extLst>
              <a:ext uri="{FF2B5EF4-FFF2-40B4-BE49-F238E27FC236}">
                <a16:creationId xmlns:a16="http://schemas.microsoft.com/office/drawing/2014/main" id="{A51D7F5A-F1CF-DA04-2E4D-156827D82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811" y="3715570"/>
            <a:ext cx="43957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sr-Latn-RS" sz="1800">
                <a:latin typeface="Comic Sans MS" panose="030F0702030302020204" pitchFamily="66" charset="0"/>
              </a:rPr>
              <a:t>(osigurava stalni protok zraka do pluća)</a:t>
            </a:r>
          </a:p>
        </p:txBody>
      </p:sp>
      <p:sp>
        <p:nvSpPr>
          <p:cNvPr id="22" name="Pravokutnik 29">
            <a:extLst>
              <a:ext uri="{FF2B5EF4-FFF2-40B4-BE49-F238E27FC236}">
                <a16:creationId xmlns:a16="http://schemas.microsoft.com/office/drawing/2014/main" id="{1D5C611C-CD09-47D8-6D3F-2DD54086F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6986" y="4885558"/>
            <a:ext cx="3676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sr-Latn-RS" sz="1800">
                <a:latin typeface="Comic Sans MS" panose="030F0702030302020204" pitchFamily="66" charset="0"/>
              </a:rPr>
              <a:t>(usmjeravaju zrak u plućna krila)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735C2A-558B-2A97-6E1D-07C19EFFCE92}"/>
              </a:ext>
            </a:extLst>
          </p:cNvPr>
          <p:cNvSpPr txBox="1"/>
          <p:nvPr/>
        </p:nvSpPr>
        <p:spPr>
          <a:xfrm>
            <a:off x="1322335" y="4231288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sr-Latn-RS" sz="1800" dirty="0">
                <a:latin typeface="Comic Sans MS" panose="030F0702030302020204" pitchFamily="66" charset="0"/>
              </a:rPr>
              <a:t>(izmjena plinova kisika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sr-Latn-RS" sz="1800" dirty="0">
                <a:latin typeface="Comic Sans MS" panose="030F0702030302020204" pitchFamily="66" charset="0"/>
              </a:rPr>
              <a:t>i ugljikova dioksida)</a:t>
            </a:r>
          </a:p>
        </p:txBody>
      </p:sp>
      <p:sp>
        <p:nvSpPr>
          <p:cNvPr id="26" name="Pravokutnik 27">
            <a:extLst>
              <a:ext uri="{FF2B5EF4-FFF2-40B4-BE49-F238E27FC236}">
                <a16:creationId xmlns:a16="http://schemas.microsoft.com/office/drawing/2014/main" id="{6C1B3407-B1BE-1A7E-F40A-CF7026DAA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1148" y="6160320"/>
            <a:ext cx="33797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sr-Latn-RS" sz="1800" dirty="0">
                <a:latin typeface="Comic Sans MS" panose="030F0702030302020204" pitchFamily="66" charset="0"/>
              </a:rPr>
              <a:t>(povećavanje površine pluća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sr-Latn-RS" sz="1800" dirty="0">
                <a:latin typeface="Comic Sans MS" panose="030F0702030302020204" pitchFamily="66" charset="0"/>
              </a:rPr>
              <a:t>– učinkovitija izmjena plinova)</a:t>
            </a:r>
          </a:p>
        </p:txBody>
      </p:sp>
      <p:pic>
        <p:nvPicPr>
          <p:cNvPr id="27" name="Picture 4" descr="Hand holding pencil drawing illustration, writing gesture concept, black white sketch style, creative education symbol, human hand outline art">
            <a:extLst>
              <a:ext uri="{FF2B5EF4-FFF2-40B4-BE49-F238E27FC236}">
                <a16:creationId xmlns:a16="http://schemas.microsoft.com/office/drawing/2014/main" id="{1B798706-34A7-DFF0-E60E-C6E84C3E45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" r="53189"/>
          <a:stretch>
            <a:fillRect/>
          </a:stretch>
        </p:blipFill>
        <p:spPr bwMode="auto">
          <a:xfrm rot="894962">
            <a:off x="11056726" y="1256028"/>
            <a:ext cx="923856" cy="80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25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BDD729-6AD4-BC51-EF87-DFD84EFD2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DFF1C2C-7EE3-6B20-B4B9-905B0B85E3EF}"/>
              </a:ext>
            </a:extLst>
          </p:cNvPr>
          <p:cNvSpPr txBox="1"/>
          <p:nvPr/>
        </p:nvSpPr>
        <p:spPr>
          <a:xfrm>
            <a:off x="1573161" y="255639"/>
            <a:ext cx="8770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1.4. DISANJE U SLUŽBI ZDRAVLJA</a:t>
            </a:r>
          </a:p>
        </p:txBody>
      </p:sp>
      <p:sp>
        <p:nvSpPr>
          <p:cNvPr id="2" name="Dijagram toka: Kraj 1">
            <a:extLst>
              <a:ext uri="{FF2B5EF4-FFF2-40B4-BE49-F238E27FC236}">
                <a16:creationId xmlns:a16="http://schemas.microsoft.com/office/drawing/2014/main" id="{FB1B4CC5-29A3-E84D-96F1-2D727D12D34D}"/>
              </a:ext>
            </a:extLst>
          </p:cNvPr>
          <p:cNvSpPr/>
          <p:nvPr/>
        </p:nvSpPr>
        <p:spPr>
          <a:xfrm>
            <a:off x="222250" y="817562"/>
            <a:ext cx="11733776" cy="1196975"/>
          </a:xfrm>
          <a:prstGeom prst="flowChartTerminator">
            <a:avLst/>
          </a:prstGeom>
          <a:solidFill>
            <a:srgbClr val="21BEC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200" dirty="0">
                <a:solidFill>
                  <a:schemeClr val="tx1"/>
                </a:solidFill>
                <a:latin typeface="Comic Sans MS" pitchFamily="66" charset="0"/>
              </a:rPr>
              <a:t>  </a:t>
            </a:r>
            <a:r>
              <a:rPr lang="hr-HR" sz="2400" dirty="0">
                <a:solidFill>
                  <a:schemeClr val="tx1"/>
                </a:solidFill>
                <a:latin typeface="Comic Sans MS" pitchFamily="66" charset="0"/>
              </a:rPr>
              <a:t>Usporedi obilježja udisaja i izdisaja. Za svako obilježje znakom „</a:t>
            </a:r>
            <a:r>
              <a:rPr lang="hr-HR" sz="2400" b="1" dirty="0">
                <a:solidFill>
                  <a:schemeClr val="tx1"/>
                </a:solidFill>
                <a:latin typeface="Comic Sans MS" pitchFamily="66" charset="0"/>
              </a:rPr>
              <a:t>+”</a:t>
            </a:r>
            <a:r>
              <a:rPr lang="hr-HR" sz="2400" dirty="0">
                <a:solidFill>
                  <a:schemeClr val="tx1"/>
                </a:solidFill>
                <a:latin typeface="Comic Sans MS" pitchFamily="66" charset="0"/>
              </a:rPr>
              <a:t> naznači je li karakteristično za udisaj ili za izdisaj.</a:t>
            </a:r>
          </a:p>
        </p:txBody>
      </p:sp>
      <p:graphicFrame>
        <p:nvGraphicFramePr>
          <p:cNvPr id="4" name="Tablica 3">
            <a:extLst>
              <a:ext uri="{FF2B5EF4-FFF2-40B4-BE49-F238E27FC236}">
                <a16:creationId xmlns:a16="http://schemas.microsoft.com/office/drawing/2014/main" id="{470956F6-6401-A771-39DA-2DFC643C3D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264264"/>
              </p:ext>
            </p:extLst>
          </p:nvPr>
        </p:nvGraphicFramePr>
        <p:xfrm>
          <a:off x="1403095" y="2193977"/>
          <a:ext cx="8678862" cy="4281944"/>
        </p:xfrm>
        <a:graphic>
          <a:graphicData uri="http://schemas.openxmlformats.org/drawingml/2006/table">
            <a:tbl>
              <a:tblPr/>
              <a:tblGrid>
                <a:gridCol w="5421312">
                  <a:extLst>
                    <a:ext uri="{9D8B030D-6E8A-4147-A177-3AD203B41FA5}">
                      <a16:colId xmlns:a16="http://schemas.microsoft.com/office/drawing/2014/main" val="268455971"/>
                    </a:ext>
                  </a:extLst>
                </a:gridCol>
                <a:gridCol w="1628775">
                  <a:extLst>
                    <a:ext uri="{9D8B030D-6E8A-4147-A177-3AD203B41FA5}">
                      <a16:colId xmlns:a16="http://schemas.microsoft.com/office/drawing/2014/main" val="4202095898"/>
                    </a:ext>
                  </a:extLst>
                </a:gridCol>
                <a:gridCol w="1628775">
                  <a:extLst>
                    <a:ext uri="{9D8B030D-6E8A-4147-A177-3AD203B41FA5}">
                      <a16:colId xmlns:a16="http://schemas.microsoft.com/office/drawing/2014/main" val="2788129787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OBILJEŽJE</a:t>
                      </a:r>
                    </a:p>
                  </a:txBody>
                  <a:tcPr marL="91432" marR="91432" marT="45658" marB="4565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1BEC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UDISAJ</a:t>
                      </a:r>
                    </a:p>
                  </a:txBody>
                  <a:tcPr marL="91432" marR="91432" marT="45658" marB="4565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1BEC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IZDISAJ</a:t>
                      </a:r>
                    </a:p>
                  </a:txBody>
                  <a:tcPr marL="91432" marR="91432" marT="45658" marB="4565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1BE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5495821"/>
                  </a:ext>
                </a:extLst>
              </a:tr>
              <a:tr h="3810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a. </a:t>
                      </a:r>
                      <a:r>
                        <a:rPr kumimoji="0" lang="hr-HR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ošit se stegne i izravna</a:t>
                      </a:r>
                    </a:p>
                  </a:txBody>
                  <a:tcPr marL="91432" marR="91432" marT="45658" marB="4565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32" marR="91432" marT="45658" marB="4565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32" marR="91432" marT="45658" marB="4565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909839"/>
                  </a:ext>
                </a:extLst>
              </a:tr>
              <a:tr h="3810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b. </a:t>
                      </a:r>
                      <a:r>
                        <a:rPr kumimoji="0" lang="hr-HR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ošit se opusti i podigne</a:t>
                      </a:r>
                    </a:p>
                  </a:txBody>
                  <a:tcPr marL="91432" marR="91432" marT="45658" marB="4565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32" marR="91432" marT="45658" marB="4565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32" marR="91432" marT="45658" marB="4565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0062207"/>
                  </a:ext>
                </a:extLst>
              </a:tr>
              <a:tr h="66992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c. </a:t>
                      </a:r>
                      <a:r>
                        <a:rPr kumimoji="0" lang="hr-HR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međurebreni mišići potiskuju rebra prema dolje</a:t>
                      </a:r>
                    </a:p>
                  </a:txBody>
                  <a:tcPr marL="91432" marR="91432" marT="45658" marB="4565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32" marR="91432" marT="45658" marB="4565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32" marR="91432" marT="45658" marB="4565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2825581"/>
                  </a:ext>
                </a:extLst>
              </a:tr>
              <a:tr h="66992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d. </a:t>
                      </a:r>
                      <a:r>
                        <a:rPr kumimoji="0" lang="hr-HR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međurebreni mišići potiskuju rebra prema gore i van</a:t>
                      </a:r>
                    </a:p>
                  </a:txBody>
                  <a:tcPr marL="91432" marR="91432" marT="45658" marB="4565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32" marR="91432" marT="45658" marB="4565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32" marR="91432" marT="45658" marB="4565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7034585"/>
                  </a:ext>
                </a:extLst>
              </a:tr>
              <a:tr h="3810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e. </a:t>
                      </a:r>
                      <a:r>
                        <a:rPr kumimoji="0" lang="hr-HR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volumen prsnog koša se poveća</a:t>
                      </a:r>
                    </a:p>
                  </a:txBody>
                  <a:tcPr marL="91432" marR="91432" marT="45658" marB="4565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32" marR="91432" marT="45658" marB="4565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32" marR="91432" marT="45658" marB="4565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39007"/>
                  </a:ext>
                </a:extLst>
              </a:tr>
              <a:tr h="66992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f. </a:t>
                      </a:r>
                      <a:r>
                        <a:rPr kumimoji="0" lang="hr-HR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tlak zrak u plućima se smanjuje i kisik ulazi u pluća</a:t>
                      </a:r>
                    </a:p>
                  </a:txBody>
                  <a:tcPr marL="91432" marR="91432" marT="45658" marB="4565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32" marR="91432" marT="45658" marB="4565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32" marR="91432" marT="45658" marB="4565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328433"/>
                  </a:ext>
                </a:extLst>
              </a:tr>
              <a:tr h="66992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g. </a:t>
                      </a:r>
                      <a:r>
                        <a:rPr kumimoji="0" lang="hr-HR" alt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volumen prsnog koša se smanjuje i iz pluća izlazi ugljik dioksid</a:t>
                      </a:r>
                    </a:p>
                  </a:txBody>
                  <a:tcPr marL="91432" marR="91432" marT="45658" marB="4565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32" marR="91432" marT="45658" marB="4565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32" marR="91432" marT="45658" marB="4565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8837420"/>
                  </a:ext>
                </a:extLst>
              </a:tr>
            </a:tbl>
          </a:graphicData>
        </a:graphic>
      </p:graphicFrame>
      <p:sp>
        <p:nvSpPr>
          <p:cNvPr id="5" name="TekstniOkvir 4">
            <a:extLst>
              <a:ext uri="{FF2B5EF4-FFF2-40B4-BE49-F238E27FC236}">
                <a16:creationId xmlns:a16="http://schemas.microsoft.com/office/drawing/2014/main" id="{E3947484-60F3-7358-23B8-07EC2B365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3845" y="2536877"/>
            <a:ext cx="742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sr-Latn-RS" sz="3200" b="1">
                <a:solidFill>
                  <a:srgbClr val="FF0000"/>
                </a:solidFill>
                <a:latin typeface="Comic Sans MS" panose="030F0702030302020204" pitchFamily="66" charset="0"/>
              </a:rPr>
              <a:t>+</a:t>
            </a:r>
          </a:p>
        </p:txBody>
      </p:sp>
      <p:sp>
        <p:nvSpPr>
          <p:cNvPr id="7" name="TekstniOkvir 5">
            <a:extLst>
              <a:ext uri="{FF2B5EF4-FFF2-40B4-BE49-F238E27FC236}">
                <a16:creationId xmlns:a16="http://schemas.microsoft.com/office/drawing/2014/main" id="{2CA308B1-B253-44B0-7563-C2555FFD3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2420" y="4637139"/>
            <a:ext cx="742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sr-Latn-RS" sz="3200" b="1">
                <a:solidFill>
                  <a:srgbClr val="FF0000"/>
                </a:solidFill>
                <a:latin typeface="Comic Sans MS" panose="030F0702030302020204" pitchFamily="66" charset="0"/>
              </a:rPr>
              <a:t>+</a:t>
            </a:r>
          </a:p>
        </p:txBody>
      </p:sp>
      <p:sp>
        <p:nvSpPr>
          <p:cNvPr id="9" name="TekstniOkvir 6">
            <a:extLst>
              <a:ext uri="{FF2B5EF4-FFF2-40B4-BE49-F238E27FC236}">
                <a16:creationId xmlns:a16="http://schemas.microsoft.com/office/drawing/2014/main" id="{058E3404-A186-1DB1-9F12-E0AFB58D9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6595" y="3503664"/>
            <a:ext cx="7429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sr-Latn-RS" sz="3200" b="1">
                <a:solidFill>
                  <a:srgbClr val="FF0000"/>
                </a:solidFill>
                <a:latin typeface="Comic Sans MS" panose="030F0702030302020204" pitchFamily="66" charset="0"/>
              </a:rPr>
              <a:t>+</a:t>
            </a:r>
          </a:p>
        </p:txBody>
      </p:sp>
      <p:sp>
        <p:nvSpPr>
          <p:cNvPr id="10" name="TekstniOkvir 7">
            <a:extLst>
              <a:ext uri="{FF2B5EF4-FFF2-40B4-BE49-F238E27FC236}">
                <a16:creationId xmlns:a16="http://schemas.microsoft.com/office/drawing/2014/main" id="{2B158287-4850-0E3E-514E-7E320AE67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2420" y="4091039"/>
            <a:ext cx="742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sr-Latn-RS" sz="3200" b="1">
                <a:solidFill>
                  <a:srgbClr val="FF0000"/>
                </a:solidFill>
                <a:latin typeface="Comic Sans MS" panose="030F0702030302020204" pitchFamily="66" charset="0"/>
              </a:rPr>
              <a:t>+</a:t>
            </a:r>
          </a:p>
        </p:txBody>
      </p:sp>
      <p:sp>
        <p:nvSpPr>
          <p:cNvPr id="11" name="TekstniOkvir 8">
            <a:extLst>
              <a:ext uri="{FF2B5EF4-FFF2-40B4-BE49-F238E27FC236}">
                <a16:creationId xmlns:a16="http://schemas.microsoft.com/office/drawing/2014/main" id="{6336F958-27C5-DE3F-C03C-C6B6EBB0F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6595" y="2981377"/>
            <a:ext cx="7429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sr-Latn-RS" sz="3200" b="1">
                <a:solidFill>
                  <a:srgbClr val="FF0000"/>
                </a:solidFill>
                <a:latin typeface="Comic Sans MS" panose="030F0702030302020204" pitchFamily="66" charset="0"/>
              </a:rPr>
              <a:t>+</a:t>
            </a:r>
          </a:p>
        </p:txBody>
      </p:sp>
      <p:sp>
        <p:nvSpPr>
          <p:cNvPr id="12" name="TekstniOkvir 9">
            <a:extLst>
              <a:ext uri="{FF2B5EF4-FFF2-40B4-BE49-F238E27FC236}">
                <a16:creationId xmlns:a16="http://schemas.microsoft.com/office/drawing/2014/main" id="{0B454BE0-4056-9850-26D6-6B5783F1F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2320" y="5857927"/>
            <a:ext cx="742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sr-Latn-RS" sz="3200" b="1">
                <a:solidFill>
                  <a:srgbClr val="FF0000"/>
                </a:solidFill>
                <a:latin typeface="Comic Sans MS" panose="030F0702030302020204" pitchFamily="66" charset="0"/>
              </a:rPr>
              <a:t>+</a:t>
            </a:r>
          </a:p>
        </p:txBody>
      </p:sp>
      <p:sp>
        <p:nvSpPr>
          <p:cNvPr id="13" name="TekstniOkvir 10">
            <a:extLst>
              <a:ext uri="{FF2B5EF4-FFF2-40B4-BE49-F238E27FC236}">
                <a16:creationId xmlns:a16="http://schemas.microsoft.com/office/drawing/2014/main" id="{2477C111-F643-DE77-F16C-69E4300A6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6232" y="5207052"/>
            <a:ext cx="7429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sr-Latn-RS" sz="3200" b="1">
                <a:solidFill>
                  <a:srgbClr val="FF0000"/>
                </a:solidFill>
                <a:latin typeface="Comic Sans MS" panose="030F0702030302020204" pitchFamily="66" charset="0"/>
              </a:rPr>
              <a:t>+</a:t>
            </a:r>
          </a:p>
        </p:txBody>
      </p:sp>
      <p:pic>
        <p:nvPicPr>
          <p:cNvPr id="3" name="Picture 4" descr="Hand holding pencil drawing illustration, writing gesture concept, black white sketch style, creative education symbol, human hand outline art">
            <a:extLst>
              <a:ext uri="{FF2B5EF4-FFF2-40B4-BE49-F238E27FC236}">
                <a16:creationId xmlns:a16="http://schemas.microsoft.com/office/drawing/2014/main" id="{045BB1B9-C286-D46C-3865-B5975F3D5F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" r="53189"/>
          <a:stretch>
            <a:fillRect/>
          </a:stretch>
        </p:blipFill>
        <p:spPr bwMode="auto">
          <a:xfrm rot="894962">
            <a:off x="10944260" y="2364911"/>
            <a:ext cx="923856" cy="80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91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7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020F1A-A757-FEFE-A0ED-2348FE5B62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E8FC07F-A3EF-FF9D-5AC2-E78FECC17284}"/>
              </a:ext>
            </a:extLst>
          </p:cNvPr>
          <p:cNvSpPr txBox="1"/>
          <p:nvPr/>
        </p:nvSpPr>
        <p:spPr>
          <a:xfrm>
            <a:off x="1573161" y="255639"/>
            <a:ext cx="8770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1.4. DISANJE U SLUŽBI ZDRAVLJA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750B74-FC9A-5F25-C6C3-F346BE8DF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586" y="2994523"/>
            <a:ext cx="5789123" cy="32625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26C6F0-2B3E-53D0-1BFF-D57F0B05FE8B}"/>
              </a:ext>
            </a:extLst>
          </p:cNvPr>
          <p:cNvSpPr txBox="1"/>
          <p:nvPr/>
        </p:nvSpPr>
        <p:spPr>
          <a:xfrm>
            <a:off x="535860" y="953764"/>
            <a:ext cx="61992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MEHANIZAM DISANJA</a:t>
            </a:r>
            <a:endParaRPr lang="en-US" sz="2400" b="1" dirty="0">
              <a:solidFill>
                <a:schemeClr val="accent4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BF5E4A-24DF-12FA-E00D-3906749245F4}"/>
              </a:ext>
            </a:extLst>
          </p:cNvPr>
          <p:cNvSpPr txBox="1"/>
          <p:nvPr/>
        </p:nvSpPr>
        <p:spPr>
          <a:xfrm>
            <a:off x="1750142" y="3577401"/>
            <a:ext cx="1818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i="1" dirty="0"/>
              <a:t>zrak obogaćen kisikom</a:t>
            </a:r>
            <a:endParaRPr lang="en-US" sz="2000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D90A71-723D-1039-CE08-39FC20FCBBD3}"/>
              </a:ext>
            </a:extLst>
          </p:cNvPr>
          <p:cNvSpPr txBox="1"/>
          <p:nvPr/>
        </p:nvSpPr>
        <p:spPr>
          <a:xfrm>
            <a:off x="4852219" y="3592150"/>
            <a:ext cx="1818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i="1" dirty="0"/>
              <a:t>zrak obogaćen ugljikovim dioksidom</a:t>
            </a:r>
            <a:endParaRPr lang="en-US" sz="2000" i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6B6EB6-9E91-3494-7DE8-9E1E3EF2541B}"/>
              </a:ext>
            </a:extLst>
          </p:cNvPr>
          <p:cNvSpPr txBox="1"/>
          <p:nvPr/>
        </p:nvSpPr>
        <p:spPr>
          <a:xfrm>
            <a:off x="3569110" y="6303421"/>
            <a:ext cx="2792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latin typeface="Comic Sans MS" panose="030F0702030302020204" pitchFamily="66" charset="0"/>
              </a:rPr>
              <a:t>UDISAJ</a:t>
            </a:r>
            <a:endParaRPr 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5B1283-0348-7127-24F1-D747C33D6562}"/>
              </a:ext>
            </a:extLst>
          </p:cNvPr>
          <p:cNvSpPr txBox="1"/>
          <p:nvPr/>
        </p:nvSpPr>
        <p:spPr>
          <a:xfrm>
            <a:off x="6774427" y="6303421"/>
            <a:ext cx="2792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latin typeface="Comic Sans MS" panose="030F0702030302020204" pitchFamily="66" charset="0"/>
              </a:rPr>
              <a:t>IZDISAJ</a:t>
            </a:r>
            <a:endParaRPr 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D3B87214-DCC4-681A-7249-C4C168D2B526}"/>
              </a:ext>
            </a:extLst>
          </p:cNvPr>
          <p:cNvSpPr/>
          <p:nvPr/>
        </p:nvSpPr>
        <p:spPr>
          <a:xfrm>
            <a:off x="8327923" y="1216407"/>
            <a:ext cx="3551520" cy="1279013"/>
          </a:xfrm>
          <a:prstGeom prst="wedgeRectCallout">
            <a:avLst>
              <a:gd name="adj1" fmla="val 20827"/>
              <a:gd name="adj2" fmla="val 126852"/>
            </a:avLst>
          </a:prstGeom>
          <a:solidFill>
            <a:srgbClr val="EBF5F7"/>
          </a:solidFill>
          <a:ln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Što</a:t>
            </a:r>
            <a:r>
              <a:rPr lang="en-US" sz="2000" i="1" dirty="0">
                <a:solidFill>
                  <a:schemeClr val="tx1"/>
                </a:solidFill>
                <a:latin typeface="Comic Sans MS" panose="030F0702030302020204" pitchFamily="66" charset="0"/>
              </a:rPr>
              <a:t> se </a:t>
            </a:r>
            <a:r>
              <a:rPr lang="en-US" sz="2000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događa</a:t>
            </a:r>
            <a:r>
              <a:rPr lang="en-US" sz="2000" i="1" dirty="0">
                <a:solidFill>
                  <a:schemeClr val="tx1"/>
                </a:solidFill>
                <a:latin typeface="Comic Sans MS" panose="030F0702030302020204" pitchFamily="66" charset="0"/>
              </a:rPr>
              <a:t> s </a:t>
            </a:r>
            <a:r>
              <a:rPr lang="en-US" sz="2000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brzinom</a:t>
            </a:r>
            <a:r>
              <a:rPr lang="en-US" sz="2000" i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udisaja</a:t>
            </a:r>
            <a:r>
              <a:rPr lang="en-US" sz="2000" i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i</a:t>
            </a:r>
            <a:r>
              <a:rPr lang="en-US" sz="2000" i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izdisaja</a:t>
            </a:r>
            <a:r>
              <a:rPr lang="en-US" sz="2000" i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tijekom</a:t>
            </a:r>
            <a:r>
              <a:rPr lang="en-US" sz="2000" i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hr-HR" sz="2000" i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2000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fizičke</a:t>
            </a:r>
            <a:r>
              <a:rPr lang="en-US" sz="2000" i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aktivnosti</a:t>
            </a:r>
            <a:r>
              <a:rPr lang="en-US" sz="2000" i="1" dirty="0">
                <a:solidFill>
                  <a:schemeClr val="tx1"/>
                </a:solidFill>
                <a:latin typeface="Comic Sans MS" panose="030F0702030302020204" pitchFamily="66" charset="0"/>
              </a:rPr>
              <a:t>?</a:t>
            </a:r>
          </a:p>
        </p:txBody>
      </p:sp>
      <p:pic>
        <p:nvPicPr>
          <p:cNvPr id="12" name="Picture 2" descr="Povezana slika">
            <a:extLst>
              <a:ext uri="{FF2B5EF4-FFF2-40B4-BE49-F238E27FC236}">
                <a16:creationId xmlns:a16="http://schemas.microsoft.com/office/drawing/2014/main" id="{EA79D908-36EB-E228-1758-1E3A32B0D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608" y="3294826"/>
            <a:ext cx="16192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93D2F82-961E-0D11-DA3B-7B971CAFF9F0}"/>
              </a:ext>
            </a:extLst>
          </p:cNvPr>
          <p:cNvSpPr txBox="1"/>
          <p:nvPr/>
        </p:nvSpPr>
        <p:spPr>
          <a:xfrm>
            <a:off x="176982" y="1605581"/>
            <a:ext cx="7993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latin typeface="Comic Sans MS" panose="030F0702030302020204" pitchFamily="66" charset="0"/>
              </a:rPr>
              <a:t>pluća nisu mišićni organ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latin typeface="Comic Sans MS" panose="030F0702030302020204" pitchFamily="66" charset="0"/>
              </a:rPr>
              <a:t>važna uloga ošita, </a:t>
            </a:r>
            <a:r>
              <a:rPr lang="hr-HR" sz="2400" dirty="0" err="1">
                <a:latin typeface="Comic Sans MS" panose="030F0702030302020204" pitchFamily="66" charset="0"/>
              </a:rPr>
              <a:t>međurebrenih</a:t>
            </a:r>
            <a:r>
              <a:rPr lang="hr-HR" sz="2400" dirty="0">
                <a:latin typeface="Comic Sans MS" panose="030F0702030302020204" pitchFamily="66" charset="0"/>
              </a:rPr>
              <a:t> i trbušnih mišića</a:t>
            </a:r>
            <a:endParaRPr 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63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11EB6B-F7F4-858B-E9BC-F5AD4AEF91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B932970-F04D-B957-EDE0-DEE3CC8A049B}"/>
              </a:ext>
            </a:extLst>
          </p:cNvPr>
          <p:cNvSpPr txBox="1"/>
          <p:nvPr/>
        </p:nvSpPr>
        <p:spPr>
          <a:xfrm>
            <a:off x="1573161" y="255639"/>
            <a:ext cx="8770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1.4. DISANJE U SLUŽBI ZDRAVLJA</a:t>
            </a:r>
          </a:p>
        </p:txBody>
      </p:sp>
      <p:sp>
        <p:nvSpPr>
          <p:cNvPr id="2" name="Elipsa 37">
            <a:extLst>
              <a:ext uri="{FF2B5EF4-FFF2-40B4-BE49-F238E27FC236}">
                <a16:creationId xmlns:a16="http://schemas.microsoft.com/office/drawing/2014/main" id="{F8158F9B-3876-7A95-1603-2F24A3582D41}"/>
              </a:ext>
            </a:extLst>
          </p:cNvPr>
          <p:cNvSpPr/>
          <p:nvPr/>
        </p:nvSpPr>
        <p:spPr>
          <a:xfrm>
            <a:off x="6673850" y="3496469"/>
            <a:ext cx="2732088" cy="102393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3" name="Elipsa 36">
            <a:extLst>
              <a:ext uri="{FF2B5EF4-FFF2-40B4-BE49-F238E27FC236}">
                <a16:creationId xmlns:a16="http://schemas.microsoft.com/office/drawing/2014/main" id="{A17B9E0B-4852-8451-72F9-6D95E270075F}"/>
              </a:ext>
            </a:extLst>
          </p:cNvPr>
          <p:cNvSpPr/>
          <p:nvPr/>
        </p:nvSpPr>
        <p:spPr>
          <a:xfrm>
            <a:off x="2138363" y="3520281"/>
            <a:ext cx="2746375" cy="102235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5" name="TekstniOkvir 2">
            <a:extLst>
              <a:ext uri="{FF2B5EF4-FFF2-40B4-BE49-F238E27FC236}">
                <a16:creationId xmlns:a16="http://schemas.microsoft.com/office/drawing/2014/main" id="{129D2C31-4657-01AA-171E-F5A0E93A9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3950" y="2182019"/>
            <a:ext cx="40433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sr-Latn-RS" sz="2400" u="sng">
                <a:latin typeface="Comic Sans MS" panose="030F0702030302020204" pitchFamily="66" charset="0"/>
              </a:rPr>
              <a:t>udio kisika</a:t>
            </a:r>
          </a:p>
        </p:txBody>
      </p:sp>
      <p:sp>
        <p:nvSpPr>
          <p:cNvPr id="7" name="TekstniOkvir 3">
            <a:extLst>
              <a:ext uri="{FF2B5EF4-FFF2-40B4-BE49-F238E27FC236}">
                <a16:creationId xmlns:a16="http://schemas.microsoft.com/office/drawing/2014/main" id="{6D8548D6-9606-4335-E2CF-A49B8DAFC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4275" y="3644106"/>
            <a:ext cx="20224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sr-Latn-RS" sz="2400">
                <a:latin typeface="Comic Sans MS" panose="030F0702030302020204" pitchFamily="66" charset="0"/>
              </a:rPr>
              <a:t>plućni mjehurići</a:t>
            </a:r>
          </a:p>
        </p:txBody>
      </p:sp>
      <p:sp>
        <p:nvSpPr>
          <p:cNvPr id="9" name="TekstniOkvir 4">
            <a:extLst>
              <a:ext uri="{FF2B5EF4-FFF2-40B4-BE49-F238E27FC236}">
                <a16:creationId xmlns:a16="http://schemas.microsoft.com/office/drawing/2014/main" id="{6B490BAA-2EF3-A51C-5AD1-69DE6E2E5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5942" y="3649663"/>
            <a:ext cx="24907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sr-Latn-RS" sz="2400" dirty="0">
                <a:latin typeface="Comic Sans MS" panose="030F0702030302020204" pitchFamily="66" charset="0"/>
              </a:rPr>
              <a:t>krvne kapilare, krv</a:t>
            </a:r>
          </a:p>
        </p:txBody>
      </p:sp>
      <p:cxnSp>
        <p:nvCxnSpPr>
          <p:cNvPr id="10" name="Ravni poveznik sa strelicom 6">
            <a:extLst>
              <a:ext uri="{FF2B5EF4-FFF2-40B4-BE49-F238E27FC236}">
                <a16:creationId xmlns:a16="http://schemas.microsoft.com/office/drawing/2014/main" id="{54799A4F-C0CD-65A1-BF0C-F61107C0E567}"/>
              </a:ext>
            </a:extLst>
          </p:cNvPr>
          <p:cNvCxnSpPr>
            <a:cxnSpLocks/>
          </p:cNvCxnSpPr>
          <p:nvPr/>
        </p:nvCxnSpPr>
        <p:spPr>
          <a:xfrm>
            <a:off x="3429000" y="2921794"/>
            <a:ext cx="0" cy="57467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kstniOkvir 9">
            <a:extLst>
              <a:ext uri="{FF2B5EF4-FFF2-40B4-BE49-F238E27FC236}">
                <a16:creationId xmlns:a16="http://schemas.microsoft.com/office/drawing/2014/main" id="{97A8C961-7AB2-483F-EA6B-5CDDEC2CC2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5250" y="2982119"/>
            <a:ext cx="684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sr-Latn-RS" sz="2000" i="1">
                <a:latin typeface="Comic Sans MS" panose="030F0702030302020204" pitchFamily="66" charset="0"/>
              </a:rPr>
              <a:t>veći</a:t>
            </a:r>
          </a:p>
        </p:txBody>
      </p:sp>
      <p:sp>
        <p:nvSpPr>
          <p:cNvPr id="12" name="TekstniOkvir 10">
            <a:extLst>
              <a:ext uri="{FF2B5EF4-FFF2-40B4-BE49-F238E27FC236}">
                <a16:creationId xmlns:a16="http://schemas.microsoft.com/office/drawing/2014/main" id="{0979DA14-ADCF-4D71-0105-E2ACD261C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3375" y="3004344"/>
            <a:ext cx="1585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sr-Latn-RS" sz="2000" i="1">
                <a:latin typeface="Comic Sans MS" panose="030F0702030302020204" pitchFamily="66" charset="0"/>
              </a:rPr>
              <a:t>manji</a:t>
            </a:r>
          </a:p>
        </p:txBody>
      </p:sp>
      <p:sp>
        <p:nvSpPr>
          <p:cNvPr id="13" name="TekstniOkvir 11">
            <a:extLst>
              <a:ext uri="{FF2B5EF4-FFF2-40B4-BE49-F238E27FC236}">
                <a16:creationId xmlns:a16="http://schemas.microsoft.com/office/drawing/2014/main" id="{F766717E-315A-90E2-3B17-1DBD9C05C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3525" y="5360194"/>
            <a:ext cx="4044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sr-Latn-RS" sz="2400" u="sng">
                <a:latin typeface="Comic Sans MS" panose="030F0702030302020204" pitchFamily="66" charset="0"/>
              </a:rPr>
              <a:t>udio ugljikova dioksida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AFC1D1A0-6149-F1CE-68CD-1B70500EBB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6350" y="4612481"/>
            <a:ext cx="1076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sr-Latn-RS" sz="2000" i="1">
                <a:latin typeface="Comic Sans MS" panose="030F0702030302020204" pitchFamily="66" charset="0"/>
              </a:rPr>
              <a:t>manji</a:t>
            </a:r>
          </a:p>
        </p:txBody>
      </p:sp>
      <p:sp>
        <p:nvSpPr>
          <p:cNvPr id="15" name="TekstniOkvir 19">
            <a:extLst>
              <a:ext uri="{FF2B5EF4-FFF2-40B4-BE49-F238E27FC236}">
                <a16:creationId xmlns:a16="http://schemas.microsoft.com/office/drawing/2014/main" id="{17E293EF-F02E-3C5E-A06F-36C601B3E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3063" y="4606131"/>
            <a:ext cx="1585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sr-Latn-RS" sz="2000" i="1">
                <a:latin typeface="Comic Sans MS" panose="030F0702030302020204" pitchFamily="66" charset="0"/>
              </a:rPr>
              <a:t>veći</a:t>
            </a:r>
          </a:p>
        </p:txBody>
      </p:sp>
      <p:cxnSp>
        <p:nvCxnSpPr>
          <p:cNvPr id="16" name="Ravni poveznik sa strelicom 21">
            <a:extLst>
              <a:ext uri="{FF2B5EF4-FFF2-40B4-BE49-F238E27FC236}">
                <a16:creationId xmlns:a16="http://schemas.microsoft.com/office/drawing/2014/main" id="{7AF58BA4-8212-C43E-C302-EE2B4C929F1D}"/>
              </a:ext>
            </a:extLst>
          </p:cNvPr>
          <p:cNvCxnSpPr>
            <a:cxnSpLocks/>
          </p:cNvCxnSpPr>
          <p:nvPr/>
        </p:nvCxnSpPr>
        <p:spPr>
          <a:xfrm>
            <a:off x="4933950" y="3902869"/>
            <a:ext cx="169227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kstniOkvir 44">
            <a:extLst>
              <a:ext uri="{FF2B5EF4-FFF2-40B4-BE49-F238E27FC236}">
                <a16:creationId xmlns:a16="http://schemas.microsoft.com/office/drawing/2014/main" id="{326E17BB-BD79-53EE-2D3B-DC5994E87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4112" y="3182144"/>
            <a:ext cx="16303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sr-Latn-RS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difizijom</a:t>
            </a:r>
            <a:r>
              <a:rPr lang="hr-HR" altLang="sr-Latn-R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kisik ulazi</a:t>
            </a:r>
          </a:p>
        </p:txBody>
      </p:sp>
      <p:sp>
        <p:nvSpPr>
          <p:cNvPr id="18" name="TekstniOkvir 45">
            <a:extLst>
              <a:ext uri="{FF2B5EF4-FFF2-40B4-BE49-F238E27FC236}">
                <a16:creationId xmlns:a16="http://schemas.microsoft.com/office/drawing/2014/main" id="{2F3EC463-728C-8743-9DB7-298B71EE0A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4850" y="4144169"/>
            <a:ext cx="25511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sr-Latn-RS" sz="2400">
                <a:latin typeface="Comic Sans MS" panose="030F0702030302020204" pitchFamily="66" charset="0"/>
              </a:rPr>
              <a:t>ugljikov dioksid ulazi</a:t>
            </a:r>
          </a:p>
        </p:txBody>
      </p:sp>
      <p:cxnSp>
        <p:nvCxnSpPr>
          <p:cNvPr id="19" name="Ravni poveznik sa strelicom 46">
            <a:extLst>
              <a:ext uri="{FF2B5EF4-FFF2-40B4-BE49-F238E27FC236}">
                <a16:creationId xmlns:a16="http://schemas.microsoft.com/office/drawing/2014/main" id="{9AAE86C9-9897-9074-1AC8-15B27AA7454D}"/>
              </a:ext>
            </a:extLst>
          </p:cNvPr>
          <p:cNvCxnSpPr>
            <a:cxnSpLocks/>
          </p:cNvCxnSpPr>
          <p:nvPr/>
        </p:nvCxnSpPr>
        <p:spPr>
          <a:xfrm flipH="1">
            <a:off x="4933950" y="4114006"/>
            <a:ext cx="1712913" cy="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vni poveznik sa strelicom 50">
            <a:extLst>
              <a:ext uri="{FF2B5EF4-FFF2-40B4-BE49-F238E27FC236}">
                <a16:creationId xmlns:a16="http://schemas.microsoft.com/office/drawing/2014/main" id="{89DD2F27-0561-8E93-3CA4-4A1C6B5337F2}"/>
              </a:ext>
            </a:extLst>
          </p:cNvPr>
          <p:cNvCxnSpPr>
            <a:cxnSpLocks/>
          </p:cNvCxnSpPr>
          <p:nvPr/>
        </p:nvCxnSpPr>
        <p:spPr>
          <a:xfrm>
            <a:off x="7940675" y="2921794"/>
            <a:ext cx="0" cy="59848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Ravni poveznik sa strelicom 51">
            <a:extLst>
              <a:ext uri="{FF2B5EF4-FFF2-40B4-BE49-F238E27FC236}">
                <a16:creationId xmlns:a16="http://schemas.microsoft.com/office/drawing/2014/main" id="{F83BD35F-A87E-CB5C-4C65-4103E9A39947}"/>
              </a:ext>
            </a:extLst>
          </p:cNvPr>
          <p:cNvCxnSpPr>
            <a:cxnSpLocks/>
          </p:cNvCxnSpPr>
          <p:nvPr/>
        </p:nvCxnSpPr>
        <p:spPr>
          <a:xfrm flipV="1">
            <a:off x="3429000" y="4542631"/>
            <a:ext cx="0" cy="53975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Ravni poveznik sa strelicom 54">
            <a:extLst>
              <a:ext uri="{FF2B5EF4-FFF2-40B4-BE49-F238E27FC236}">
                <a16:creationId xmlns:a16="http://schemas.microsoft.com/office/drawing/2014/main" id="{D21CC4A4-4863-B09A-225D-87DD92E99E2B}"/>
              </a:ext>
            </a:extLst>
          </p:cNvPr>
          <p:cNvCxnSpPr>
            <a:cxnSpLocks/>
          </p:cNvCxnSpPr>
          <p:nvPr/>
        </p:nvCxnSpPr>
        <p:spPr>
          <a:xfrm flipV="1">
            <a:off x="7940675" y="4526756"/>
            <a:ext cx="0" cy="53975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Ravni poveznik 56">
            <a:extLst>
              <a:ext uri="{FF2B5EF4-FFF2-40B4-BE49-F238E27FC236}">
                <a16:creationId xmlns:a16="http://schemas.microsoft.com/office/drawing/2014/main" id="{5F431E07-5F34-88EA-65F0-46EC0153B9C4}"/>
              </a:ext>
            </a:extLst>
          </p:cNvPr>
          <p:cNvCxnSpPr/>
          <p:nvPr/>
        </p:nvCxnSpPr>
        <p:spPr>
          <a:xfrm>
            <a:off x="3429000" y="2923381"/>
            <a:ext cx="451167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Ravni poveznik 59">
            <a:extLst>
              <a:ext uri="{FF2B5EF4-FFF2-40B4-BE49-F238E27FC236}">
                <a16:creationId xmlns:a16="http://schemas.microsoft.com/office/drawing/2014/main" id="{9C77A4D2-DD3C-8723-EFD7-C8E1CCFB29DE}"/>
              </a:ext>
            </a:extLst>
          </p:cNvPr>
          <p:cNvCxnSpPr/>
          <p:nvPr/>
        </p:nvCxnSpPr>
        <p:spPr>
          <a:xfrm>
            <a:off x="3429000" y="5066506"/>
            <a:ext cx="451167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Ravni poveznik 61">
            <a:extLst>
              <a:ext uri="{FF2B5EF4-FFF2-40B4-BE49-F238E27FC236}">
                <a16:creationId xmlns:a16="http://schemas.microsoft.com/office/drawing/2014/main" id="{6A6611E7-BF45-CAAE-6D99-C2CD3D70AA8D}"/>
              </a:ext>
            </a:extLst>
          </p:cNvPr>
          <p:cNvCxnSpPr/>
          <p:nvPr/>
        </p:nvCxnSpPr>
        <p:spPr>
          <a:xfrm flipV="1">
            <a:off x="5684838" y="2594769"/>
            <a:ext cx="0" cy="32702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Ravni poveznik 62">
            <a:extLst>
              <a:ext uri="{FF2B5EF4-FFF2-40B4-BE49-F238E27FC236}">
                <a16:creationId xmlns:a16="http://schemas.microsoft.com/office/drawing/2014/main" id="{275E7027-03D5-BEC2-C5D5-3531BACEC3E7}"/>
              </a:ext>
            </a:extLst>
          </p:cNvPr>
          <p:cNvCxnSpPr/>
          <p:nvPr/>
        </p:nvCxnSpPr>
        <p:spPr>
          <a:xfrm flipV="1">
            <a:off x="5780088" y="5066506"/>
            <a:ext cx="0" cy="32702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522DA1D-A45E-BF27-BDFA-13FDB22F2660}"/>
              </a:ext>
            </a:extLst>
          </p:cNvPr>
          <p:cNvSpPr txBox="1"/>
          <p:nvPr/>
        </p:nvSpPr>
        <p:spPr>
          <a:xfrm>
            <a:off x="511276" y="1035844"/>
            <a:ext cx="11444747" cy="83099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PLUĆNO DISANJE</a:t>
            </a:r>
            <a:r>
              <a:rPr lang="hr-HR" sz="2400" dirty="0">
                <a:latin typeface="Comic Sans MS" panose="030F0702030302020204" pitchFamily="66" charset="0"/>
                <a:sym typeface="Wingdings" panose="05000000000000000000" pitchFamily="2" charset="2"/>
              </a:rPr>
              <a:t> proces izmjene plinova kisika i ugljikova dioksida između</a:t>
            </a:r>
          </a:p>
          <a:p>
            <a:r>
              <a:rPr lang="hr-HR" sz="2400" dirty="0">
                <a:latin typeface="Comic Sans MS" panose="030F0702030302020204" pitchFamily="66" charset="0"/>
                <a:sym typeface="Wingdings" panose="05000000000000000000" pitchFamily="2" charset="2"/>
              </a:rPr>
              <a:t>                                   plućnih mjehurića i krvnih kapilara</a:t>
            </a:r>
            <a:endParaRPr 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05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  <p:bldP spid="3" grpId="0" animBg="1"/>
      <p:bldP spid="3" grpId="1" animBg="1"/>
      <p:bldP spid="3" grpId="2" animBg="1"/>
      <p:bldP spid="3" grpId="3" animBg="1"/>
      <p:bldP spid="5" grpId="0"/>
      <p:bldP spid="7" grpId="0"/>
      <p:bldP spid="7" grpId="1"/>
      <p:bldP spid="7" grpId="2"/>
      <p:bldP spid="7" grpId="3"/>
      <p:bldP spid="9" grpId="0"/>
      <p:bldP spid="9" grpId="1"/>
      <p:bldP spid="9" grpId="2"/>
      <p:bldP spid="9" grpId="3"/>
      <p:bldP spid="11" grpId="0"/>
      <p:bldP spid="12" grpId="0"/>
      <p:bldP spid="14" grpId="0"/>
      <p:bldP spid="15" grpId="0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C92375-244E-4510-A0C2-857F354F27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9CDF0B-7D1F-6459-E046-1B1A626E6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142" y="1012723"/>
            <a:ext cx="7595864" cy="50186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3DCDE4-958A-27C4-287D-FE71E95D9958}"/>
              </a:ext>
            </a:extLst>
          </p:cNvPr>
          <p:cNvSpPr txBox="1"/>
          <p:nvPr/>
        </p:nvSpPr>
        <p:spPr>
          <a:xfrm>
            <a:off x="1573161" y="255639"/>
            <a:ext cx="8770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1.4. DISANJE U SLUŽBI ZDRAVLJA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5422915E-AB5C-358F-8CC1-920B71DEF8EF}"/>
              </a:ext>
            </a:extLst>
          </p:cNvPr>
          <p:cNvSpPr/>
          <p:nvPr/>
        </p:nvSpPr>
        <p:spPr>
          <a:xfrm>
            <a:off x="7834620" y="1366558"/>
            <a:ext cx="3913238" cy="1279013"/>
          </a:xfrm>
          <a:prstGeom prst="wedgeRectCallout">
            <a:avLst>
              <a:gd name="adj1" fmla="val -5304"/>
              <a:gd name="adj2" fmla="val 115321"/>
            </a:avLst>
          </a:prstGeom>
          <a:solidFill>
            <a:srgbClr val="EBF5F7"/>
          </a:solidFill>
          <a:ln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i="1" dirty="0">
                <a:solidFill>
                  <a:schemeClr val="tx1"/>
                </a:solidFill>
                <a:latin typeface="Comic Sans MS" panose="030F0702030302020204" pitchFamily="66" charset="0"/>
              </a:rPr>
              <a:t>Promatrajući sliku objasni zašto je izmjena plinova preduvjet održavanja </a:t>
            </a:r>
            <a:r>
              <a:rPr lang="hr-HR" sz="2000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homeostaze</a:t>
            </a:r>
            <a:r>
              <a:rPr lang="hr-HR" sz="2000" i="1" dirty="0">
                <a:solidFill>
                  <a:schemeClr val="tx1"/>
                </a:solidFill>
                <a:latin typeface="Comic Sans MS" panose="030F0702030302020204" pitchFamily="66" charset="0"/>
              </a:rPr>
              <a:t> organizma.</a:t>
            </a:r>
            <a:endParaRPr lang="en-US" sz="2000" i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2" descr="Povezana slika">
            <a:extLst>
              <a:ext uri="{FF2B5EF4-FFF2-40B4-BE49-F238E27FC236}">
                <a16:creationId xmlns:a16="http://schemas.microsoft.com/office/drawing/2014/main" id="{99988208-0390-4725-3A09-2567F4718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692" y="3147342"/>
            <a:ext cx="16192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533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8F914B-9B09-1C15-7BAB-CE9412F3B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542473E-A7B8-76BB-A72B-21B14C64ED5B}"/>
              </a:ext>
            </a:extLst>
          </p:cNvPr>
          <p:cNvSpPr txBox="1"/>
          <p:nvPr/>
        </p:nvSpPr>
        <p:spPr>
          <a:xfrm>
            <a:off x="1573161" y="255639"/>
            <a:ext cx="8770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1.4. DISANJE U SLUŽBI ZDRAVLJA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CC3C44E5-BE07-E4B1-1E88-A9D3DBFC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623" y="2320131"/>
            <a:ext cx="3201987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FD323C00-F9BD-CC5F-28A8-7F58C27BD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36" b="64259"/>
          <a:stretch>
            <a:fillRect/>
          </a:stretch>
        </p:blipFill>
        <p:spPr bwMode="auto">
          <a:xfrm>
            <a:off x="6079510" y="2978428"/>
            <a:ext cx="3669686" cy="1816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niOkvir 5">
            <a:extLst>
              <a:ext uri="{FF2B5EF4-FFF2-40B4-BE49-F238E27FC236}">
                <a16:creationId xmlns:a16="http://schemas.microsoft.com/office/drawing/2014/main" id="{9033E4F5-1693-DEAF-6BD5-B49919347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3485" y="3109118"/>
            <a:ext cx="1204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sr-Latn-RS" sz="2000">
                <a:latin typeface="Comic Sans MS" panose="030F0702030302020204" pitchFamily="66" charset="0"/>
              </a:rPr>
              <a:t>KISIK</a:t>
            </a:r>
          </a:p>
        </p:txBody>
      </p:sp>
      <p:cxnSp>
        <p:nvCxnSpPr>
          <p:cNvPr id="11" name="Ravni poveznik sa strelicom 13">
            <a:extLst>
              <a:ext uri="{FF2B5EF4-FFF2-40B4-BE49-F238E27FC236}">
                <a16:creationId xmlns:a16="http://schemas.microsoft.com/office/drawing/2014/main" id="{63FDBF06-ACAC-49BE-DAA0-836B338FB628}"/>
              </a:ext>
            </a:extLst>
          </p:cNvPr>
          <p:cNvCxnSpPr>
            <a:cxnSpLocks/>
          </p:cNvCxnSpPr>
          <p:nvPr/>
        </p:nvCxnSpPr>
        <p:spPr>
          <a:xfrm>
            <a:off x="2021860" y="3337718"/>
            <a:ext cx="11049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kstniOkvir 14">
            <a:extLst>
              <a:ext uri="{FF2B5EF4-FFF2-40B4-BE49-F238E27FC236}">
                <a16:creationId xmlns:a16="http://schemas.microsoft.com/office/drawing/2014/main" id="{8A74861A-A5F6-A943-C95B-92796BEF9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8048" y="2937668"/>
            <a:ext cx="1327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sr-Latn-RS" sz="2000">
                <a:latin typeface="Comic Sans MS" panose="030F0702030302020204" pitchFamily="66" charset="0"/>
              </a:rPr>
              <a:t>krvotok</a:t>
            </a:r>
          </a:p>
        </p:txBody>
      </p:sp>
      <p:sp>
        <p:nvSpPr>
          <p:cNvPr id="16" name="TekstniOkvir 18">
            <a:extLst>
              <a:ext uri="{FF2B5EF4-FFF2-40B4-BE49-F238E27FC236}">
                <a16:creationId xmlns:a16="http://schemas.microsoft.com/office/drawing/2014/main" id="{3DFA2451-77D4-E9F7-F7E7-03D453344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7845" y="2429668"/>
            <a:ext cx="1104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Comic Sans MS" panose="030F0702030302020204" pitchFamily="66" charset="0"/>
              </a:rPr>
              <a:t>šećer glukoza</a:t>
            </a:r>
          </a:p>
        </p:txBody>
      </p:sp>
      <p:sp>
        <p:nvSpPr>
          <p:cNvPr id="17" name="TekstniOkvir 19">
            <a:extLst>
              <a:ext uri="{FF2B5EF4-FFF2-40B4-BE49-F238E27FC236}">
                <a16:creationId xmlns:a16="http://schemas.microsoft.com/office/drawing/2014/main" id="{95731142-7DCC-0EB8-646C-D6AEA085C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1698" y="2761456"/>
            <a:ext cx="13858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sr-Latn-RS" sz="2000">
                <a:latin typeface="Comic Sans MS" panose="030F0702030302020204" pitchFamily="66" charset="0"/>
              </a:rPr>
              <a:t>+  kisik</a:t>
            </a:r>
          </a:p>
        </p:txBody>
      </p:sp>
      <p:sp>
        <p:nvSpPr>
          <p:cNvPr id="18" name="Strelica: prema dolje 22">
            <a:extLst>
              <a:ext uri="{FF2B5EF4-FFF2-40B4-BE49-F238E27FC236}">
                <a16:creationId xmlns:a16="http://schemas.microsoft.com/office/drawing/2014/main" id="{8CEC9EDC-1B5C-FB8A-9324-7A5B0F7B8A22}"/>
              </a:ext>
            </a:extLst>
          </p:cNvPr>
          <p:cNvSpPr/>
          <p:nvPr/>
        </p:nvSpPr>
        <p:spPr>
          <a:xfrm>
            <a:off x="6774835" y="3273424"/>
            <a:ext cx="200025" cy="36036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19" name="Strelica: prema dolje 28">
            <a:extLst>
              <a:ext uri="{FF2B5EF4-FFF2-40B4-BE49-F238E27FC236}">
                <a16:creationId xmlns:a16="http://schemas.microsoft.com/office/drawing/2014/main" id="{914F7029-A167-26F1-5A5B-79A572CD485B}"/>
              </a:ext>
            </a:extLst>
          </p:cNvPr>
          <p:cNvSpPr/>
          <p:nvPr/>
        </p:nvSpPr>
        <p:spPr>
          <a:xfrm>
            <a:off x="7337604" y="4721225"/>
            <a:ext cx="200025" cy="36036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21" name="TekstniOkvir 30">
            <a:extLst>
              <a:ext uri="{FF2B5EF4-FFF2-40B4-BE49-F238E27FC236}">
                <a16:creationId xmlns:a16="http://schemas.microsoft.com/office/drawing/2014/main" id="{3292231E-3A20-DE1C-4451-21C29A6EE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421" y="5114131"/>
            <a:ext cx="22717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Comic Sans MS" panose="030F0702030302020204" pitchFamily="66" charset="0"/>
              </a:rPr>
              <a:t>ugljikov dioksid</a:t>
            </a:r>
          </a:p>
        </p:txBody>
      </p:sp>
      <p:sp>
        <p:nvSpPr>
          <p:cNvPr id="22" name="TekstniOkvir 31">
            <a:extLst>
              <a:ext uri="{FF2B5EF4-FFF2-40B4-BE49-F238E27FC236}">
                <a16:creationId xmlns:a16="http://schemas.microsoft.com/office/drawing/2014/main" id="{323262CD-95C0-F9CA-1BA2-4B62EAEED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665" y="5114191"/>
            <a:ext cx="1387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Comic Sans MS" panose="030F0702030302020204" pitchFamily="66" charset="0"/>
              </a:rPr>
              <a:t>+ voda</a:t>
            </a:r>
          </a:p>
        </p:txBody>
      </p:sp>
      <p:sp>
        <p:nvSpPr>
          <p:cNvPr id="23" name="Elipsa 24">
            <a:extLst>
              <a:ext uri="{FF2B5EF4-FFF2-40B4-BE49-F238E27FC236}">
                <a16:creationId xmlns:a16="http://schemas.microsoft.com/office/drawing/2014/main" id="{0397910C-FB94-E61A-7693-C297B2BE065A}"/>
              </a:ext>
            </a:extLst>
          </p:cNvPr>
          <p:cNvSpPr/>
          <p:nvPr/>
        </p:nvSpPr>
        <p:spPr>
          <a:xfrm>
            <a:off x="9119573" y="4777581"/>
            <a:ext cx="2271713" cy="908050"/>
          </a:xfrm>
          <a:prstGeom prst="ellipse">
            <a:avLst/>
          </a:prstGeom>
          <a:solidFill>
            <a:srgbClr val="68D3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energija za rad stanica</a:t>
            </a:r>
          </a:p>
        </p:txBody>
      </p:sp>
      <p:sp>
        <p:nvSpPr>
          <p:cNvPr id="24" name="Strelica: prema dolje 34">
            <a:extLst>
              <a:ext uri="{FF2B5EF4-FFF2-40B4-BE49-F238E27FC236}">
                <a16:creationId xmlns:a16="http://schemas.microsoft.com/office/drawing/2014/main" id="{8F406563-5EE3-3E7E-248F-03A26CD66237}"/>
              </a:ext>
            </a:extLst>
          </p:cNvPr>
          <p:cNvSpPr/>
          <p:nvPr/>
        </p:nvSpPr>
        <p:spPr>
          <a:xfrm rot="14351043">
            <a:off x="9375919" y="2690629"/>
            <a:ext cx="195263" cy="71278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25" name="Strelica: prema dolje 35">
            <a:extLst>
              <a:ext uri="{FF2B5EF4-FFF2-40B4-BE49-F238E27FC236}">
                <a16:creationId xmlns:a16="http://schemas.microsoft.com/office/drawing/2014/main" id="{3987DEBF-52A0-4E54-F862-2873F77E394F}"/>
              </a:ext>
            </a:extLst>
          </p:cNvPr>
          <p:cNvSpPr/>
          <p:nvPr/>
        </p:nvSpPr>
        <p:spPr>
          <a:xfrm rot="18893518">
            <a:off x="9269690" y="4191947"/>
            <a:ext cx="195262" cy="7112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26" name="Strelica: prema dolje 36">
            <a:extLst>
              <a:ext uri="{FF2B5EF4-FFF2-40B4-BE49-F238E27FC236}">
                <a16:creationId xmlns:a16="http://schemas.microsoft.com/office/drawing/2014/main" id="{65FE936B-5BD3-DC80-E584-12EE17AFE001}"/>
              </a:ext>
            </a:extLst>
          </p:cNvPr>
          <p:cNvSpPr/>
          <p:nvPr/>
        </p:nvSpPr>
        <p:spPr>
          <a:xfrm rot="13556919">
            <a:off x="10679443" y="4072408"/>
            <a:ext cx="195263" cy="71278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27" name="TekstniOkvir 25">
            <a:extLst>
              <a:ext uri="{FF2B5EF4-FFF2-40B4-BE49-F238E27FC236}">
                <a16:creationId xmlns:a16="http://schemas.microsoft.com/office/drawing/2014/main" id="{8CBEAD02-5B61-F5D2-929F-22DE9305A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6377" y="2382952"/>
            <a:ext cx="1190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Comic Sans MS" panose="030F0702030302020204" pitchFamily="66" charset="0"/>
              </a:rPr>
              <a:t>toplina</a:t>
            </a:r>
          </a:p>
        </p:txBody>
      </p:sp>
      <p:sp>
        <p:nvSpPr>
          <p:cNvPr id="28" name="TekstniOkvir 38">
            <a:extLst>
              <a:ext uri="{FF2B5EF4-FFF2-40B4-BE49-F238E27FC236}">
                <a16:creationId xmlns:a16="http://schemas.microsoft.com/office/drawing/2014/main" id="{41CCBC2E-6F6D-1342-82AC-024B60005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8923" y="3686710"/>
            <a:ext cx="1190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Comic Sans MS" panose="030F0702030302020204" pitchFamily="66" charset="0"/>
              </a:rPr>
              <a:t>toplina</a:t>
            </a:r>
          </a:p>
        </p:txBody>
      </p:sp>
      <p:sp>
        <p:nvSpPr>
          <p:cNvPr id="29" name="Strelica: prema dolje 39">
            <a:extLst>
              <a:ext uri="{FF2B5EF4-FFF2-40B4-BE49-F238E27FC236}">
                <a16:creationId xmlns:a16="http://schemas.microsoft.com/office/drawing/2014/main" id="{60D81289-CB63-363B-9581-7ADD529888B3}"/>
              </a:ext>
            </a:extLst>
          </p:cNvPr>
          <p:cNvSpPr/>
          <p:nvPr/>
        </p:nvSpPr>
        <p:spPr>
          <a:xfrm rot="16200000">
            <a:off x="5918379" y="3930649"/>
            <a:ext cx="200025" cy="36036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89C1E74-D991-2982-1E6C-278EAAF3126C}"/>
              </a:ext>
            </a:extLst>
          </p:cNvPr>
          <p:cNvSpPr txBox="1"/>
          <p:nvPr/>
        </p:nvSpPr>
        <p:spPr>
          <a:xfrm>
            <a:off x="511276" y="1035844"/>
            <a:ext cx="11444747" cy="83099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2400" dirty="0">
                <a:latin typeface="Comic Sans MS" panose="030F0702030302020204" pitchFamily="66" charset="0"/>
              </a:rPr>
              <a:t>STANIČNO DISANJE</a:t>
            </a:r>
            <a:r>
              <a:rPr lang="hr-HR" sz="2400" dirty="0">
                <a:latin typeface="Comic Sans MS" panose="030F0702030302020204" pitchFamily="66" charset="0"/>
                <a:sym typeface="Wingdings" panose="05000000000000000000" pitchFamily="2" charset="2"/>
              </a:rPr>
              <a:t> proces razgradnje hranjivih tvari uz pomoć kisika i</a:t>
            </a:r>
          </a:p>
          <a:p>
            <a:r>
              <a:rPr lang="hr-HR" sz="2400" dirty="0">
                <a:latin typeface="Comic Sans MS" panose="030F0702030302020204" pitchFamily="66" charset="0"/>
                <a:sym typeface="Wingdings" panose="05000000000000000000" pitchFamily="2" charset="2"/>
              </a:rPr>
              <a:t>                                         oslobađanje energije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33" name="Speech Bubble: Rectangle 32">
            <a:extLst>
              <a:ext uri="{FF2B5EF4-FFF2-40B4-BE49-F238E27FC236}">
                <a16:creationId xmlns:a16="http://schemas.microsoft.com/office/drawing/2014/main" id="{0F46625D-E9FD-7263-6DAB-1A6D24C9ECF0}"/>
              </a:ext>
            </a:extLst>
          </p:cNvPr>
          <p:cNvSpPr/>
          <p:nvPr/>
        </p:nvSpPr>
        <p:spPr>
          <a:xfrm>
            <a:off x="301779" y="5812631"/>
            <a:ext cx="5686066" cy="934525"/>
          </a:xfrm>
          <a:prstGeom prst="wedgeRectCallout">
            <a:avLst>
              <a:gd name="adj1" fmla="val 63289"/>
              <a:gd name="adj2" fmla="val 13079"/>
            </a:avLst>
          </a:prstGeom>
          <a:solidFill>
            <a:srgbClr val="EBF5F7"/>
          </a:solidFill>
          <a:ln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>
                <a:solidFill>
                  <a:schemeClr val="tx1"/>
                </a:solidFill>
                <a:latin typeface="Comic Sans MS" panose="030F0702030302020204" pitchFamily="66" charset="0"/>
              </a:rPr>
              <a:t>U </a:t>
            </a:r>
            <a:r>
              <a:rPr lang="en-US" sz="2000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kojem</a:t>
            </a:r>
            <a:r>
              <a:rPr lang="en-US" sz="2000" i="1" dirty="0">
                <a:solidFill>
                  <a:schemeClr val="tx1"/>
                </a:solidFill>
                <a:latin typeface="Comic Sans MS" panose="030F0702030302020204" pitchFamily="66" charset="0"/>
              </a:rPr>
              <a:t> se </a:t>
            </a:r>
            <a:r>
              <a:rPr lang="en-US" sz="2000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organelu</a:t>
            </a:r>
            <a:r>
              <a:rPr lang="en-US" sz="2000" i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događa</a:t>
            </a:r>
            <a:r>
              <a:rPr lang="en-US" sz="2000" i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stanično</a:t>
            </a:r>
            <a:r>
              <a:rPr lang="en-US" sz="2000" i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disanje</a:t>
            </a:r>
            <a:r>
              <a:rPr lang="en-US" sz="2000" i="1" dirty="0">
                <a:solidFill>
                  <a:schemeClr val="tx1"/>
                </a:solidFill>
                <a:latin typeface="Comic Sans MS" panose="030F0702030302020204" pitchFamily="66" charset="0"/>
              </a:rPr>
              <a:t>?</a:t>
            </a:r>
          </a:p>
          <a:p>
            <a:pPr algn="ctr"/>
            <a:r>
              <a:rPr lang="en-US" sz="2000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Što</a:t>
            </a:r>
            <a:r>
              <a:rPr lang="en-US" sz="2000" i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nastaje</a:t>
            </a:r>
            <a:r>
              <a:rPr lang="en-US" sz="2000" i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procesom</a:t>
            </a:r>
            <a:r>
              <a:rPr lang="en-US" sz="2000" i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staničnog</a:t>
            </a:r>
            <a:r>
              <a:rPr lang="en-US" sz="2000" i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disanja</a:t>
            </a:r>
            <a:r>
              <a:rPr lang="en-US" sz="2000" i="1" dirty="0">
                <a:solidFill>
                  <a:schemeClr val="tx1"/>
                </a:solidFill>
                <a:latin typeface="Comic Sans MS" panose="030F0702030302020204" pitchFamily="66" charset="0"/>
              </a:rPr>
              <a:t>?</a:t>
            </a:r>
          </a:p>
        </p:txBody>
      </p:sp>
      <p:pic>
        <p:nvPicPr>
          <p:cNvPr id="34" name="Picture 2" descr="Povezana slika">
            <a:extLst>
              <a:ext uri="{FF2B5EF4-FFF2-40B4-BE49-F238E27FC236}">
                <a16:creationId xmlns:a16="http://schemas.microsoft.com/office/drawing/2014/main" id="{667C3B5E-19DE-E02B-8598-3469CD9A4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647" y="5539581"/>
            <a:ext cx="16192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196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8" grpId="0" animBg="1"/>
      <p:bldP spid="19" grpId="0" animBg="1"/>
      <p:bldP spid="21" grpId="0"/>
      <p:bldP spid="23" grpId="0" animBg="1"/>
      <p:bldP spid="24" grpId="0" animBg="1"/>
      <p:bldP spid="25" grpId="0" animBg="1"/>
      <p:bldP spid="26" grpId="0" animBg="1"/>
      <p:bldP spid="29" grpId="0" animBg="1"/>
      <p:bldP spid="30" grpId="0" animBg="1"/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2">
            <a:extLst>
              <a:ext uri="{FF2B5EF4-FFF2-40B4-BE49-F238E27FC236}">
                <a16:creationId xmlns:a16="http://schemas.microsoft.com/office/drawing/2014/main" id="{2CC35655-C909-BFD3-B718-984B996AD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693" y="1705112"/>
            <a:ext cx="1190261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sr-Latn-RS" sz="2400" b="1" dirty="0">
                <a:solidFill>
                  <a:srgbClr val="00B0F0"/>
                </a:solidFill>
                <a:latin typeface="Comic Sans MS" panose="030F0702030302020204" pitchFamily="66" charset="0"/>
              </a:rPr>
              <a:t>PLUĆNO DISANJE </a:t>
            </a:r>
            <a:r>
              <a:rPr lang="hr-HR" altLang="sr-Latn-RS" sz="2400" dirty="0">
                <a:latin typeface="Comic Sans MS" panose="030F0702030302020204" pitchFamily="66" charset="0"/>
              </a:rPr>
              <a:t>– proces izmjene plinova kisika i ugljikova dioksida između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sr-Latn-RS" sz="2400" dirty="0">
                <a:latin typeface="Comic Sans MS" panose="030F0702030302020204" pitchFamily="66" charset="0"/>
              </a:rPr>
              <a:t>                                   plućnih mjehurića i kapilara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r-HR" altLang="sr-Latn-RS" sz="2400" dirty="0">
              <a:latin typeface="Comic Sans MS" panose="030F0702030302020204" pitchFamily="66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sr-Latn-RS" sz="2400" b="1" dirty="0">
                <a:solidFill>
                  <a:srgbClr val="00B0F0"/>
                </a:solidFill>
                <a:latin typeface="Comic Sans MS" panose="030F0702030302020204" pitchFamily="66" charset="0"/>
              </a:rPr>
              <a:t>STANIČNO DISANJE </a:t>
            </a:r>
            <a:r>
              <a:rPr lang="hr-HR" altLang="sr-Latn-RS" sz="2400" dirty="0">
                <a:latin typeface="Comic Sans MS" panose="030F0702030302020204" pitchFamily="66" charset="0"/>
              </a:rPr>
              <a:t>– proces oslobađanja energije iz hranjivih tvari uz pomoć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sr-Latn-RS" sz="2400" dirty="0">
                <a:latin typeface="Comic Sans MS" panose="030F0702030302020204" pitchFamily="66" charset="0"/>
              </a:rPr>
              <a:t>                                         kisika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sr-Latn-RS" sz="2400" dirty="0">
                <a:latin typeface="Comic Sans MS" panose="030F0702030302020204" pitchFamily="66" charset="0"/>
              </a:rPr>
              <a:t>                                       - odvija se u mitohondrijima</a:t>
            </a:r>
          </a:p>
        </p:txBody>
      </p:sp>
      <p:pic>
        <p:nvPicPr>
          <p:cNvPr id="3" name="Picture 4" descr="Hand holding pencil drawing illustration, writing gesture concept, black white sketch style, creative education symbol, human hand outline art">
            <a:extLst>
              <a:ext uri="{FF2B5EF4-FFF2-40B4-BE49-F238E27FC236}">
                <a16:creationId xmlns:a16="http://schemas.microsoft.com/office/drawing/2014/main" id="{447ADB97-D2C0-1BF1-057F-DDAD6CFA3C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" r="53189"/>
          <a:stretch>
            <a:fillRect/>
          </a:stretch>
        </p:blipFill>
        <p:spPr bwMode="auto">
          <a:xfrm rot="894962">
            <a:off x="10712599" y="683673"/>
            <a:ext cx="923856" cy="80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0A5DA152-2EF0-7A7C-CFD5-6743188BEC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0942" y="3706762"/>
            <a:ext cx="4045871" cy="2418736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5CE80686-6003-AF87-1BDC-E9F868B66C36}"/>
              </a:ext>
            </a:extLst>
          </p:cNvPr>
          <p:cNvSpPr txBox="1"/>
          <p:nvPr/>
        </p:nvSpPr>
        <p:spPr>
          <a:xfrm>
            <a:off x="7937355" y="4560116"/>
            <a:ext cx="44730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>
                <a:latin typeface="Comic Sans MS" panose="030F0702030302020204" pitchFamily="66" charset="0"/>
              </a:rPr>
              <a:t>Riješi RB,</a:t>
            </a:r>
          </a:p>
          <a:p>
            <a:pPr algn="ctr"/>
            <a:r>
              <a:rPr lang="hr-HR" sz="2400" dirty="0">
                <a:latin typeface="Comic Sans MS" panose="030F0702030302020204" pitchFamily="66" charset="0"/>
              </a:rPr>
              <a:t> str. 29./30. zadatak 2.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pic>
        <p:nvPicPr>
          <p:cNvPr id="10" name="Picture 4" descr="Brain thinking Images - Free Download on Freepik">
            <a:extLst>
              <a:ext uri="{FF2B5EF4-FFF2-40B4-BE49-F238E27FC236}">
                <a16:creationId xmlns:a16="http://schemas.microsoft.com/office/drawing/2014/main" id="{5013D018-A21A-5EF4-2037-D2A5C90BA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261" y="5578817"/>
            <a:ext cx="1093361" cy="109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74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FD7BDC-3797-E7B6-DF39-FC3795F3F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09CA64A-61BD-88A6-1940-13A0FDCE2CFE}"/>
              </a:ext>
            </a:extLst>
          </p:cNvPr>
          <p:cNvSpPr txBox="1"/>
          <p:nvPr/>
        </p:nvSpPr>
        <p:spPr>
          <a:xfrm>
            <a:off x="1573161" y="255639"/>
            <a:ext cx="8770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1.4. DISANJE U SLUŽBI ZDRAVLJA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441810-636C-9830-6744-CE23B213693D}"/>
              </a:ext>
            </a:extLst>
          </p:cNvPr>
          <p:cNvSpPr txBox="1"/>
          <p:nvPr/>
        </p:nvSpPr>
        <p:spPr>
          <a:xfrm>
            <a:off x="883227" y="1454727"/>
            <a:ext cx="3553691" cy="461665"/>
          </a:xfrm>
          <a:custGeom>
            <a:avLst/>
            <a:gdLst>
              <a:gd name="csX0" fmla="*/ 0 w 3553691"/>
              <a:gd name="csY0" fmla="*/ 0 h 461665"/>
              <a:gd name="csX1" fmla="*/ 592282 w 3553691"/>
              <a:gd name="csY1" fmla="*/ 0 h 461665"/>
              <a:gd name="csX2" fmla="*/ 1220101 w 3553691"/>
              <a:gd name="csY2" fmla="*/ 0 h 461665"/>
              <a:gd name="csX3" fmla="*/ 1883456 w 3553691"/>
              <a:gd name="csY3" fmla="*/ 0 h 461665"/>
              <a:gd name="csX4" fmla="*/ 2369127 w 3553691"/>
              <a:gd name="csY4" fmla="*/ 0 h 461665"/>
              <a:gd name="csX5" fmla="*/ 2890335 w 3553691"/>
              <a:gd name="csY5" fmla="*/ 0 h 461665"/>
              <a:gd name="csX6" fmla="*/ 3553691 w 3553691"/>
              <a:gd name="csY6" fmla="*/ 0 h 461665"/>
              <a:gd name="csX7" fmla="*/ 3553691 w 3553691"/>
              <a:gd name="csY7" fmla="*/ 461665 h 461665"/>
              <a:gd name="csX8" fmla="*/ 2890335 w 3553691"/>
              <a:gd name="csY8" fmla="*/ 461665 h 461665"/>
              <a:gd name="csX9" fmla="*/ 2298054 w 3553691"/>
              <a:gd name="csY9" fmla="*/ 461665 h 461665"/>
              <a:gd name="csX10" fmla="*/ 1776846 w 3553691"/>
              <a:gd name="csY10" fmla="*/ 461665 h 461665"/>
              <a:gd name="csX11" fmla="*/ 1220101 w 3553691"/>
              <a:gd name="csY11" fmla="*/ 461665 h 461665"/>
              <a:gd name="csX12" fmla="*/ 556745 w 3553691"/>
              <a:gd name="csY12" fmla="*/ 461665 h 461665"/>
              <a:gd name="csX13" fmla="*/ 0 w 3553691"/>
              <a:gd name="csY13" fmla="*/ 461665 h 461665"/>
              <a:gd name="csX14" fmla="*/ 0 w 3553691"/>
              <a:gd name="csY14" fmla="*/ 0 h 46166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553691" h="461665" fill="none" extrusionOk="0">
                <a:moveTo>
                  <a:pt x="0" y="0"/>
                </a:moveTo>
                <a:cubicBezTo>
                  <a:pt x="260402" y="-4098"/>
                  <a:pt x="450110" y="23984"/>
                  <a:pt x="592282" y="0"/>
                </a:cubicBezTo>
                <a:cubicBezTo>
                  <a:pt x="734454" y="-23984"/>
                  <a:pt x="1058882" y="2711"/>
                  <a:pt x="1220101" y="0"/>
                </a:cubicBezTo>
                <a:cubicBezTo>
                  <a:pt x="1381320" y="-2711"/>
                  <a:pt x="1607004" y="29220"/>
                  <a:pt x="1883456" y="0"/>
                </a:cubicBezTo>
                <a:cubicBezTo>
                  <a:pt x="2159909" y="-29220"/>
                  <a:pt x="2218508" y="4712"/>
                  <a:pt x="2369127" y="0"/>
                </a:cubicBezTo>
                <a:cubicBezTo>
                  <a:pt x="2519746" y="-4712"/>
                  <a:pt x="2693753" y="-2155"/>
                  <a:pt x="2890335" y="0"/>
                </a:cubicBezTo>
                <a:cubicBezTo>
                  <a:pt x="3086917" y="2155"/>
                  <a:pt x="3266261" y="-4218"/>
                  <a:pt x="3553691" y="0"/>
                </a:cubicBezTo>
                <a:cubicBezTo>
                  <a:pt x="3562424" y="197112"/>
                  <a:pt x="3560984" y="352246"/>
                  <a:pt x="3553691" y="461665"/>
                </a:cubicBezTo>
                <a:cubicBezTo>
                  <a:pt x="3315807" y="472900"/>
                  <a:pt x="3109422" y="458166"/>
                  <a:pt x="2890335" y="461665"/>
                </a:cubicBezTo>
                <a:cubicBezTo>
                  <a:pt x="2671248" y="465164"/>
                  <a:pt x="2447720" y="482322"/>
                  <a:pt x="2298054" y="461665"/>
                </a:cubicBezTo>
                <a:cubicBezTo>
                  <a:pt x="2148388" y="441008"/>
                  <a:pt x="1910568" y="485835"/>
                  <a:pt x="1776846" y="461665"/>
                </a:cubicBezTo>
                <a:cubicBezTo>
                  <a:pt x="1643124" y="437495"/>
                  <a:pt x="1431690" y="486342"/>
                  <a:pt x="1220101" y="461665"/>
                </a:cubicBezTo>
                <a:cubicBezTo>
                  <a:pt x="1008513" y="436988"/>
                  <a:pt x="774420" y="479519"/>
                  <a:pt x="556745" y="461665"/>
                </a:cubicBezTo>
                <a:cubicBezTo>
                  <a:pt x="339070" y="443811"/>
                  <a:pt x="269100" y="484130"/>
                  <a:pt x="0" y="461665"/>
                </a:cubicBezTo>
                <a:cubicBezTo>
                  <a:pt x="-14733" y="309496"/>
                  <a:pt x="-12593" y="217519"/>
                  <a:pt x="0" y="0"/>
                </a:cubicBezTo>
                <a:close/>
              </a:path>
              <a:path w="3553691" h="461665" stroke="0" extrusionOk="0">
                <a:moveTo>
                  <a:pt x="0" y="0"/>
                </a:moveTo>
                <a:cubicBezTo>
                  <a:pt x="140473" y="6587"/>
                  <a:pt x="375522" y="-2364"/>
                  <a:pt x="592282" y="0"/>
                </a:cubicBezTo>
                <a:cubicBezTo>
                  <a:pt x="809042" y="2364"/>
                  <a:pt x="1077092" y="-27287"/>
                  <a:pt x="1255637" y="0"/>
                </a:cubicBezTo>
                <a:cubicBezTo>
                  <a:pt x="1434182" y="27287"/>
                  <a:pt x="1646615" y="-5680"/>
                  <a:pt x="1812382" y="0"/>
                </a:cubicBezTo>
                <a:cubicBezTo>
                  <a:pt x="1978150" y="5680"/>
                  <a:pt x="2140287" y="20985"/>
                  <a:pt x="2404664" y="0"/>
                </a:cubicBezTo>
                <a:cubicBezTo>
                  <a:pt x="2669041" y="-20985"/>
                  <a:pt x="2902271" y="-6052"/>
                  <a:pt x="3032483" y="0"/>
                </a:cubicBezTo>
                <a:cubicBezTo>
                  <a:pt x="3162695" y="6052"/>
                  <a:pt x="3328490" y="15969"/>
                  <a:pt x="3553691" y="0"/>
                </a:cubicBezTo>
                <a:cubicBezTo>
                  <a:pt x="3571815" y="149862"/>
                  <a:pt x="3556923" y="349966"/>
                  <a:pt x="3553691" y="461665"/>
                </a:cubicBezTo>
                <a:cubicBezTo>
                  <a:pt x="3278963" y="452552"/>
                  <a:pt x="3180466" y="443271"/>
                  <a:pt x="2996946" y="461665"/>
                </a:cubicBezTo>
                <a:cubicBezTo>
                  <a:pt x="2813427" y="480059"/>
                  <a:pt x="2696332" y="465771"/>
                  <a:pt x="2440201" y="461665"/>
                </a:cubicBezTo>
                <a:cubicBezTo>
                  <a:pt x="2184071" y="457559"/>
                  <a:pt x="2078110" y="436559"/>
                  <a:pt x="1847919" y="461665"/>
                </a:cubicBezTo>
                <a:cubicBezTo>
                  <a:pt x="1617728" y="486771"/>
                  <a:pt x="1490055" y="485619"/>
                  <a:pt x="1362248" y="461665"/>
                </a:cubicBezTo>
                <a:cubicBezTo>
                  <a:pt x="1234441" y="437711"/>
                  <a:pt x="1033183" y="443028"/>
                  <a:pt x="734429" y="461665"/>
                </a:cubicBezTo>
                <a:cubicBezTo>
                  <a:pt x="435675" y="480302"/>
                  <a:pt x="353684" y="455034"/>
                  <a:pt x="0" y="461665"/>
                </a:cubicBezTo>
                <a:cubicBezTo>
                  <a:pt x="7348" y="267771"/>
                  <a:pt x="2060" y="139678"/>
                  <a:pt x="0" y="0"/>
                </a:cubicBezTo>
                <a:close/>
              </a:path>
            </a:pathLst>
          </a:custGeom>
          <a:solidFill>
            <a:srgbClr val="FDE8E5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4199121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REFLEKSIJA</a:t>
            </a:r>
          </a:p>
        </p:txBody>
      </p:sp>
      <p:pic>
        <p:nvPicPr>
          <p:cNvPr id="3" name="Picture 3" descr="Pencil and Paper Clip Art Image - ClipSafari">
            <a:extLst>
              <a:ext uri="{FF2B5EF4-FFF2-40B4-BE49-F238E27FC236}">
                <a16:creationId xmlns:a16="http://schemas.microsoft.com/office/drawing/2014/main" id="{41D32D24-3A9E-F87F-57D2-CFE38A816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271" y="1125942"/>
            <a:ext cx="2069308" cy="158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B0B934-E10A-355A-B278-CD49B1FF87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8624" y="3704959"/>
            <a:ext cx="4907705" cy="23471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2A27653-40D2-964A-5AA3-6F680AC6BE7F}"/>
              </a:ext>
            </a:extLst>
          </p:cNvPr>
          <p:cNvSpPr txBox="1"/>
          <p:nvPr/>
        </p:nvSpPr>
        <p:spPr>
          <a:xfrm>
            <a:off x="1085626" y="2922208"/>
            <a:ext cx="9745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>
                <a:latin typeface="Comic Sans MS" panose="030F0702030302020204" pitchFamily="66" charset="0"/>
              </a:rPr>
              <a:t>U nekoliko rečenica objasni povezanost plućnog i staničnog disanja.</a:t>
            </a:r>
            <a:endParaRPr lang="en-US" sz="2400" i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0519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C084E8-A726-C6EC-66BE-83031CF704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C99B261-EC28-7A51-128D-31A627373655}"/>
              </a:ext>
            </a:extLst>
          </p:cNvPr>
          <p:cNvSpPr txBox="1"/>
          <p:nvPr/>
        </p:nvSpPr>
        <p:spPr>
          <a:xfrm>
            <a:off x="1573161" y="255639"/>
            <a:ext cx="8770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1.4. DISANJE U SLUŽBI ZDRAVLJA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9DFE6544-320D-A118-D097-2232180A56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67188" t="39810" r="28461" b="51969"/>
          <a:stretch/>
        </p:blipFill>
        <p:spPr>
          <a:xfrm>
            <a:off x="8513522" y="2284261"/>
            <a:ext cx="1466220" cy="1557694"/>
          </a:xfrm>
          <a:prstGeom prst="flowChartConnector">
            <a:avLst/>
          </a:prstGeom>
        </p:spPr>
      </p:pic>
      <p:sp>
        <p:nvSpPr>
          <p:cNvPr id="3" name="Dijagram toka: Kraj 10">
            <a:extLst>
              <a:ext uri="{FF2B5EF4-FFF2-40B4-BE49-F238E27FC236}">
                <a16:creationId xmlns:a16="http://schemas.microsoft.com/office/drawing/2014/main" id="{B4D266C0-E20B-BDD5-7380-3EFE50DCD094}"/>
              </a:ext>
            </a:extLst>
          </p:cNvPr>
          <p:cNvSpPr/>
          <p:nvPr/>
        </p:nvSpPr>
        <p:spPr>
          <a:xfrm>
            <a:off x="1673582" y="3854245"/>
            <a:ext cx="8306160" cy="2169904"/>
          </a:xfrm>
          <a:prstGeom prst="flowChartTerminator">
            <a:avLst/>
          </a:prstGeom>
          <a:solidFill>
            <a:srgbClr val="EBF5F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 dirty="0">
              <a:solidFill>
                <a:srgbClr val="E27ACE"/>
              </a:solidFill>
            </a:endParaRPr>
          </a:p>
        </p:txBody>
      </p:sp>
      <p:sp>
        <p:nvSpPr>
          <p:cNvPr id="4" name="TekstniOkvir 10">
            <a:extLst>
              <a:ext uri="{FF2B5EF4-FFF2-40B4-BE49-F238E27FC236}">
                <a16:creationId xmlns:a16="http://schemas.microsoft.com/office/drawing/2014/main" id="{BAF7E181-9747-A89F-B650-7082AD3DA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8980" y="4170494"/>
            <a:ext cx="681403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sr-Latn-RS" b="1" dirty="0">
                <a:latin typeface="Comic Sans MS" panose="030F0702030302020204" pitchFamily="66" charset="0"/>
              </a:rPr>
              <a:t>Udžbenik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sr-Latn-RS" dirty="0">
                <a:latin typeface="Comic Sans MS" panose="030F0702030302020204" pitchFamily="66" charset="0"/>
              </a:rPr>
              <a:t>Znam li odgovoriti? </a:t>
            </a:r>
            <a:r>
              <a:rPr lang="hr-HR" altLang="sr-Latn-RS" b="1" dirty="0">
                <a:latin typeface="Comic Sans MS" panose="030F0702030302020204" pitchFamily="66" charset="0"/>
              </a:rPr>
              <a:t>str.</a:t>
            </a:r>
            <a:r>
              <a:rPr lang="en-US" altLang="sr-Latn-RS" b="1" dirty="0">
                <a:latin typeface="Comic Sans MS" panose="030F0702030302020204" pitchFamily="66" charset="0"/>
              </a:rPr>
              <a:t>49</a:t>
            </a:r>
            <a:r>
              <a:rPr lang="hr-HR" altLang="sr-Latn-RS" b="1" dirty="0">
                <a:latin typeface="Comic Sans MS" panose="030F0702030302020204" pitchFamily="66" charset="0"/>
              </a:rPr>
              <a:t>.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sr-Latn-RS" dirty="0">
                <a:latin typeface="Comic Sans MS" panose="030F0702030302020204" pitchFamily="66" charset="0"/>
              </a:rPr>
              <a:t>(domaća zadaća)</a:t>
            </a:r>
          </a:p>
        </p:txBody>
      </p:sp>
      <p:pic>
        <p:nvPicPr>
          <p:cNvPr id="5" name="Picture 2" descr="Homework cartoon background vector free download">
            <a:extLst>
              <a:ext uri="{FF2B5EF4-FFF2-40B4-BE49-F238E27FC236}">
                <a16:creationId xmlns:a16="http://schemas.microsoft.com/office/drawing/2014/main" id="{B558A52D-36A7-923B-5C22-D95F33BF9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226" y="1271013"/>
            <a:ext cx="2823702" cy="282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73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3D38AB-51EB-1696-C019-7AEAE04742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3349C3-ACD4-E51C-65A0-F871422E8F1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25" b="-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759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9CBE91D-D706-97A3-D6E9-DF16555378DB}"/>
              </a:ext>
            </a:extLst>
          </p:cNvPr>
          <p:cNvSpPr txBox="1"/>
          <p:nvPr/>
        </p:nvSpPr>
        <p:spPr>
          <a:xfrm>
            <a:off x="1573161" y="255639"/>
            <a:ext cx="8770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1.4. DISANJE U SLUŽBI ZDRAVLJA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90DCDD8F-E63D-CC98-627D-6B475B51B9FF}"/>
              </a:ext>
            </a:extLst>
          </p:cNvPr>
          <p:cNvSpPr/>
          <p:nvPr/>
        </p:nvSpPr>
        <p:spPr>
          <a:xfrm>
            <a:off x="7570840" y="4671537"/>
            <a:ext cx="3913238" cy="1279013"/>
          </a:xfrm>
          <a:prstGeom prst="wedgeRectCallout">
            <a:avLst>
              <a:gd name="adj1" fmla="val 13289"/>
              <a:gd name="adj2" fmla="val -100694"/>
            </a:avLst>
          </a:prstGeom>
          <a:solidFill>
            <a:srgbClr val="EBF5F7"/>
          </a:solidFill>
          <a:ln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>
                <a:solidFill>
                  <a:schemeClr val="tx1"/>
                </a:solidFill>
                <a:latin typeface="Comic Sans MS" panose="030F0702030302020204" pitchFamily="66" charset="0"/>
              </a:rPr>
              <a:t>S </a:t>
            </a:r>
            <a:r>
              <a:rPr lang="en-US" sz="2000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kojim</a:t>
            </a:r>
            <a:r>
              <a:rPr lang="en-US" sz="2000" i="1" dirty="0">
                <a:solidFill>
                  <a:schemeClr val="tx1"/>
                </a:solidFill>
                <a:latin typeface="Comic Sans MS" panose="030F0702030302020204" pitchFamily="66" charset="0"/>
              </a:rPr>
              <a:t> je </a:t>
            </a:r>
            <a:r>
              <a:rPr lang="en-US" sz="2000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još</a:t>
            </a:r>
            <a:r>
              <a:rPr lang="en-US" sz="2000" i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sustavima</a:t>
            </a:r>
            <a:r>
              <a:rPr lang="en-US" sz="2000" i="1" dirty="0">
                <a:solidFill>
                  <a:schemeClr val="tx1"/>
                </a:solidFill>
                <a:latin typeface="Comic Sans MS" panose="030F0702030302020204" pitchFamily="66" charset="0"/>
              </a:rPr>
              <a:t> organa </a:t>
            </a:r>
            <a:r>
              <a:rPr lang="en-US" sz="2000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povezan</a:t>
            </a:r>
            <a:r>
              <a:rPr lang="en-US" sz="2000" i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dišni</a:t>
            </a:r>
            <a:r>
              <a:rPr lang="en-US" sz="2000" i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sustav</a:t>
            </a:r>
            <a:r>
              <a:rPr lang="en-US" sz="2000" i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kako</a:t>
            </a:r>
            <a:r>
              <a:rPr lang="en-US" sz="2000" i="1" dirty="0">
                <a:solidFill>
                  <a:schemeClr val="tx1"/>
                </a:solidFill>
                <a:latin typeface="Comic Sans MS" panose="030F0702030302020204" pitchFamily="66" charset="0"/>
              </a:rPr>
              <a:t> bi </a:t>
            </a:r>
            <a:r>
              <a:rPr lang="en-US" sz="2000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uspješno</a:t>
            </a:r>
            <a:r>
              <a:rPr lang="en-US" sz="2000" i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obavljao</a:t>
            </a:r>
            <a:r>
              <a:rPr lang="en-US" sz="2000" i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svoju</a:t>
            </a:r>
            <a:r>
              <a:rPr lang="en-US" sz="2000" i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funkciju</a:t>
            </a:r>
            <a:r>
              <a:rPr lang="en-US" sz="2000" i="1" dirty="0">
                <a:solidFill>
                  <a:schemeClr val="tx1"/>
                </a:solidFill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7E808F-0E7A-9409-ED70-3360B4F20C6E}"/>
              </a:ext>
            </a:extLst>
          </p:cNvPr>
          <p:cNvSpPr txBox="1"/>
          <p:nvPr/>
        </p:nvSpPr>
        <p:spPr>
          <a:xfrm>
            <a:off x="1651819" y="1074867"/>
            <a:ext cx="9329734" cy="523220"/>
          </a:xfrm>
          <a:prstGeom prst="rect">
            <a:avLst/>
          </a:prstGeom>
          <a:solidFill>
            <a:srgbClr val="EBF5F7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DIŠNI SUSTAV – POVEZANOST GRAĐE I ULOGE</a:t>
            </a:r>
          </a:p>
        </p:txBody>
      </p:sp>
      <p:sp>
        <p:nvSpPr>
          <p:cNvPr id="10" name="TekstniOkvir 1">
            <a:extLst>
              <a:ext uri="{FF2B5EF4-FFF2-40B4-BE49-F238E27FC236}">
                <a16:creationId xmlns:a16="http://schemas.microsoft.com/office/drawing/2014/main" id="{AF8D2C63-F973-081F-BA32-EC9209C22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88" y="2507773"/>
            <a:ext cx="3017837" cy="461963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sr-Latn-RS" sz="2400" b="1">
                <a:latin typeface="Comic Sans MS" panose="030F0702030302020204" pitchFamily="66" charset="0"/>
              </a:rPr>
              <a:t>DISANJE</a:t>
            </a:r>
          </a:p>
        </p:txBody>
      </p:sp>
      <p:sp>
        <p:nvSpPr>
          <p:cNvPr id="11" name="TekstniOkvir 2">
            <a:extLst>
              <a:ext uri="{FF2B5EF4-FFF2-40B4-BE49-F238E27FC236}">
                <a16:creationId xmlns:a16="http://schemas.microsoft.com/office/drawing/2014/main" id="{702FFD12-A51C-C456-5D6D-8490B84DE0FA}"/>
              </a:ext>
            </a:extLst>
          </p:cNvPr>
          <p:cNvSpPr txBox="1"/>
          <p:nvPr/>
        </p:nvSpPr>
        <p:spPr>
          <a:xfrm>
            <a:off x="4419650" y="3280886"/>
            <a:ext cx="13462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000" i="1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izmjena plinova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BD39DC1E-19FC-495F-32BF-FD0CD2473E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3638" y="3692048"/>
            <a:ext cx="10334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sr-Latn-RS" sz="2000" b="1">
                <a:latin typeface="Comic Sans MS" panose="030F0702030302020204" pitchFamily="66" charset="0"/>
              </a:rPr>
              <a:t>kisik</a:t>
            </a:r>
          </a:p>
        </p:txBody>
      </p:sp>
      <p:cxnSp>
        <p:nvCxnSpPr>
          <p:cNvPr id="13" name="Ravni poveznik sa strelicom 13">
            <a:extLst>
              <a:ext uri="{FF2B5EF4-FFF2-40B4-BE49-F238E27FC236}">
                <a16:creationId xmlns:a16="http://schemas.microsoft.com/office/drawing/2014/main" id="{4A5041BE-4899-C4F4-343D-0CE89E920D84}"/>
              </a:ext>
            </a:extLst>
          </p:cNvPr>
          <p:cNvCxnSpPr>
            <a:cxnSpLocks/>
          </p:cNvCxnSpPr>
          <p:nvPr/>
        </p:nvCxnSpPr>
        <p:spPr>
          <a:xfrm>
            <a:off x="4370438" y="3071336"/>
            <a:ext cx="0" cy="10826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avni poveznik sa strelicom 17">
            <a:extLst>
              <a:ext uri="{FF2B5EF4-FFF2-40B4-BE49-F238E27FC236}">
                <a16:creationId xmlns:a16="http://schemas.microsoft.com/office/drawing/2014/main" id="{88D6CD07-1197-E411-8911-5CC3DF8CA1EB}"/>
              </a:ext>
            </a:extLst>
          </p:cNvPr>
          <p:cNvCxnSpPr>
            <a:cxnSpLocks/>
          </p:cNvCxnSpPr>
          <p:nvPr/>
        </p:nvCxnSpPr>
        <p:spPr>
          <a:xfrm flipV="1">
            <a:off x="5530900" y="3055461"/>
            <a:ext cx="0" cy="1081087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kstniOkvir 21">
            <a:extLst>
              <a:ext uri="{FF2B5EF4-FFF2-40B4-BE49-F238E27FC236}">
                <a16:creationId xmlns:a16="http://schemas.microsoft.com/office/drawing/2014/main" id="{890307A8-B226-1779-DEB0-D522B8CE6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0763" y="3550761"/>
            <a:ext cx="10334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sr-Latn-RS" sz="2000" b="1">
                <a:latin typeface="Comic Sans MS" panose="030F0702030302020204" pitchFamily="66" charset="0"/>
              </a:rPr>
              <a:t>ugljik dioksid</a:t>
            </a:r>
          </a:p>
        </p:txBody>
      </p:sp>
      <p:pic>
        <p:nvPicPr>
          <p:cNvPr id="16" name="Picture 4" descr="Povezana slika">
            <a:extLst>
              <a:ext uri="{FF2B5EF4-FFF2-40B4-BE49-F238E27FC236}">
                <a16:creationId xmlns:a16="http://schemas.microsoft.com/office/drawing/2014/main" id="{ECA5B160-5D55-76F2-5E04-19ECE59D2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150" y="3988911"/>
            <a:ext cx="1887538" cy="166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Ravni poveznik sa strelicom 24">
            <a:extLst>
              <a:ext uri="{FF2B5EF4-FFF2-40B4-BE49-F238E27FC236}">
                <a16:creationId xmlns:a16="http://schemas.microsoft.com/office/drawing/2014/main" id="{1086CD64-1435-8CDB-B20D-6FA6A0B8E3D7}"/>
              </a:ext>
            </a:extLst>
          </p:cNvPr>
          <p:cNvCxnSpPr>
            <a:cxnSpLocks/>
          </p:cNvCxnSpPr>
          <p:nvPr/>
        </p:nvCxnSpPr>
        <p:spPr>
          <a:xfrm flipH="1">
            <a:off x="3811638" y="4323873"/>
            <a:ext cx="328612" cy="4191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Ravni poveznik sa strelicom 26">
            <a:extLst>
              <a:ext uri="{FF2B5EF4-FFF2-40B4-BE49-F238E27FC236}">
                <a16:creationId xmlns:a16="http://schemas.microsoft.com/office/drawing/2014/main" id="{AC87DB5B-07E8-9E64-0794-FD4E7B245224}"/>
              </a:ext>
            </a:extLst>
          </p:cNvPr>
          <p:cNvCxnSpPr>
            <a:cxnSpLocks/>
          </p:cNvCxnSpPr>
          <p:nvPr/>
        </p:nvCxnSpPr>
        <p:spPr>
          <a:xfrm>
            <a:off x="3865613" y="4876323"/>
            <a:ext cx="77787" cy="6048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Ravni poveznik sa strelicom 28">
            <a:extLst>
              <a:ext uri="{FF2B5EF4-FFF2-40B4-BE49-F238E27FC236}">
                <a16:creationId xmlns:a16="http://schemas.microsoft.com/office/drawing/2014/main" id="{62D7C809-8C2E-2B65-A02C-C8E1CB971864}"/>
              </a:ext>
            </a:extLst>
          </p:cNvPr>
          <p:cNvCxnSpPr>
            <a:cxnSpLocks/>
          </p:cNvCxnSpPr>
          <p:nvPr/>
        </p:nvCxnSpPr>
        <p:spPr>
          <a:xfrm flipV="1">
            <a:off x="4229150" y="5646261"/>
            <a:ext cx="617538" cy="460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Ravni poveznik sa strelicom 30">
            <a:extLst>
              <a:ext uri="{FF2B5EF4-FFF2-40B4-BE49-F238E27FC236}">
                <a16:creationId xmlns:a16="http://schemas.microsoft.com/office/drawing/2014/main" id="{D726A89D-27AA-9AD1-9471-2492F705806B}"/>
              </a:ext>
            </a:extLst>
          </p:cNvPr>
          <p:cNvCxnSpPr>
            <a:cxnSpLocks/>
          </p:cNvCxnSpPr>
          <p:nvPr/>
        </p:nvCxnSpPr>
        <p:spPr>
          <a:xfrm flipH="1" flipV="1">
            <a:off x="5688063" y="4261961"/>
            <a:ext cx="228600" cy="542925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Ravni poveznik sa strelicom 33">
            <a:extLst>
              <a:ext uri="{FF2B5EF4-FFF2-40B4-BE49-F238E27FC236}">
                <a16:creationId xmlns:a16="http://schemas.microsoft.com/office/drawing/2014/main" id="{4A6EF409-4614-518B-913F-9D120CBDC99F}"/>
              </a:ext>
            </a:extLst>
          </p:cNvPr>
          <p:cNvCxnSpPr>
            <a:cxnSpLocks/>
          </p:cNvCxnSpPr>
          <p:nvPr/>
        </p:nvCxnSpPr>
        <p:spPr>
          <a:xfrm flipV="1">
            <a:off x="5916663" y="4981098"/>
            <a:ext cx="30162" cy="500063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Ravni poveznik sa strelicom 35">
            <a:extLst>
              <a:ext uri="{FF2B5EF4-FFF2-40B4-BE49-F238E27FC236}">
                <a16:creationId xmlns:a16="http://schemas.microsoft.com/office/drawing/2014/main" id="{F7EA8109-6336-69F0-4F3F-5DBFD5BB56E4}"/>
              </a:ext>
            </a:extLst>
          </p:cNvPr>
          <p:cNvCxnSpPr>
            <a:cxnSpLocks/>
          </p:cNvCxnSpPr>
          <p:nvPr/>
        </p:nvCxnSpPr>
        <p:spPr>
          <a:xfrm>
            <a:off x="5092750" y="5654198"/>
            <a:ext cx="593725" cy="55563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Speech Bubble: Oval 23">
            <a:extLst>
              <a:ext uri="{FF2B5EF4-FFF2-40B4-BE49-F238E27FC236}">
                <a16:creationId xmlns:a16="http://schemas.microsoft.com/office/drawing/2014/main" id="{679EA459-DAB4-E29C-A31A-7A85EDC472C6}"/>
              </a:ext>
            </a:extLst>
          </p:cNvPr>
          <p:cNvSpPr/>
          <p:nvPr/>
        </p:nvSpPr>
        <p:spPr>
          <a:xfrm>
            <a:off x="628517" y="4117974"/>
            <a:ext cx="2705461" cy="1665159"/>
          </a:xfrm>
          <a:prstGeom prst="wedgeEllipseCallout">
            <a:avLst>
              <a:gd name="adj1" fmla="val 53049"/>
              <a:gd name="adj2" fmla="val -48509"/>
            </a:avLst>
          </a:prstGeom>
          <a:solidFill>
            <a:srgbClr val="EBF5F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razgradnja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hranjivih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tvari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i</a:t>
            </a: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oslobađanje</a:t>
            </a:r>
            <a:endParaRPr lang="en-U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2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energije</a:t>
            </a:r>
            <a:endParaRPr lang="en-U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5" name="Picture 2" descr="Povezana slika">
            <a:extLst>
              <a:ext uri="{FF2B5EF4-FFF2-40B4-BE49-F238E27FC236}">
                <a16:creationId xmlns:a16="http://schemas.microsoft.com/office/drawing/2014/main" id="{79C59A63-AF9A-9707-972B-D11FB5F86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928" y="2645434"/>
            <a:ext cx="16192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DCC2DB0F-8F0C-2A94-6203-D84AA4082C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7100" y="1698856"/>
            <a:ext cx="5319714" cy="4580110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6A8786B0-FD93-BC6D-2F72-EB2DD1D71074}"/>
              </a:ext>
            </a:extLst>
          </p:cNvPr>
          <p:cNvSpPr txBox="1"/>
          <p:nvPr/>
        </p:nvSpPr>
        <p:spPr>
          <a:xfrm>
            <a:off x="7792422" y="3228563"/>
            <a:ext cx="33570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hr-HR" sz="2400" dirty="0">
                <a:latin typeface="Comic Sans MS" panose="030F0702030302020204" pitchFamily="66" charset="0"/>
              </a:rPr>
              <a:t>Kako fizička aktivnost utječe na intenzitet disanja?</a:t>
            </a:r>
          </a:p>
          <a:p>
            <a:pPr algn="ctr"/>
            <a:r>
              <a:rPr lang="hr-HR" sz="2400" dirty="0">
                <a:latin typeface="Comic Sans MS" panose="030F0702030302020204" pitchFamily="66" charset="0"/>
              </a:rPr>
              <a:t>RB, str. 29.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Brain thinking Images - Free Download on Freepik">
            <a:extLst>
              <a:ext uri="{FF2B5EF4-FFF2-40B4-BE49-F238E27FC236}">
                <a16:creationId xmlns:a16="http://schemas.microsoft.com/office/drawing/2014/main" id="{E915FA9D-D647-A478-9DCA-DCA298102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098" y="5623225"/>
            <a:ext cx="1093361" cy="109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32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5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12" grpId="0"/>
      <p:bldP spid="12" grpId="1"/>
      <p:bldP spid="15" grpId="0"/>
      <p:bldP spid="24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CF21E7-4694-0FE5-D912-DD0D839748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BF85AD6-9871-E1FF-5773-9063387A9A10}"/>
              </a:ext>
            </a:extLst>
          </p:cNvPr>
          <p:cNvSpPr txBox="1"/>
          <p:nvPr/>
        </p:nvSpPr>
        <p:spPr>
          <a:xfrm>
            <a:off x="1573161" y="255639"/>
            <a:ext cx="8770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1.4. DISANJE U SLUŽBI ZDRAVLJA</a:t>
            </a:r>
          </a:p>
        </p:txBody>
      </p:sp>
      <p:pic>
        <p:nvPicPr>
          <p:cNvPr id="2" name="Slika 9">
            <a:extLst>
              <a:ext uri="{FF2B5EF4-FFF2-40B4-BE49-F238E27FC236}">
                <a16:creationId xmlns:a16="http://schemas.microsoft.com/office/drawing/2014/main" id="{61E30048-5EAD-C8C2-2554-F6536192E5C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8" y="591213"/>
            <a:ext cx="4664843" cy="60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C522D1ED-4019-5F7C-14D5-A66E80747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5413" y="1549400"/>
            <a:ext cx="544512" cy="495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sr-Latn-RS">
                <a:solidFill>
                  <a:srgbClr val="000000"/>
                </a:solidFill>
                <a:latin typeface="Comic Sans MS" panose="030F0702030302020204" pitchFamily="66" charset="0"/>
              </a:rPr>
              <a:t>2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r-HR" altLang="sr-Latn-RS" sz="140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sr-Latn-RS">
                <a:solidFill>
                  <a:srgbClr val="000000"/>
                </a:solidFill>
                <a:latin typeface="Comic Sans MS" panose="030F0702030302020204" pitchFamily="66" charset="0"/>
              </a:rPr>
              <a:t>3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r-HR" altLang="sr-Latn-RS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r-HR" altLang="sr-Latn-RS" sz="140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sr-Latn-RS">
                <a:solidFill>
                  <a:srgbClr val="000000"/>
                </a:solidFill>
                <a:latin typeface="Comic Sans MS" panose="030F0702030302020204" pitchFamily="66" charset="0"/>
              </a:rPr>
              <a:t>5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r-HR" altLang="sr-Latn-RS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r-HR" altLang="sr-Latn-RS" sz="320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sr-Latn-RS">
                <a:solidFill>
                  <a:srgbClr val="000000"/>
                </a:solidFill>
                <a:latin typeface="Comic Sans MS" panose="030F0702030302020204" pitchFamily="66" charset="0"/>
              </a:rPr>
              <a:t>6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r-HR" altLang="sr-Latn-RS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r-HR" altLang="sr-Latn-RS" sz="320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sr-Latn-RS">
                <a:solidFill>
                  <a:srgbClr val="000000"/>
                </a:solidFill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D65DF3DF-4904-2645-E656-102AB3973EDB}"/>
              </a:ext>
            </a:extLst>
          </p:cNvPr>
          <p:cNvSpPr/>
          <p:nvPr/>
        </p:nvSpPr>
        <p:spPr>
          <a:xfrm>
            <a:off x="4651375" y="5584825"/>
            <a:ext cx="544513" cy="2381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>
              <a:solidFill>
                <a:prstClr val="black"/>
              </a:solidFill>
            </a:endParaRP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CD7B5F84-2317-83CE-D9A7-E5D6FE2B7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275" y="1765300"/>
            <a:ext cx="542925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sr-Latn-RS">
                <a:solidFill>
                  <a:srgbClr val="000000"/>
                </a:solidFill>
                <a:latin typeface="Comic Sans MS" panose="030F0702030302020204" pitchFamily="66" charset="0"/>
              </a:rPr>
              <a:t>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r-HR" altLang="sr-Latn-RS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sr-Latn-RS">
                <a:solidFill>
                  <a:srgbClr val="000000"/>
                </a:solidFill>
                <a:latin typeface="Comic Sans MS" panose="030F0702030302020204" pitchFamily="66" charset="0"/>
              </a:rPr>
              <a:t>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r-HR" altLang="sr-Latn-RS" sz="360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sr-Latn-RS">
                <a:solidFill>
                  <a:srgbClr val="000000"/>
                </a:solidFill>
                <a:latin typeface="Comic Sans MS" panose="030F0702030302020204" pitchFamily="66" charset="0"/>
              </a:rPr>
              <a:t>7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r-HR" altLang="sr-Latn-RS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r-HR" altLang="sr-Latn-RS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r-HR" altLang="sr-Latn-RS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r-HR" altLang="sr-Latn-RS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Dijagram toka: Kraj 5">
            <a:extLst>
              <a:ext uri="{FF2B5EF4-FFF2-40B4-BE49-F238E27FC236}">
                <a16:creationId xmlns:a16="http://schemas.microsoft.com/office/drawing/2014/main" id="{733216F6-988B-7661-ACEB-CD1378C3A01D}"/>
              </a:ext>
            </a:extLst>
          </p:cNvPr>
          <p:cNvSpPr/>
          <p:nvPr/>
        </p:nvSpPr>
        <p:spPr>
          <a:xfrm>
            <a:off x="6978650" y="910308"/>
            <a:ext cx="5046202" cy="3619500"/>
          </a:xfrm>
          <a:prstGeom prst="flowChartTerminator">
            <a:avLst/>
          </a:prstGeom>
          <a:solidFill>
            <a:srgbClr val="21BEC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dirty="0">
                <a:solidFill>
                  <a:schemeClr val="tx1"/>
                </a:solidFill>
                <a:latin typeface="Comic Sans MS" pitchFamily="66" charset="0"/>
              </a:rPr>
              <a:t>  </a:t>
            </a:r>
            <a:r>
              <a:rPr lang="hr-HR" sz="2400" u="sng" dirty="0">
                <a:solidFill>
                  <a:schemeClr val="tx1"/>
                </a:solidFill>
                <a:latin typeface="Comic Sans MS" pitchFamily="66" charset="0"/>
              </a:rPr>
              <a:t>Zadatak: </a:t>
            </a:r>
            <a:r>
              <a:rPr lang="hr-HR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individualni rad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 sz="2400" u="sng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dirty="0">
                <a:solidFill>
                  <a:schemeClr val="tx1"/>
                </a:solidFill>
                <a:latin typeface="Comic Sans MS" pitchFamily="66" charset="0"/>
              </a:rPr>
              <a:t>Precrtaj shematski prikaz dišnih organa u bilježnicu, a tijekom predavanja brojevima 1 - 8 pridruži nazive i uloge organa. </a:t>
            </a:r>
          </a:p>
        </p:txBody>
      </p:sp>
      <p:cxnSp>
        <p:nvCxnSpPr>
          <p:cNvPr id="9" name="Ravni poveznik 2">
            <a:extLst>
              <a:ext uri="{FF2B5EF4-FFF2-40B4-BE49-F238E27FC236}">
                <a16:creationId xmlns:a16="http://schemas.microsoft.com/office/drawing/2014/main" id="{0BB95EA1-4AD6-8297-356A-99A55F5F3605}"/>
              </a:ext>
            </a:extLst>
          </p:cNvPr>
          <p:cNvCxnSpPr/>
          <p:nvPr/>
        </p:nvCxnSpPr>
        <p:spPr>
          <a:xfrm>
            <a:off x="2295525" y="1841500"/>
            <a:ext cx="287655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ni poveznik 12">
            <a:extLst>
              <a:ext uri="{FF2B5EF4-FFF2-40B4-BE49-F238E27FC236}">
                <a16:creationId xmlns:a16="http://schemas.microsoft.com/office/drawing/2014/main" id="{973E4D5F-7458-6466-FD7F-8D13EA9ABD0A}"/>
              </a:ext>
            </a:extLst>
          </p:cNvPr>
          <p:cNvCxnSpPr/>
          <p:nvPr/>
        </p:nvCxnSpPr>
        <p:spPr>
          <a:xfrm>
            <a:off x="884238" y="3900488"/>
            <a:ext cx="2498725" cy="46990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ni poveznik 15">
            <a:extLst>
              <a:ext uri="{FF2B5EF4-FFF2-40B4-BE49-F238E27FC236}">
                <a16:creationId xmlns:a16="http://schemas.microsoft.com/office/drawing/2014/main" id="{FAB9B71B-8709-E315-F065-5040737A3C97}"/>
              </a:ext>
            </a:extLst>
          </p:cNvPr>
          <p:cNvCxnSpPr/>
          <p:nvPr/>
        </p:nvCxnSpPr>
        <p:spPr>
          <a:xfrm>
            <a:off x="2852738" y="4722813"/>
            <a:ext cx="2343150" cy="13335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953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2442F6-2866-D035-0D20-B2944DDDB6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6C37FDB-8BE8-AB2E-B27E-A9510B21993D}"/>
              </a:ext>
            </a:extLst>
          </p:cNvPr>
          <p:cNvSpPr txBox="1"/>
          <p:nvPr/>
        </p:nvSpPr>
        <p:spPr>
          <a:xfrm>
            <a:off x="1573161" y="255639"/>
            <a:ext cx="8770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1.4. DISANJE U SLUŽBI ZDRAVLJA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606069-F1DD-55A2-66C6-00EBEEB535C9}"/>
              </a:ext>
            </a:extLst>
          </p:cNvPr>
          <p:cNvSpPr txBox="1"/>
          <p:nvPr/>
        </p:nvSpPr>
        <p:spPr>
          <a:xfrm>
            <a:off x="261936" y="886247"/>
            <a:ext cx="9429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ORGANI DIŠNOG SUSTAVA ČOVJEKA</a:t>
            </a:r>
            <a:endParaRPr lang="en-US" sz="2400" b="1" dirty="0">
              <a:solidFill>
                <a:schemeClr val="accent4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Slika 1">
            <a:extLst>
              <a:ext uri="{FF2B5EF4-FFF2-40B4-BE49-F238E27FC236}">
                <a16:creationId xmlns:a16="http://schemas.microsoft.com/office/drawing/2014/main" id="{51DE8168-DC53-0F71-817C-2E3E9CC5B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84"/>
          <a:stretch>
            <a:fillRect/>
          </a:stretch>
        </p:blipFill>
        <p:spPr bwMode="auto">
          <a:xfrm>
            <a:off x="8322647" y="1091381"/>
            <a:ext cx="4041775" cy="486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Ravni poveznik 5">
            <a:extLst>
              <a:ext uri="{FF2B5EF4-FFF2-40B4-BE49-F238E27FC236}">
                <a16:creationId xmlns:a16="http://schemas.microsoft.com/office/drawing/2014/main" id="{25FB3C32-315B-BAE3-C5A2-3AC4D5C889D0}"/>
              </a:ext>
            </a:extLst>
          </p:cNvPr>
          <p:cNvCxnSpPr>
            <a:cxnSpLocks/>
          </p:cNvCxnSpPr>
          <p:nvPr/>
        </p:nvCxnSpPr>
        <p:spPr>
          <a:xfrm flipH="1">
            <a:off x="8195647" y="4099694"/>
            <a:ext cx="2097088" cy="5175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Ravni poveznik 6">
            <a:extLst>
              <a:ext uri="{FF2B5EF4-FFF2-40B4-BE49-F238E27FC236}">
                <a16:creationId xmlns:a16="http://schemas.microsoft.com/office/drawing/2014/main" id="{575FDF9C-4593-B823-EA9D-A1F64E28148A}"/>
              </a:ext>
            </a:extLst>
          </p:cNvPr>
          <p:cNvCxnSpPr>
            <a:cxnSpLocks/>
          </p:cNvCxnSpPr>
          <p:nvPr/>
        </p:nvCxnSpPr>
        <p:spPr>
          <a:xfrm flipH="1">
            <a:off x="8195647" y="4210819"/>
            <a:ext cx="2430463" cy="406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Ravni poveznik 7">
            <a:extLst>
              <a:ext uri="{FF2B5EF4-FFF2-40B4-BE49-F238E27FC236}">
                <a16:creationId xmlns:a16="http://schemas.microsoft.com/office/drawing/2014/main" id="{689E557E-0382-CB6D-46D4-18487F0FB74B}"/>
              </a:ext>
            </a:extLst>
          </p:cNvPr>
          <p:cNvCxnSpPr>
            <a:cxnSpLocks/>
          </p:cNvCxnSpPr>
          <p:nvPr/>
        </p:nvCxnSpPr>
        <p:spPr>
          <a:xfrm flipH="1" flipV="1">
            <a:off x="8073410" y="2582044"/>
            <a:ext cx="210026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Ravni poveznik 8">
            <a:extLst>
              <a:ext uri="{FF2B5EF4-FFF2-40B4-BE49-F238E27FC236}">
                <a16:creationId xmlns:a16="http://schemas.microsoft.com/office/drawing/2014/main" id="{75F89681-7217-4259-7F70-F4BC69F74490}"/>
              </a:ext>
            </a:extLst>
          </p:cNvPr>
          <p:cNvCxnSpPr>
            <a:cxnSpLocks/>
          </p:cNvCxnSpPr>
          <p:nvPr/>
        </p:nvCxnSpPr>
        <p:spPr>
          <a:xfrm flipH="1">
            <a:off x="8041660" y="4726756"/>
            <a:ext cx="2555875" cy="7413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Ravni poveznik 9">
            <a:extLst>
              <a:ext uri="{FF2B5EF4-FFF2-40B4-BE49-F238E27FC236}">
                <a16:creationId xmlns:a16="http://schemas.microsoft.com/office/drawing/2014/main" id="{3B91CB08-B996-276C-7B72-3E18BE370D14}"/>
              </a:ext>
            </a:extLst>
          </p:cNvPr>
          <p:cNvCxnSpPr>
            <a:cxnSpLocks/>
          </p:cNvCxnSpPr>
          <p:nvPr/>
        </p:nvCxnSpPr>
        <p:spPr>
          <a:xfrm flipH="1">
            <a:off x="8041660" y="4617219"/>
            <a:ext cx="1649412" cy="8509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Ravni poveznik 16">
            <a:extLst>
              <a:ext uri="{FF2B5EF4-FFF2-40B4-BE49-F238E27FC236}">
                <a16:creationId xmlns:a16="http://schemas.microsoft.com/office/drawing/2014/main" id="{D8A74AEC-1941-47FA-D050-20C23B78510D}"/>
              </a:ext>
            </a:extLst>
          </p:cNvPr>
          <p:cNvCxnSpPr>
            <a:cxnSpLocks/>
          </p:cNvCxnSpPr>
          <p:nvPr/>
        </p:nvCxnSpPr>
        <p:spPr>
          <a:xfrm flipH="1" flipV="1">
            <a:off x="8549660" y="1553344"/>
            <a:ext cx="1181100" cy="584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Ravni poveznik 17">
            <a:extLst>
              <a:ext uri="{FF2B5EF4-FFF2-40B4-BE49-F238E27FC236}">
                <a16:creationId xmlns:a16="http://schemas.microsoft.com/office/drawing/2014/main" id="{BEC057AC-E533-9673-60D2-AF798DF45605}"/>
              </a:ext>
            </a:extLst>
          </p:cNvPr>
          <p:cNvCxnSpPr>
            <a:cxnSpLocks/>
          </p:cNvCxnSpPr>
          <p:nvPr/>
        </p:nvCxnSpPr>
        <p:spPr>
          <a:xfrm flipH="1">
            <a:off x="8525847" y="3015431"/>
            <a:ext cx="16779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Ravni poveznik 22">
            <a:extLst>
              <a:ext uri="{FF2B5EF4-FFF2-40B4-BE49-F238E27FC236}">
                <a16:creationId xmlns:a16="http://schemas.microsoft.com/office/drawing/2014/main" id="{5D8C0370-1F85-B0B3-D369-D37AF2BEB200}"/>
              </a:ext>
            </a:extLst>
          </p:cNvPr>
          <p:cNvCxnSpPr>
            <a:cxnSpLocks/>
          </p:cNvCxnSpPr>
          <p:nvPr/>
        </p:nvCxnSpPr>
        <p:spPr>
          <a:xfrm flipH="1" flipV="1">
            <a:off x="8195647" y="2002606"/>
            <a:ext cx="1320800" cy="2476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Ravni poveznik 23">
            <a:extLst>
              <a:ext uri="{FF2B5EF4-FFF2-40B4-BE49-F238E27FC236}">
                <a16:creationId xmlns:a16="http://schemas.microsoft.com/office/drawing/2014/main" id="{D1ED1362-6375-AC40-7E3B-F07717713A8B}"/>
              </a:ext>
            </a:extLst>
          </p:cNvPr>
          <p:cNvCxnSpPr>
            <a:cxnSpLocks/>
          </p:cNvCxnSpPr>
          <p:nvPr/>
        </p:nvCxnSpPr>
        <p:spPr>
          <a:xfrm flipH="1">
            <a:off x="8425835" y="3601219"/>
            <a:ext cx="1970087" cy="285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kstniOkvir 26">
            <a:extLst>
              <a:ext uri="{FF2B5EF4-FFF2-40B4-BE49-F238E27FC236}">
                <a16:creationId xmlns:a16="http://schemas.microsoft.com/office/drawing/2014/main" id="{A789B697-6F7F-AB38-58F8-9CDED6B30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135" y="1229494"/>
            <a:ext cx="23907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sr-Latn-RS" sz="2400">
                <a:latin typeface="Comic Sans MS" panose="030F0702030302020204" pitchFamily="66" charset="0"/>
              </a:rPr>
              <a:t>nosna šupljina</a:t>
            </a:r>
          </a:p>
        </p:txBody>
      </p:sp>
      <p:sp>
        <p:nvSpPr>
          <p:cNvPr id="19" name="TekstniOkvir 27">
            <a:extLst>
              <a:ext uri="{FF2B5EF4-FFF2-40B4-BE49-F238E27FC236}">
                <a16:creationId xmlns:a16="http://schemas.microsoft.com/office/drawing/2014/main" id="{F8BED930-4A1A-CFDA-27DC-FF4EB3DDA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1585" y="1813694"/>
            <a:ext cx="1203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sr-Latn-RS" sz="2400">
                <a:latin typeface="Comic Sans MS" panose="030F0702030302020204" pitchFamily="66" charset="0"/>
              </a:rPr>
              <a:t>nos</a:t>
            </a:r>
          </a:p>
        </p:txBody>
      </p:sp>
      <p:sp>
        <p:nvSpPr>
          <p:cNvPr id="20" name="TekstniOkvir 28">
            <a:extLst>
              <a:ext uri="{FF2B5EF4-FFF2-40B4-BE49-F238E27FC236}">
                <a16:creationId xmlns:a16="http://schemas.microsoft.com/office/drawing/2014/main" id="{5EFAF461-D2BC-712F-FD58-4863BB2F39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3322" y="3366269"/>
            <a:ext cx="12049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sr-Latn-RS" sz="2400">
                <a:latin typeface="Comic Sans MS" panose="030F0702030302020204" pitchFamily="66" charset="0"/>
              </a:rPr>
              <a:t>dušnik</a:t>
            </a:r>
          </a:p>
        </p:txBody>
      </p:sp>
      <p:sp>
        <p:nvSpPr>
          <p:cNvPr id="21" name="TekstniOkvir 29">
            <a:extLst>
              <a:ext uri="{FF2B5EF4-FFF2-40B4-BE49-F238E27FC236}">
                <a16:creationId xmlns:a16="http://schemas.microsoft.com/office/drawing/2014/main" id="{2B473620-4B72-0322-5675-6EEB1B8DF9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7610" y="2785244"/>
            <a:ext cx="12049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sr-Latn-RS" sz="2400">
                <a:latin typeface="Comic Sans MS" panose="030F0702030302020204" pitchFamily="66" charset="0"/>
              </a:rPr>
              <a:t>grkljan</a:t>
            </a:r>
          </a:p>
        </p:txBody>
      </p:sp>
      <p:sp>
        <p:nvSpPr>
          <p:cNvPr id="22" name="TekstniOkvir 30">
            <a:extLst>
              <a:ext uri="{FF2B5EF4-FFF2-40B4-BE49-F238E27FC236}">
                <a16:creationId xmlns:a16="http://schemas.microsoft.com/office/drawing/2014/main" id="{DF1CA323-09F8-6DEB-D7DE-D64A8137B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1997" y="4360044"/>
            <a:ext cx="16494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sr-Latn-RS" sz="2400">
                <a:latin typeface="Comic Sans MS" panose="030F0702030302020204" pitchFamily="66" charset="0"/>
              </a:rPr>
              <a:t>dušnice</a:t>
            </a:r>
          </a:p>
        </p:txBody>
      </p:sp>
      <p:sp>
        <p:nvSpPr>
          <p:cNvPr id="23" name="TekstniOkvir 31">
            <a:extLst>
              <a:ext uri="{FF2B5EF4-FFF2-40B4-BE49-F238E27FC236}">
                <a16:creationId xmlns:a16="http://schemas.microsoft.com/office/drawing/2014/main" id="{68E81A4E-9C42-EF8E-FE9C-B42CA570C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5197" y="5217294"/>
            <a:ext cx="1203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sr-Latn-RS" sz="2400">
                <a:latin typeface="Comic Sans MS" panose="030F0702030302020204" pitchFamily="66" charset="0"/>
              </a:rPr>
              <a:t>pluća</a:t>
            </a:r>
          </a:p>
        </p:txBody>
      </p:sp>
      <p:sp>
        <p:nvSpPr>
          <p:cNvPr id="24" name="TekstniOkvir 32">
            <a:extLst>
              <a:ext uri="{FF2B5EF4-FFF2-40B4-BE49-F238E27FC236}">
                <a16:creationId xmlns:a16="http://schemas.microsoft.com/office/drawing/2014/main" id="{E288AC3A-086D-1949-F670-828C7D0F8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972" y="2315344"/>
            <a:ext cx="1851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sr-Latn-RS" sz="2400">
                <a:latin typeface="Comic Sans MS" panose="030F0702030302020204" pitchFamily="66" charset="0"/>
              </a:rPr>
              <a:t>ždrijelo</a:t>
            </a:r>
          </a:p>
        </p:txBody>
      </p:sp>
      <p:pic>
        <p:nvPicPr>
          <p:cNvPr id="29" name="Picture 2" descr="Povezana slika">
            <a:extLst>
              <a:ext uri="{FF2B5EF4-FFF2-40B4-BE49-F238E27FC236}">
                <a16:creationId xmlns:a16="http://schemas.microsoft.com/office/drawing/2014/main" id="{90FF05F1-0AE3-E452-49DF-FF6836E87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1" y="1845444"/>
            <a:ext cx="1034434" cy="103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kstniOkvir 3">
            <a:extLst>
              <a:ext uri="{FF2B5EF4-FFF2-40B4-BE49-F238E27FC236}">
                <a16:creationId xmlns:a16="http://schemas.microsoft.com/office/drawing/2014/main" id="{C901B6C1-14C5-26C9-9A59-A257113CA810}"/>
              </a:ext>
            </a:extLst>
          </p:cNvPr>
          <p:cNvSpPr txBox="1"/>
          <p:nvPr/>
        </p:nvSpPr>
        <p:spPr>
          <a:xfrm>
            <a:off x="1274455" y="1813694"/>
            <a:ext cx="5537200" cy="169277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r-H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NOS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r-HR" sz="2000" dirty="0">
                <a:latin typeface="Comic Sans MS" panose="030F0702030302020204" pitchFamily="66" charset="0"/>
              </a:rPr>
              <a:t>zrak ulazi u tijelo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r-HR" sz="2000" dirty="0">
                <a:latin typeface="Comic Sans MS" panose="030F0702030302020204" pitchFamily="66" charset="0"/>
              </a:rPr>
              <a:t>sluznica vlaži zagrijava udahnuti zrak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r-HR" sz="2000" dirty="0">
                <a:latin typeface="Comic Sans MS" panose="030F0702030302020204" pitchFamily="66" charset="0"/>
              </a:rPr>
              <a:t>trepetljike zadržavaju  čestice prašine i  mikroorganizme</a:t>
            </a:r>
          </a:p>
        </p:txBody>
      </p:sp>
      <p:sp>
        <p:nvSpPr>
          <p:cNvPr id="31" name="TekstniOkvir 14">
            <a:extLst>
              <a:ext uri="{FF2B5EF4-FFF2-40B4-BE49-F238E27FC236}">
                <a16:creationId xmlns:a16="http://schemas.microsoft.com/office/drawing/2014/main" id="{F4400A3E-ED87-ED61-CEAE-C8DE54629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48" y="4053873"/>
            <a:ext cx="5537200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hr-HR" altLang="sr-Latn-R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ŽDRIJELO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</a:pPr>
            <a:r>
              <a:rPr lang="hr-HR" altLang="sr-Latn-RS" sz="2000" dirty="0">
                <a:latin typeface="Comic Sans MS" panose="030F0702030302020204" pitchFamily="66" charset="0"/>
              </a:rPr>
              <a:t>nastavlja se na usnu i nosnu šupljinu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</a:pPr>
            <a:r>
              <a:rPr lang="hr-HR" altLang="sr-Latn-RS" sz="2000" dirty="0">
                <a:latin typeface="Comic Sans MS" panose="030F0702030302020204" pitchFamily="66" charset="0"/>
              </a:rPr>
              <a:t>dio dišnog i probavnog sustava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</a:pPr>
            <a:r>
              <a:rPr lang="hr-HR" altLang="sr-Latn-RS" sz="2000" dirty="0">
                <a:latin typeface="Comic Sans MS" panose="030F0702030302020204" pitchFamily="66" charset="0"/>
              </a:rPr>
              <a:t>provodi hranu (dio probavnog sustava)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</a:pPr>
            <a:r>
              <a:rPr lang="hr-HR" altLang="sr-Latn-RS" sz="2000" dirty="0">
                <a:latin typeface="Comic Sans MS" panose="030F0702030302020204" pitchFamily="66" charset="0"/>
              </a:rPr>
              <a:t>provodi zrak do grkljana (dio dišnog sustava)</a:t>
            </a:r>
          </a:p>
        </p:txBody>
      </p:sp>
    </p:spTree>
    <p:extLst>
      <p:ext uri="{BB962C8B-B14F-4D97-AF65-F5344CB8AC3E}">
        <p14:creationId xmlns:p14="http://schemas.microsoft.com/office/powerpoint/2010/main" val="241645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allAtOnce"/>
      <p:bldP spid="19" grpId="0"/>
      <p:bldP spid="21" grpId="0"/>
      <p:bldP spid="22" grpId="0"/>
      <p:bldP spid="22" grpId="1"/>
      <p:bldP spid="23" grpId="0"/>
      <p:bldP spid="2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6C6F24-E092-255A-A99C-25719715E9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5BCFE10-57F0-4423-5D41-068F5CE94A6D}"/>
              </a:ext>
            </a:extLst>
          </p:cNvPr>
          <p:cNvSpPr txBox="1"/>
          <p:nvPr/>
        </p:nvSpPr>
        <p:spPr>
          <a:xfrm>
            <a:off x="1573161" y="255639"/>
            <a:ext cx="8770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1.4. DISANJE U SLUŽBI ZDRAVLJA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A07330B2-26C6-750D-C7A1-1A3CCF56162D}"/>
              </a:ext>
            </a:extLst>
          </p:cNvPr>
          <p:cNvSpPr/>
          <p:nvPr/>
        </p:nvSpPr>
        <p:spPr>
          <a:xfrm>
            <a:off x="3248179" y="5710815"/>
            <a:ext cx="6751227" cy="732007"/>
          </a:xfrm>
          <a:prstGeom prst="wedgeRectCallout">
            <a:avLst>
              <a:gd name="adj1" fmla="val -59580"/>
              <a:gd name="adj2" fmla="val -5724"/>
            </a:avLst>
          </a:prstGeom>
          <a:solidFill>
            <a:srgbClr val="EBF5F7"/>
          </a:solidFill>
          <a:ln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>
                <a:solidFill>
                  <a:schemeClr val="tx1"/>
                </a:solidFill>
                <a:latin typeface="Comic Sans MS" panose="030F0702030302020204" pitchFamily="66" charset="0"/>
              </a:rPr>
              <a:t>Zašto ulazak hrane u dušnik izaziva kašljanje?</a:t>
            </a:r>
            <a:endParaRPr lang="en-US" sz="2000" i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2" descr="Povezana slika">
            <a:extLst>
              <a:ext uri="{FF2B5EF4-FFF2-40B4-BE49-F238E27FC236}">
                <a16:creationId xmlns:a16="http://schemas.microsoft.com/office/drawing/2014/main" id="{D3D8C691-0FA7-F28A-034F-1FD266AE9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11" y="1858296"/>
            <a:ext cx="1046350" cy="139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12A510-A0B5-CB5F-AEE8-55957A47A2CE}"/>
              </a:ext>
            </a:extLst>
          </p:cNvPr>
          <p:cNvSpPr txBox="1"/>
          <p:nvPr/>
        </p:nvSpPr>
        <p:spPr>
          <a:xfrm>
            <a:off x="261936" y="886247"/>
            <a:ext cx="9429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ORGANI DIŠNOG SUSTAVA ČOVJEKA</a:t>
            </a:r>
            <a:endParaRPr lang="en-US" sz="2400" b="1" dirty="0">
              <a:solidFill>
                <a:schemeClr val="accent4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A8394C-4D3C-AA36-193E-AF8DE00EDBC3}"/>
              </a:ext>
            </a:extLst>
          </p:cNvPr>
          <p:cNvSpPr txBox="1"/>
          <p:nvPr/>
        </p:nvSpPr>
        <p:spPr>
          <a:xfrm>
            <a:off x="1800685" y="1932506"/>
            <a:ext cx="611566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hr-HR" altLang="sr-Latn-R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GRKLJAN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r-HR" altLang="sr-Latn-RS" sz="2000" dirty="0">
                <a:latin typeface="Comic Sans MS" panose="030F0702030302020204" pitchFamily="66" charset="0"/>
              </a:rPr>
              <a:t>povezuje ždrijelo i dušnik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r-HR" altLang="sr-Latn-RS" sz="2000" dirty="0">
                <a:latin typeface="Comic Sans MS" panose="030F0702030302020204" pitchFamily="66" charset="0"/>
              </a:rPr>
              <a:t>na početku je grkljanski poklopac</a:t>
            </a:r>
          </a:p>
        </p:txBody>
      </p:sp>
      <p:sp>
        <p:nvSpPr>
          <p:cNvPr id="7" name="AutoShape 6" descr="Slikovni rezultat za trachea">
            <a:extLst>
              <a:ext uri="{FF2B5EF4-FFF2-40B4-BE49-F238E27FC236}">
                <a16:creationId xmlns:a16="http://schemas.microsoft.com/office/drawing/2014/main" id="{8BBB27E7-8AA5-24CB-CA4F-02CE21BD64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20813" y="2868511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r-HR" altLang="sr-Latn-RS" sz="1800"/>
          </a:p>
        </p:txBody>
      </p:sp>
      <p:sp>
        <p:nvSpPr>
          <p:cNvPr id="9" name="Pravokutnik 1">
            <a:extLst>
              <a:ext uri="{FF2B5EF4-FFF2-40B4-BE49-F238E27FC236}">
                <a16:creationId xmlns:a16="http://schemas.microsoft.com/office/drawing/2014/main" id="{9F04C034-18BD-D843-9962-3F1867012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8066" y="4010672"/>
            <a:ext cx="374470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Comic Sans MS" panose="030F0702030302020204" pitchFamily="66" charset="0"/>
              </a:rPr>
              <a:t>otvara se prilikom DISANJA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r-HR" altLang="sr-Latn-RS" sz="2000" dirty="0">
              <a:latin typeface="Comic Sans MS" panose="030F0702030302020204" pitchFamily="66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Comic Sans MS" panose="030F0702030302020204" pitchFamily="66" charset="0"/>
              </a:rPr>
              <a:t>omogućava prolazak zraka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Comic Sans MS" panose="030F0702030302020204" pitchFamily="66" charset="0"/>
              </a:rPr>
              <a:t>prema dušniku</a:t>
            </a:r>
          </a:p>
        </p:txBody>
      </p:sp>
      <p:sp>
        <p:nvSpPr>
          <p:cNvPr id="10" name="Strelica: prema dolje 3">
            <a:extLst>
              <a:ext uri="{FF2B5EF4-FFF2-40B4-BE49-F238E27FC236}">
                <a16:creationId xmlns:a16="http://schemas.microsoft.com/office/drawing/2014/main" id="{CBF0CF37-6602-3531-FE49-CC4A071E5A10}"/>
              </a:ext>
            </a:extLst>
          </p:cNvPr>
          <p:cNvSpPr/>
          <p:nvPr/>
        </p:nvSpPr>
        <p:spPr>
          <a:xfrm rot="2262018" flipH="1">
            <a:off x="4079267" y="3073828"/>
            <a:ext cx="363642" cy="804256"/>
          </a:xfrm>
          <a:prstGeom prst="downArrow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12" name="Strelica: prema dolje 3">
            <a:extLst>
              <a:ext uri="{FF2B5EF4-FFF2-40B4-BE49-F238E27FC236}">
                <a16:creationId xmlns:a16="http://schemas.microsoft.com/office/drawing/2014/main" id="{844A8152-EB1B-D9FC-F568-86FCE5F1AC9B}"/>
              </a:ext>
            </a:extLst>
          </p:cNvPr>
          <p:cNvSpPr/>
          <p:nvPr/>
        </p:nvSpPr>
        <p:spPr>
          <a:xfrm rot="20166029" flipH="1">
            <a:off x="5931048" y="3087023"/>
            <a:ext cx="329903" cy="804256"/>
          </a:xfrm>
          <a:prstGeom prst="downArrow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13" name="Pravokutnik 1">
            <a:extLst>
              <a:ext uri="{FF2B5EF4-FFF2-40B4-BE49-F238E27FC236}">
                <a16:creationId xmlns:a16="http://schemas.microsoft.com/office/drawing/2014/main" id="{355F1F91-5E72-9FBA-97C3-CC159EEC1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2275" y="4032190"/>
            <a:ext cx="400664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Comic Sans MS" panose="030F0702030302020204" pitchFamily="66" charset="0"/>
              </a:rPr>
              <a:t>zatvara se prilikom GUTANJA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r-HR" altLang="sr-Latn-RS" sz="2000" dirty="0">
              <a:latin typeface="Comic Sans MS" panose="030F0702030302020204" pitchFamily="66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Comic Sans MS" panose="030F0702030302020204" pitchFamily="66" charset="0"/>
              </a:rPr>
              <a:t>sprječava ulazak hrane u dušnik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Comic Sans MS" panose="030F0702030302020204" pitchFamily="66" charset="0"/>
              </a:rPr>
              <a:t>i gušenje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431080F-FE49-F99B-54F1-C1A579955E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8542" y="906994"/>
            <a:ext cx="4725059" cy="2924583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2AB3B4F2-DF29-33AD-DAF5-E706055FD046}"/>
              </a:ext>
            </a:extLst>
          </p:cNvPr>
          <p:cNvSpPr/>
          <p:nvPr/>
        </p:nvSpPr>
        <p:spPr>
          <a:xfrm>
            <a:off x="9124335" y="2868511"/>
            <a:ext cx="1441861" cy="114216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" descr="Povezana slika">
            <a:extLst>
              <a:ext uri="{FF2B5EF4-FFF2-40B4-BE49-F238E27FC236}">
                <a16:creationId xmlns:a16="http://schemas.microsoft.com/office/drawing/2014/main" id="{CC178FE4-D436-98C0-DB0F-01D0F59DD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613" y="5162128"/>
            <a:ext cx="16192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Strelica: prema dolje 3">
            <a:extLst>
              <a:ext uri="{FF2B5EF4-FFF2-40B4-BE49-F238E27FC236}">
                <a16:creationId xmlns:a16="http://schemas.microsoft.com/office/drawing/2014/main" id="{D5BE1A5C-1243-2C27-D42A-EAB8E09241AB}"/>
              </a:ext>
            </a:extLst>
          </p:cNvPr>
          <p:cNvSpPr/>
          <p:nvPr/>
        </p:nvSpPr>
        <p:spPr>
          <a:xfrm flipH="1">
            <a:off x="3123421" y="4392224"/>
            <a:ext cx="249515" cy="317643"/>
          </a:xfrm>
          <a:prstGeom prst="downArrow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19" name="Strelica: prema dolje 3">
            <a:extLst>
              <a:ext uri="{FF2B5EF4-FFF2-40B4-BE49-F238E27FC236}">
                <a16:creationId xmlns:a16="http://schemas.microsoft.com/office/drawing/2014/main" id="{9E1845CC-0508-651C-9C9C-A0875D0C1CB2}"/>
              </a:ext>
            </a:extLst>
          </p:cNvPr>
          <p:cNvSpPr/>
          <p:nvPr/>
        </p:nvSpPr>
        <p:spPr>
          <a:xfrm flipH="1">
            <a:off x="7666834" y="4384279"/>
            <a:ext cx="249515" cy="317643"/>
          </a:xfrm>
          <a:prstGeom prst="downArrow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1994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  <p:bldP spid="10" grpId="0" animBg="1"/>
      <p:bldP spid="12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F9D4D8-F22D-0ADC-A9A6-37CB961A34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8864579-497C-AAE2-55DC-1C90E0F07F58}"/>
              </a:ext>
            </a:extLst>
          </p:cNvPr>
          <p:cNvSpPr txBox="1"/>
          <p:nvPr/>
        </p:nvSpPr>
        <p:spPr>
          <a:xfrm>
            <a:off x="1573161" y="255639"/>
            <a:ext cx="8770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1.4. DISANJE U SLUŽBI ZDRAVLJA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0DDC1A5F-5014-3A87-9530-F8C229C2BD4A}"/>
              </a:ext>
            </a:extLst>
          </p:cNvPr>
          <p:cNvSpPr/>
          <p:nvPr/>
        </p:nvSpPr>
        <p:spPr>
          <a:xfrm>
            <a:off x="4085304" y="5291181"/>
            <a:ext cx="6759678" cy="886937"/>
          </a:xfrm>
          <a:prstGeom prst="wedgeRectCallout">
            <a:avLst>
              <a:gd name="adj1" fmla="val -61045"/>
              <a:gd name="adj2" fmla="val 30833"/>
            </a:avLst>
          </a:prstGeom>
          <a:solidFill>
            <a:srgbClr val="EBF5F7"/>
          </a:solidFill>
          <a:ln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Koje</a:t>
            </a:r>
            <a:r>
              <a:rPr lang="en-US" sz="2000" i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dvije</a:t>
            </a:r>
            <a:r>
              <a:rPr lang="en-US" sz="2000" i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refleksne</a:t>
            </a:r>
            <a:r>
              <a:rPr lang="en-US" sz="2000" i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reakcije</a:t>
            </a:r>
            <a:r>
              <a:rPr lang="en-US" sz="2000" i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omogućuju</a:t>
            </a:r>
            <a:r>
              <a:rPr lang="en-US" sz="2000" i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čišćenje</a:t>
            </a:r>
            <a:r>
              <a:rPr lang="en-US" sz="2000" i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dišnih</a:t>
            </a:r>
            <a:r>
              <a:rPr lang="en-US" sz="2000" i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puteva</a:t>
            </a:r>
            <a:r>
              <a:rPr lang="en-US" sz="2000" i="1" dirty="0">
                <a:solidFill>
                  <a:schemeClr val="tx1"/>
                </a:solidFill>
                <a:latin typeface="Comic Sans MS" panose="030F0702030302020204" pitchFamily="66" charset="0"/>
              </a:rPr>
              <a:t> od </a:t>
            </a:r>
            <a:r>
              <a:rPr lang="en-US" sz="2000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prašine</a:t>
            </a:r>
            <a:r>
              <a:rPr lang="en-US" sz="2000" i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i</a:t>
            </a:r>
            <a:r>
              <a:rPr lang="en-US" sz="2000" i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mikroorganizama</a:t>
            </a:r>
            <a:r>
              <a:rPr lang="en-US" sz="2000" i="1" dirty="0">
                <a:solidFill>
                  <a:schemeClr val="tx1"/>
                </a:solidFill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3" name="AutoShape 6" descr="Slikovni rezultat za trachea">
            <a:extLst>
              <a:ext uri="{FF2B5EF4-FFF2-40B4-BE49-F238E27FC236}">
                <a16:creationId xmlns:a16="http://schemas.microsoft.com/office/drawing/2014/main" id="{D1CF079F-BF8C-B853-C7CE-13BE78234D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r-HR" altLang="sr-Latn-RS" sz="1800"/>
          </a:p>
        </p:txBody>
      </p:sp>
      <p:sp>
        <p:nvSpPr>
          <p:cNvPr id="4" name="TekstniOkvir 14">
            <a:extLst>
              <a:ext uri="{FF2B5EF4-FFF2-40B4-BE49-F238E27FC236}">
                <a16:creationId xmlns:a16="http://schemas.microsoft.com/office/drawing/2014/main" id="{AF2EA3AD-32D3-50AB-6542-5297B1519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25" y="1464567"/>
            <a:ext cx="588962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sr-Latn-R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DUŠNIK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</a:pPr>
            <a:r>
              <a:rPr lang="hr-HR" altLang="sr-Latn-RS" sz="2000" dirty="0">
                <a:latin typeface="Comic Sans MS" panose="030F0702030302020204" pitchFamily="66" charset="0"/>
              </a:rPr>
              <a:t>omogućuje prolazak zraka prema plućima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</a:pPr>
            <a:r>
              <a:rPr lang="hr-HR" altLang="sr-Latn-RS" sz="2000" dirty="0">
                <a:latin typeface="Comic Sans MS" panose="030F0702030302020204" pitchFamily="66" charset="0"/>
              </a:rPr>
              <a:t>ojačan hrskavičnim prstenima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r-HR" altLang="sr-Latn-RS" sz="2000" dirty="0">
              <a:latin typeface="Comic Sans MS" panose="030F0702030302020204" pitchFamily="66" charset="0"/>
            </a:endParaRPr>
          </a:p>
        </p:txBody>
      </p:sp>
      <p:sp>
        <p:nvSpPr>
          <p:cNvPr id="5" name="Pravokutnik 1">
            <a:extLst>
              <a:ext uri="{FF2B5EF4-FFF2-40B4-BE49-F238E27FC236}">
                <a16:creationId xmlns:a16="http://schemas.microsoft.com/office/drawing/2014/main" id="{C4F98ABF-A352-7D69-5FFD-9C77C54442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825" y="3416300"/>
            <a:ext cx="2003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sr-Latn-RS" sz="2000">
                <a:latin typeface="Comic Sans MS" panose="030F0702030302020204" pitchFamily="66" charset="0"/>
              </a:rPr>
              <a:t>stalno otvoren </a:t>
            </a:r>
          </a:p>
        </p:txBody>
      </p:sp>
      <p:sp>
        <p:nvSpPr>
          <p:cNvPr id="7" name="Strelica: prema dolje 3">
            <a:extLst>
              <a:ext uri="{FF2B5EF4-FFF2-40B4-BE49-F238E27FC236}">
                <a16:creationId xmlns:a16="http://schemas.microsoft.com/office/drawing/2014/main" id="{4ACEAB70-89BE-CC59-1ECD-09E737E94AFA}"/>
              </a:ext>
            </a:extLst>
          </p:cNvPr>
          <p:cNvSpPr/>
          <p:nvPr/>
        </p:nvSpPr>
        <p:spPr>
          <a:xfrm rot="2903936" flipH="1">
            <a:off x="2137923" y="2525749"/>
            <a:ext cx="261937" cy="871538"/>
          </a:xfrm>
          <a:prstGeom prst="downArrow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9" name="Pravokutnik 21">
            <a:extLst>
              <a:ext uri="{FF2B5EF4-FFF2-40B4-BE49-F238E27FC236}">
                <a16:creationId xmlns:a16="http://schemas.microsoft.com/office/drawing/2014/main" id="{A4D49C88-5720-A163-835F-40E31A52F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1488" y="3424238"/>
            <a:ext cx="2889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sr-Latn-RS" sz="2000">
                <a:latin typeface="Comic Sans MS" panose="030F0702030302020204" pitchFamily="66" charset="0"/>
              </a:rPr>
              <a:t>zrak neprekidno struji</a:t>
            </a:r>
          </a:p>
        </p:txBody>
      </p:sp>
      <p:sp>
        <p:nvSpPr>
          <p:cNvPr id="10" name="Strelica: prema dolje 23">
            <a:extLst>
              <a:ext uri="{FF2B5EF4-FFF2-40B4-BE49-F238E27FC236}">
                <a16:creationId xmlns:a16="http://schemas.microsoft.com/office/drawing/2014/main" id="{308FA0D8-B005-4AF6-27D4-26A73F97D76D}"/>
              </a:ext>
            </a:extLst>
          </p:cNvPr>
          <p:cNvSpPr/>
          <p:nvPr/>
        </p:nvSpPr>
        <p:spPr>
          <a:xfrm rot="18835197" flipH="1">
            <a:off x="3396457" y="2536170"/>
            <a:ext cx="261937" cy="869950"/>
          </a:xfrm>
          <a:prstGeom prst="downArrow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 dirty="0"/>
          </a:p>
        </p:txBody>
      </p:sp>
      <p:sp>
        <p:nvSpPr>
          <p:cNvPr id="14" name="Pravokutnik 5">
            <a:extLst>
              <a:ext uri="{FF2B5EF4-FFF2-40B4-BE49-F238E27FC236}">
                <a16:creationId xmlns:a16="http://schemas.microsoft.com/office/drawing/2014/main" id="{8ED30D45-D6A2-E9DE-6CCF-36C1C2E27D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900" y="4008438"/>
            <a:ext cx="4402138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sr-Latn-RS" sz="2000">
                <a:latin typeface="Comic Sans MS" panose="030F0702030302020204" pitchFamily="66" charset="0"/>
              </a:rPr>
              <a:t>stanice na stijenkama imaju dlačice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DC1717-A496-79CF-2469-A5E2A8EB2C66}"/>
              </a:ext>
            </a:extLst>
          </p:cNvPr>
          <p:cNvSpPr txBox="1"/>
          <p:nvPr/>
        </p:nvSpPr>
        <p:spPr>
          <a:xfrm>
            <a:off x="261936" y="886247"/>
            <a:ext cx="9429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ORGANI DIŠNOG SUSTAVA ČOVJEKA</a:t>
            </a:r>
            <a:endParaRPr lang="en-US" sz="2400" b="1" dirty="0">
              <a:solidFill>
                <a:schemeClr val="accent4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AutoShape 6" descr="Slikovni rezultat za trachea">
            <a:extLst>
              <a:ext uri="{FF2B5EF4-FFF2-40B4-BE49-F238E27FC236}">
                <a16:creationId xmlns:a16="http://schemas.microsoft.com/office/drawing/2014/main" id="{24032B1C-A0D8-29A5-3C25-820E848996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84474" y="245199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r-HR" altLang="sr-Latn-RS" sz="1800"/>
          </a:p>
        </p:txBody>
      </p:sp>
      <p:sp>
        <p:nvSpPr>
          <p:cNvPr id="26" name="TekstniOkvir 14">
            <a:extLst>
              <a:ext uri="{FF2B5EF4-FFF2-40B4-BE49-F238E27FC236}">
                <a16:creationId xmlns:a16="http://schemas.microsoft.com/office/drawing/2014/main" id="{58561205-1100-390C-DF32-2031BBB50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6259" y="1297532"/>
            <a:ext cx="588962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sr-Latn-R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DUŠNICE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</a:pPr>
            <a:r>
              <a:rPr lang="hr-HR" altLang="sr-Latn-RS" sz="2000" dirty="0">
                <a:latin typeface="Comic Sans MS" panose="030F0702030302020204" pitchFamily="66" charset="0"/>
              </a:rPr>
              <a:t>nastavljaju se na dušnik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</a:pPr>
            <a:r>
              <a:rPr lang="hr-HR" altLang="sr-Latn-RS" sz="2000" dirty="0">
                <a:latin typeface="Comic Sans MS" panose="030F0702030302020204" pitchFamily="66" charset="0"/>
              </a:rPr>
              <a:t>usmjeravaju zrak u plućna krila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</a:pPr>
            <a:r>
              <a:rPr lang="hr-HR" altLang="sr-Latn-RS" sz="2000" dirty="0">
                <a:latin typeface="Comic Sans MS" panose="030F0702030302020204" pitchFamily="66" charset="0"/>
              </a:rPr>
              <a:t>stanice na stijenkama imaju trepetljike</a:t>
            </a:r>
          </a:p>
        </p:txBody>
      </p:sp>
      <p:sp>
        <p:nvSpPr>
          <p:cNvPr id="27" name="Strelica: prema dolje 20">
            <a:extLst>
              <a:ext uri="{FF2B5EF4-FFF2-40B4-BE49-F238E27FC236}">
                <a16:creationId xmlns:a16="http://schemas.microsoft.com/office/drawing/2014/main" id="{72EB531A-CBC7-A784-8916-D0A310E365D7}"/>
              </a:ext>
            </a:extLst>
          </p:cNvPr>
          <p:cNvSpPr/>
          <p:nvPr/>
        </p:nvSpPr>
        <p:spPr>
          <a:xfrm>
            <a:off x="9229076" y="2936619"/>
            <a:ext cx="146050" cy="384175"/>
          </a:xfrm>
          <a:prstGeom prst="downArrow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28" name="Pravokutnik 21">
            <a:extLst>
              <a:ext uri="{FF2B5EF4-FFF2-40B4-BE49-F238E27FC236}">
                <a16:creationId xmlns:a16="http://schemas.microsoft.com/office/drawing/2014/main" id="{0ECA9FD8-3DD3-8B41-113B-80A7557BC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8175" y="3424280"/>
            <a:ext cx="457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Comic Sans MS" panose="030F0702030302020204" pitchFamily="66" charset="0"/>
              </a:rPr>
              <a:t>prašina i mikroorganizmi potiskuju se prema ždrijelu i izbacuju iz tijela</a:t>
            </a:r>
          </a:p>
        </p:txBody>
      </p:sp>
      <p:pic>
        <p:nvPicPr>
          <p:cNvPr id="32" name="Picture 2" descr="Povezana slika">
            <a:extLst>
              <a:ext uri="{FF2B5EF4-FFF2-40B4-BE49-F238E27FC236}">
                <a16:creationId xmlns:a16="http://schemas.microsoft.com/office/drawing/2014/main" id="{0B8EE40E-088E-902D-ACE4-7B4F1251A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37" y="4975226"/>
            <a:ext cx="16192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003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  <p:bldP spid="7" grpId="0" animBg="1"/>
      <p:bldP spid="10" grpId="0" animBg="1"/>
      <p:bldP spid="14" grpId="0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095EF1-51F6-DF5B-FF9F-1F662B937E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7F40154-C91A-E0E8-45A1-AFD488450D88}"/>
              </a:ext>
            </a:extLst>
          </p:cNvPr>
          <p:cNvSpPr txBox="1"/>
          <p:nvPr/>
        </p:nvSpPr>
        <p:spPr>
          <a:xfrm>
            <a:off x="1573161" y="255639"/>
            <a:ext cx="8770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1.4. DISANJE U SLUŽBI ZDRAVLJA</a:t>
            </a:r>
          </a:p>
        </p:txBody>
      </p:sp>
      <p:pic>
        <p:nvPicPr>
          <p:cNvPr id="2" name="Picture 2" descr="Slikovni rezultat za lungs">
            <a:extLst>
              <a:ext uri="{FF2B5EF4-FFF2-40B4-BE49-F238E27FC236}">
                <a16:creationId xmlns:a16="http://schemas.microsoft.com/office/drawing/2014/main" id="{FC55ADDA-1BD4-7FF6-9607-73489590FD6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D5D7D4"/>
              </a:clrFrom>
              <a:clrTo>
                <a:srgbClr val="D5D7D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53" y="1824997"/>
            <a:ext cx="2676525" cy="16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6" descr="Slikovni rezultat za trachea">
            <a:extLst>
              <a:ext uri="{FF2B5EF4-FFF2-40B4-BE49-F238E27FC236}">
                <a16:creationId xmlns:a16="http://schemas.microsoft.com/office/drawing/2014/main" id="{86A79B1C-8F0B-48CD-EE2E-7046264AD59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r-HR" altLang="sr-Latn-RS" sz="1800"/>
          </a:p>
        </p:txBody>
      </p:sp>
      <p:sp>
        <p:nvSpPr>
          <p:cNvPr id="5" name="TekstniOkvir 14">
            <a:extLst>
              <a:ext uri="{FF2B5EF4-FFF2-40B4-BE49-F238E27FC236}">
                <a16:creationId xmlns:a16="http://schemas.microsoft.com/office/drawing/2014/main" id="{B3E50080-BCEA-FF30-5E03-B3A7DD62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3444" y="1756611"/>
            <a:ext cx="795247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sr-Latn-R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PLUĆA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</a:pPr>
            <a:r>
              <a:rPr lang="hr-HR" altLang="sr-Latn-RS" sz="2000" dirty="0">
                <a:latin typeface="Comic Sans MS" panose="030F0702030302020204" pitchFamily="66" charset="0"/>
              </a:rPr>
              <a:t>smještena u prsnoj šupljini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</a:pPr>
            <a:r>
              <a:rPr lang="hr-HR" altLang="sr-Latn-RS" sz="2000" dirty="0">
                <a:latin typeface="Comic Sans MS" panose="030F0702030302020204" pitchFamily="66" charset="0"/>
              </a:rPr>
              <a:t>zaštićena kostima prsnog koša i dvoslojnom membranom (poplućnica i porebrica)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</a:pPr>
            <a:r>
              <a:rPr lang="hr-HR" altLang="sr-Latn-RS" sz="2000" dirty="0">
                <a:latin typeface="Comic Sans MS" panose="030F0702030302020204" pitchFamily="66" charset="0"/>
              </a:rPr>
              <a:t>imaju dva plućna krila (desno – tri režnja, lijevo – dva režnja)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</a:pPr>
            <a:r>
              <a:rPr lang="hr-HR" altLang="sr-Latn-RS" sz="2000" dirty="0">
                <a:latin typeface="Comic Sans MS" panose="030F0702030302020204" pitchFamily="66" charset="0"/>
              </a:rPr>
              <a:t>građena od plućnih mjehurića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hr-HR" altLang="sr-Latn-RS" sz="2000" dirty="0">
              <a:latin typeface="Comic Sans MS" panose="030F0702030302020204" pitchFamily="66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B3ADCF8-5937-C02B-6DA1-6305D99C808E}"/>
              </a:ext>
            </a:extLst>
          </p:cNvPr>
          <p:cNvSpPr txBox="1"/>
          <p:nvPr/>
        </p:nvSpPr>
        <p:spPr>
          <a:xfrm>
            <a:off x="323825" y="1000821"/>
            <a:ext cx="61992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ORGANI DIŠNOG SUSTAVA ČOVJEKA</a:t>
            </a:r>
            <a:endParaRPr lang="en-US" sz="2400" b="1" dirty="0">
              <a:solidFill>
                <a:schemeClr val="accent4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AutoShape 6" descr="Slikovni rezultat za trachea">
            <a:extLst>
              <a:ext uri="{FF2B5EF4-FFF2-40B4-BE49-F238E27FC236}">
                <a16:creationId xmlns:a16="http://schemas.microsoft.com/office/drawing/2014/main" id="{2A5D64A0-377F-0466-801D-576F5FEE4C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85587" y="485749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r-HR" altLang="sr-Latn-RS" sz="1800"/>
          </a:p>
        </p:txBody>
      </p:sp>
      <p:sp>
        <p:nvSpPr>
          <p:cNvPr id="23" name="Pravokutnik 1">
            <a:extLst>
              <a:ext uri="{FF2B5EF4-FFF2-40B4-BE49-F238E27FC236}">
                <a16:creationId xmlns:a16="http://schemas.microsoft.com/office/drawing/2014/main" id="{C58B795B-8B4F-B7C0-7118-187BF8436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7607" y="4529552"/>
            <a:ext cx="2655887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sr-Latn-RS" sz="2000">
                <a:latin typeface="Comic Sans MS" panose="030F0702030302020204" pitchFamily="66" charset="0"/>
              </a:rPr>
              <a:t>obavijeni mrežom krvnih kapilara</a:t>
            </a:r>
          </a:p>
        </p:txBody>
      </p:sp>
      <p:sp>
        <p:nvSpPr>
          <p:cNvPr id="24" name="Strelica: prema dolje 20">
            <a:extLst>
              <a:ext uri="{FF2B5EF4-FFF2-40B4-BE49-F238E27FC236}">
                <a16:creationId xmlns:a16="http://schemas.microsoft.com/office/drawing/2014/main" id="{BE670065-8661-EDA6-5428-F83D81940408}"/>
              </a:ext>
            </a:extLst>
          </p:cNvPr>
          <p:cNvSpPr/>
          <p:nvPr/>
        </p:nvSpPr>
        <p:spPr>
          <a:xfrm rot="18835197" flipH="1">
            <a:off x="6762019" y="3666516"/>
            <a:ext cx="260350" cy="871538"/>
          </a:xfrm>
          <a:prstGeom prst="downArrow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 dirty="0"/>
          </a:p>
        </p:txBody>
      </p:sp>
      <p:sp>
        <p:nvSpPr>
          <p:cNvPr id="25" name="Strelica: prema dolje 21">
            <a:extLst>
              <a:ext uri="{FF2B5EF4-FFF2-40B4-BE49-F238E27FC236}">
                <a16:creationId xmlns:a16="http://schemas.microsoft.com/office/drawing/2014/main" id="{5F00C6B1-B800-C2AE-9B84-75D137C03379}"/>
              </a:ext>
            </a:extLst>
          </p:cNvPr>
          <p:cNvSpPr/>
          <p:nvPr/>
        </p:nvSpPr>
        <p:spPr>
          <a:xfrm rot="2688339" flipH="1">
            <a:off x="4513774" y="3733148"/>
            <a:ext cx="261937" cy="869950"/>
          </a:xfrm>
          <a:prstGeom prst="downArrow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26" name="Pravokutnik 22">
            <a:extLst>
              <a:ext uri="{FF2B5EF4-FFF2-40B4-BE49-F238E27FC236}">
                <a16:creationId xmlns:a16="http://schemas.microsoft.com/office/drawing/2014/main" id="{40C7A5E8-D94E-166A-B049-E2876F4C3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7288" y="4608567"/>
            <a:ext cx="418500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sr-Latn-RS" sz="2000" dirty="0">
                <a:latin typeface="Comic Sans MS" panose="030F0702030302020204" pitchFamily="66" charset="0"/>
              </a:rPr>
              <a:t>povećavaju površinu pluća u odnosu na volumen</a:t>
            </a:r>
          </a:p>
        </p:txBody>
      </p:sp>
    </p:spTree>
    <p:extLst>
      <p:ext uri="{BB962C8B-B14F-4D97-AF65-F5344CB8AC3E}">
        <p14:creationId xmlns:p14="http://schemas.microsoft.com/office/powerpoint/2010/main" val="370108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9C60F4-B774-7190-C349-52C24B03E8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F4370CC-DB14-EC42-AC93-44731AA0E06F}"/>
              </a:ext>
            </a:extLst>
          </p:cNvPr>
          <p:cNvSpPr txBox="1"/>
          <p:nvPr/>
        </p:nvSpPr>
        <p:spPr>
          <a:xfrm>
            <a:off x="1573161" y="255639"/>
            <a:ext cx="8770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1.4. DISANJE U SLUŽBI ZDRAVLJA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B533D3-AE26-7B30-7C87-59EBA8C46A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5" y="977174"/>
            <a:ext cx="7954296" cy="51076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0032A7-6C72-F331-051E-875A72C253D2}"/>
              </a:ext>
            </a:extLst>
          </p:cNvPr>
          <p:cNvSpPr txBox="1"/>
          <p:nvPr/>
        </p:nvSpPr>
        <p:spPr>
          <a:xfrm>
            <a:off x="7904078" y="3172660"/>
            <a:ext cx="3942735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2400" dirty="0">
                <a:latin typeface="Comic Sans MS" panose="030F0702030302020204" pitchFamily="66" charset="0"/>
              </a:rPr>
              <a:t>Zbog velikog broja plućnih mjehurića pluća su spužvaste građe.</a:t>
            </a:r>
            <a:endParaRPr 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20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759</Words>
  <Application>Microsoft Office PowerPoint</Application>
  <PresentationFormat>Široki zaslon</PresentationFormat>
  <Paragraphs>183</Paragraphs>
  <Slides>18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25" baseType="lpstr">
      <vt:lpstr>Aptos</vt:lpstr>
      <vt:lpstr>Aptos Display</vt:lpstr>
      <vt:lpstr>Arial</vt:lpstr>
      <vt:lpstr>Calibri</vt:lpstr>
      <vt:lpstr>Comic Sans MS</vt:lpstr>
      <vt:lpstr>Wingdings</vt:lpstr>
      <vt:lpstr>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Dijana Šutak</dc:creator>
  <cp:lastModifiedBy>Dijana Šutak</cp:lastModifiedBy>
  <cp:revision>3</cp:revision>
  <dcterms:created xsi:type="dcterms:W3CDTF">2026-03-11T13:22:30Z</dcterms:created>
  <dcterms:modified xsi:type="dcterms:W3CDTF">2026-04-10T17:09:24Z</dcterms:modified>
</cp:coreProperties>
</file>